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5"/>
  </p:notesMasterIdLst>
  <p:sldIdLst>
    <p:sldId id="256" r:id="rId5"/>
    <p:sldId id="257" r:id="rId6"/>
    <p:sldId id="258" r:id="rId7"/>
    <p:sldId id="270" r:id="rId8"/>
    <p:sldId id="259" r:id="rId9"/>
    <p:sldId id="419" r:id="rId10"/>
    <p:sldId id="260" r:id="rId11"/>
    <p:sldId id="265" r:id="rId12"/>
    <p:sldId id="262" r:id="rId13"/>
    <p:sldId id="263" r:id="rId14"/>
    <p:sldId id="269" r:id="rId15"/>
    <p:sldId id="264" r:id="rId16"/>
    <p:sldId id="266" r:id="rId17"/>
    <p:sldId id="271" r:id="rId18"/>
    <p:sldId id="276" r:id="rId19"/>
    <p:sldId id="349" r:id="rId20"/>
    <p:sldId id="274" r:id="rId21"/>
    <p:sldId id="411" r:id="rId22"/>
    <p:sldId id="417" r:id="rId23"/>
    <p:sldId id="418" r:id="rId24"/>
    <p:sldId id="416" r:id="rId25"/>
    <p:sldId id="412" r:id="rId26"/>
    <p:sldId id="278" r:id="rId27"/>
    <p:sldId id="287" r:id="rId28"/>
    <p:sldId id="413" r:id="rId29"/>
    <p:sldId id="285" r:id="rId30"/>
    <p:sldId id="414" r:id="rId31"/>
    <p:sldId id="282" r:id="rId32"/>
    <p:sldId id="283" r:id="rId33"/>
    <p:sldId id="281" r:id="rId34"/>
    <p:sldId id="279" r:id="rId35"/>
    <p:sldId id="288" r:id="rId36"/>
    <p:sldId id="289" r:id="rId37"/>
    <p:sldId id="292" r:id="rId38"/>
    <p:sldId id="293" r:id="rId39"/>
    <p:sldId id="294" r:id="rId40"/>
    <p:sldId id="354" r:id="rId41"/>
    <p:sldId id="358" r:id="rId42"/>
    <p:sldId id="379" r:id="rId43"/>
    <p:sldId id="360" r:id="rId44"/>
    <p:sldId id="361" r:id="rId45"/>
    <p:sldId id="362" r:id="rId46"/>
    <p:sldId id="363" r:id="rId47"/>
    <p:sldId id="364" r:id="rId48"/>
    <p:sldId id="369" r:id="rId49"/>
    <p:sldId id="370" r:id="rId50"/>
    <p:sldId id="371" r:id="rId51"/>
    <p:sldId id="372" r:id="rId52"/>
    <p:sldId id="365" r:id="rId53"/>
    <p:sldId id="366" r:id="rId54"/>
    <p:sldId id="367" r:id="rId55"/>
    <p:sldId id="368" r:id="rId56"/>
    <p:sldId id="373" r:id="rId57"/>
    <p:sldId id="374" r:id="rId58"/>
    <p:sldId id="375" r:id="rId59"/>
    <p:sldId id="376"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402" r:id="rId83"/>
    <p:sldId id="403" r:id="rId84"/>
    <p:sldId id="404" r:id="rId85"/>
    <p:sldId id="405" r:id="rId86"/>
    <p:sldId id="406" r:id="rId87"/>
    <p:sldId id="407" r:id="rId88"/>
    <p:sldId id="408" r:id="rId89"/>
    <p:sldId id="409" r:id="rId90"/>
    <p:sldId id="410" r:id="rId91"/>
    <p:sldId id="346" r:id="rId92"/>
    <p:sldId id="347" r:id="rId93"/>
    <p:sldId id="348" r:id="rId94"/>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F4D6D6"/>
    <a:srgbClr val="C0504D"/>
    <a:srgbClr val="8064A2"/>
    <a:srgbClr val="E6E0EC"/>
    <a:srgbClr val="E46C0A"/>
    <a:srgbClr val="FCD5B5"/>
    <a:srgbClr val="F79646"/>
    <a:srgbClr val="DDD9C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660"/>
  </p:normalViewPr>
  <p:slideViewPr>
    <p:cSldViewPr snapToGrid="0" showGuides="1">
      <p:cViewPr>
        <p:scale>
          <a:sx n="75" d="100"/>
          <a:sy n="75" d="100"/>
        </p:scale>
        <p:origin x="2136" y="-90"/>
      </p:cViewPr>
      <p:guideLst>
        <p:guide orient="horz" pos="3368"/>
        <p:guide pos="2381"/>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75936DD-9271-433C-9684-153ED0D94F57}" type="datetimeFigureOut">
              <a:rPr kumimoji="1" lang="ja-JP" altLang="en-US" smtClean="0"/>
              <a:t>2022/7/1</a:t>
            </a:fld>
            <a:endParaRPr kumimoji="1" lang="ja-JP" altLang="en-US"/>
          </a:p>
        </p:txBody>
      </p:sp>
      <p:sp>
        <p:nvSpPr>
          <p:cNvPr id="4" name="スライド イメージ プレースホルダー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2A51BB-CADF-42B7-BC83-67D64BD50291}" type="slidenum">
              <a:rPr kumimoji="1" lang="ja-JP" altLang="en-US" smtClean="0"/>
              <a:t>‹#›</a:t>
            </a:fld>
            <a:endParaRPr kumimoji="1" lang="ja-JP" altLang="en-US"/>
          </a:p>
        </p:txBody>
      </p:sp>
    </p:spTree>
    <p:extLst>
      <p:ext uri="{BB962C8B-B14F-4D97-AF65-F5344CB8AC3E}">
        <p14:creationId xmlns:p14="http://schemas.microsoft.com/office/powerpoint/2010/main" val="35345395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1145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5D013C6F-80DD-4762-971F-A7F0573B6958}"/>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459FE8DA-7A00-456E-A045-3D53DBF359C1}"/>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7" name="object 5">
            <a:extLst>
              <a:ext uri="{FF2B5EF4-FFF2-40B4-BE49-F238E27FC236}">
                <a16:creationId xmlns:a16="http://schemas.microsoft.com/office/drawing/2014/main" xmlns="" id="{F7F208C7-B0B0-4270-A4E4-F9B2C1B1EC21}"/>
              </a:ext>
            </a:extLst>
          </p:cNvPr>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6E663E"/>
                </a:solidFill>
                <a:latin typeface="Yu Gothic" panose="020B0400000000000000" pitchFamily="34" charset="-128"/>
                <a:ea typeface="Yu Gothic" panose="020B0400000000000000" pitchFamily="34" charset="-128"/>
                <a:cs typeface="YuGothic"/>
              </a:rPr>
              <a:t>➁情報班がすること</a:t>
            </a:r>
          </a:p>
        </p:txBody>
      </p:sp>
      <p:sp>
        <p:nvSpPr>
          <p:cNvPr id="8" name="object 6">
            <a:extLst>
              <a:ext uri="{FF2B5EF4-FFF2-40B4-BE49-F238E27FC236}">
                <a16:creationId xmlns:a16="http://schemas.microsoft.com/office/drawing/2014/main" xmlns="" id="{ABB741CC-7471-4A7D-86A3-3F6A01784CAC}"/>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6E663E"/>
            </a:solidFill>
          </a:ln>
        </p:spPr>
        <p:txBody>
          <a:bodyPr wrap="square" lIns="0" tIns="0" rIns="0" bIns="0" rtlCol="0"/>
          <a:lstStyle/>
          <a:p>
            <a:endParaRPr b="1">
              <a:solidFill>
                <a:schemeClr val="accent6">
                  <a:lumMod val="7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088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AA44A093-95E4-486C-98E9-F5C1F960A089}"/>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B22EC7B4-B8FA-4F04-8C6D-3AA8B15FC0EB}"/>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83997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0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AA44A093-95E4-486C-98E9-F5C1F960A089}"/>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B22EC7B4-B8FA-4F04-8C6D-3AA8B15FC0EB}"/>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9" name="object 5">
            <a:extLst>
              <a:ext uri="{FF2B5EF4-FFF2-40B4-BE49-F238E27FC236}">
                <a16:creationId xmlns:a16="http://schemas.microsoft.com/office/drawing/2014/main" xmlns="" id="{90B697E5-6DAD-4378-B9CC-7C55DA767154}"/>
              </a:ext>
            </a:extLst>
          </p:cNvPr>
          <p:cNvSpPr txBox="1"/>
          <p:nvPr userDrawn="1"/>
        </p:nvSpPr>
        <p:spPr>
          <a:xfrm>
            <a:off x="1350810" y="553877"/>
            <a:ext cx="2192489" cy="39498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79646">
                    <a:lumMod val="75000"/>
                  </a:srgbClr>
                </a:solidFill>
                <a:latin typeface="Yu Gothic" panose="020B0400000000000000" pitchFamily="34" charset="-128"/>
                <a:cs typeface="YuGothic"/>
              </a:rPr>
              <a:t>③施設管理班がすること</a:t>
            </a:r>
          </a:p>
          <a:p>
            <a:pPr marL="12700" defTabSz="914400">
              <a:spcBef>
                <a:spcPts val="100"/>
              </a:spcBef>
            </a:pPr>
            <a:endParaRPr kumimoji="1" sz="1200" b="1">
              <a:solidFill>
                <a:srgbClr val="F79646">
                  <a:lumMod val="75000"/>
                </a:srgbClr>
              </a:solidFill>
              <a:latin typeface="Yu Gothic" panose="020B0400000000000000" pitchFamily="34" charset="-128"/>
              <a:ea typeface="Yu Gothic" panose="020B0400000000000000" pitchFamily="34" charset="-128"/>
              <a:cs typeface="YuGothic"/>
            </a:endParaRPr>
          </a:p>
        </p:txBody>
      </p:sp>
      <p:sp>
        <p:nvSpPr>
          <p:cNvPr id="10" name="object 6">
            <a:extLst>
              <a:ext uri="{FF2B5EF4-FFF2-40B4-BE49-F238E27FC236}">
                <a16:creationId xmlns:a16="http://schemas.microsoft.com/office/drawing/2014/main" xmlns="" id="{0620DE8D-C057-4962-B3F6-7E968DCFAB00}"/>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1393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4C338D47-6A70-4EC7-87ED-11258C3016CF}"/>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1867311F-2423-44CE-BD37-407A5352911F}"/>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980355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4C338D47-6A70-4EC7-87ED-11258C3016CF}"/>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1867311F-2423-44CE-BD37-407A5352911F}"/>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B5E9A3EA-C0C6-4A8C-8951-0AC09368F8CF}"/>
              </a:ext>
            </a:extLst>
          </p:cNvPr>
          <p:cNvSpPr txBox="1"/>
          <p:nvPr userDrawn="1"/>
        </p:nvSpPr>
        <p:spPr>
          <a:xfrm>
            <a:off x="1350811" y="553877"/>
            <a:ext cx="1842332"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F0000"/>
                </a:solidFill>
                <a:latin typeface="Yu Gothic" panose="020B0400000000000000" pitchFamily="34" charset="-128"/>
                <a:cs typeface="YuGothic"/>
              </a:rPr>
              <a:t>➃食料・物資班がすること</a:t>
            </a:r>
          </a:p>
        </p:txBody>
      </p:sp>
      <p:sp>
        <p:nvSpPr>
          <p:cNvPr id="8" name="object 6">
            <a:extLst>
              <a:ext uri="{FF2B5EF4-FFF2-40B4-BE49-F238E27FC236}">
                <a16:creationId xmlns:a16="http://schemas.microsoft.com/office/drawing/2014/main" xmlns="" id="{44685FD1-31D7-438D-860B-DE37109D493F}"/>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F0000"/>
            </a:solidFill>
          </a:ln>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8373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04F4F385-A766-4AEE-BD60-1DDE5446B96D}"/>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D9288A8B-233C-4A61-8033-DA69BD26C51A}"/>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84700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04F4F385-A766-4AEE-BD60-1DDE5446B96D}"/>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D9288A8B-233C-4A61-8033-DA69BD26C51A}"/>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438AC53F-DF41-44B0-9859-3A082D32C8D9}"/>
              </a:ext>
            </a:extLst>
          </p:cNvPr>
          <p:cNvSpPr txBox="1"/>
          <p:nvPr userDrawn="1"/>
        </p:nvSpPr>
        <p:spPr>
          <a:xfrm>
            <a:off x="1350811" y="553877"/>
            <a:ext cx="3035452"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chemeClr val="accent1"/>
                </a:solidFill>
                <a:latin typeface="Yu Gothic" panose="020B0400000000000000" pitchFamily="34" charset="-128"/>
                <a:ea typeface="Yu Gothic" panose="020B0400000000000000" pitchFamily="34" charset="-128"/>
                <a:cs typeface="YuGothic"/>
              </a:rPr>
              <a:t>➄要配慮者支援・健康管理班がすること</a:t>
            </a:r>
          </a:p>
        </p:txBody>
      </p:sp>
      <p:sp>
        <p:nvSpPr>
          <p:cNvPr id="8" name="object 6">
            <a:extLst>
              <a:ext uri="{FF2B5EF4-FFF2-40B4-BE49-F238E27FC236}">
                <a16:creationId xmlns:a16="http://schemas.microsoft.com/office/drawing/2014/main" xmlns="" id="{F9ED7BE8-8A55-42F5-BC7A-81E5F32AE219}"/>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a:solidFill>
                <a:schemeClr val="accent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836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CEAF22AB-7FB9-49A2-B66E-14C045A89D3E}"/>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F8873017-5AD7-4B44-BB3E-277E1F1C2BA1}"/>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9385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CEAF22AB-7FB9-49A2-B66E-14C045A89D3E}"/>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F8873017-5AD7-4B44-BB3E-277E1F1C2BA1}"/>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9" name="object 5">
            <a:extLst>
              <a:ext uri="{FF2B5EF4-FFF2-40B4-BE49-F238E27FC236}">
                <a16:creationId xmlns:a16="http://schemas.microsoft.com/office/drawing/2014/main" xmlns="" id="{B5FDC586-5CF7-42E0-B486-49E2B9A24E0A}"/>
              </a:ext>
            </a:extLst>
          </p:cNvPr>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8064A2"/>
                </a:solidFill>
                <a:latin typeface="Yu Gothic" panose="020B0400000000000000" pitchFamily="34" charset="-128"/>
                <a:cs typeface="YuGothic"/>
              </a:rPr>
              <a:t>⑥要配慮者支援班がすること</a:t>
            </a:r>
          </a:p>
        </p:txBody>
      </p:sp>
      <p:sp>
        <p:nvSpPr>
          <p:cNvPr id="10" name="object 6">
            <a:extLst>
              <a:ext uri="{FF2B5EF4-FFF2-40B4-BE49-F238E27FC236}">
                <a16:creationId xmlns:a16="http://schemas.microsoft.com/office/drawing/2014/main" xmlns="" id="{09391F9A-5E27-4A51-BD4D-6499C43C4BC8}"/>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759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6A4CD0DE-7146-40F3-A576-C111B3A22775}"/>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37283A2-9769-49D7-9D27-ED8815438172}"/>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388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80788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6A4CD0DE-7146-40F3-A576-C111B3A22775}"/>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37283A2-9769-49D7-9D27-ED8815438172}"/>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7E1E4731-7492-42E9-A578-C26BFDDA6716}"/>
              </a:ext>
            </a:extLst>
          </p:cNvPr>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C0504D"/>
                </a:solidFill>
                <a:latin typeface="Yu Gothic" panose="020B0400000000000000" pitchFamily="34" charset="-128"/>
                <a:cs typeface="YuGothic"/>
              </a:rPr>
              <a:t>➆ボランティア班がすること</a:t>
            </a:r>
          </a:p>
        </p:txBody>
      </p:sp>
      <p:sp>
        <p:nvSpPr>
          <p:cNvPr id="8" name="object 6">
            <a:extLst>
              <a:ext uri="{FF2B5EF4-FFF2-40B4-BE49-F238E27FC236}">
                <a16:creationId xmlns:a16="http://schemas.microsoft.com/office/drawing/2014/main" xmlns="" id="{F1B8FD55-435D-4AB5-8CE6-57736CF3D909}"/>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6800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37812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39816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46853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17100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710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9775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62732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20986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74461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39742AA9-804C-4525-8CE5-AAE0F009FF0A}"/>
              </a:ext>
            </a:extLst>
          </p:cNvPr>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9923D4C9-3A31-420D-B4B7-C02CF7DC31F1}"/>
              </a:ext>
            </a:extLst>
          </p:cNvPr>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0674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39742AA9-804C-4525-8CE5-AAE0F009FF0A}"/>
              </a:ext>
            </a:extLst>
          </p:cNvPr>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9923D4C9-3A31-420D-B4B7-C02CF7DC31F1}"/>
              </a:ext>
            </a:extLst>
          </p:cNvPr>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FC468C25-8B6B-49DD-A1E5-19A90FB3C89C}"/>
              </a:ext>
            </a:extLst>
          </p:cNvPr>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296654"/>
                </a:solidFill>
                <a:latin typeface="Yu Gothic" panose="020B0400000000000000" pitchFamily="34" charset="-128"/>
                <a:ea typeface="Yu Gothic" panose="020B0400000000000000" pitchFamily="34" charset="-128"/>
                <a:cs typeface="YuGothic"/>
              </a:rPr>
              <a:t>①</a:t>
            </a:r>
            <a:r>
              <a:rPr sz="1200" b="1" err="1">
                <a:solidFill>
                  <a:srgbClr val="296654"/>
                </a:solidFill>
                <a:latin typeface="Yu Gothic" panose="020B0400000000000000" pitchFamily="34" charset="-128"/>
                <a:ea typeface="Yu Gothic" panose="020B0400000000000000" pitchFamily="34" charset="-128"/>
                <a:cs typeface="YuGothic"/>
              </a:rPr>
              <a:t>総務班がすること</a:t>
            </a:r>
            <a:endParaRPr sz="1200" b="1">
              <a:solidFill>
                <a:srgbClr val="296654"/>
              </a:solidFill>
              <a:latin typeface="Yu Gothic" panose="020B0400000000000000" pitchFamily="34" charset="-128"/>
              <a:ea typeface="Yu Gothic" panose="020B0400000000000000" pitchFamily="34" charset="-128"/>
              <a:cs typeface="YuGothic"/>
            </a:endParaRPr>
          </a:p>
        </p:txBody>
      </p:sp>
      <p:sp>
        <p:nvSpPr>
          <p:cNvPr id="8" name="object 6">
            <a:extLst>
              <a:ext uri="{FF2B5EF4-FFF2-40B4-BE49-F238E27FC236}">
                <a16:creationId xmlns:a16="http://schemas.microsoft.com/office/drawing/2014/main" xmlns="" id="{421C0078-8EE2-45A7-A086-D61B4CC9B48F}"/>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4C967E"/>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4255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5D013C6F-80DD-4762-971F-A7F0573B6958}"/>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459FE8DA-7A00-456E-A045-3D53DBF359C1}"/>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dirty="0"/>
          </a:p>
        </p:txBody>
      </p:sp>
    </p:spTree>
    <p:extLst>
      <p:ext uri="{BB962C8B-B14F-4D97-AF65-F5344CB8AC3E}">
        <p14:creationId xmlns:p14="http://schemas.microsoft.com/office/powerpoint/2010/main" val="286101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53793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1" r:id="rId8"/>
    <p:sldLayoutId id="2147483684" r:id="rId9"/>
    <p:sldLayoutId id="2147483692" r:id="rId10"/>
    <p:sldLayoutId id="2147483685" r:id="rId11"/>
    <p:sldLayoutId id="2147483693" r:id="rId12"/>
    <p:sldLayoutId id="2147483688" r:id="rId13"/>
    <p:sldLayoutId id="2147483694" r:id="rId14"/>
    <p:sldLayoutId id="2147483687" r:id="rId15"/>
    <p:sldLayoutId id="2147483695" r:id="rId16"/>
    <p:sldLayoutId id="2147483686" r:id="rId17"/>
    <p:sldLayoutId id="2147483696" r:id="rId18"/>
    <p:sldLayoutId id="2147483690" r:id="rId19"/>
    <p:sldLayoutId id="2147483697" r:id="rId20"/>
    <p:sldLayoutId id="2147483689" r:id="rId21"/>
    <p:sldLayoutId id="2147483680" r:id="rId22"/>
    <p:sldLayoutId id="2147483681" r:id="rId23"/>
    <p:sldLayoutId id="2147483682" r:id="rId24"/>
    <p:sldLayoutId id="2147483683" r:id="rId25"/>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xmlns="" id="{8E898BEF-37D5-4A06-86C4-511D78D6F704}"/>
              </a:ext>
            </a:extLst>
          </p:cNvPr>
          <p:cNvSpPr>
            <a:spLocks noChangeArrowheads="1"/>
          </p:cNvSpPr>
          <p:nvPr/>
        </p:nvSpPr>
        <p:spPr bwMode="auto">
          <a:xfrm>
            <a:off x="704850" y="3582938"/>
            <a:ext cx="632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避難所開設・運営マニュアル</a:t>
            </a:r>
            <a:endParaRPr kumimoji="0" lang="ja-JP" altLang="ja-JP"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endParaRPr>
          </a:p>
        </p:txBody>
      </p:sp>
      <p:sp>
        <p:nvSpPr>
          <p:cNvPr id="10" name="Rectangle 4">
            <a:extLst>
              <a:ext uri="{FF2B5EF4-FFF2-40B4-BE49-F238E27FC236}">
                <a16:creationId xmlns:a16="http://schemas.microsoft.com/office/drawing/2014/main" xmlns="" id="{BCF5CC1E-1901-4E47-9992-17CD75E65313}"/>
              </a:ext>
            </a:extLst>
          </p:cNvPr>
          <p:cNvSpPr>
            <a:spLocks noChangeArrowheads="1"/>
          </p:cNvSpPr>
          <p:nvPr/>
        </p:nvSpPr>
        <p:spPr bwMode="auto">
          <a:xfrm>
            <a:off x="933450" y="877570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kumimoji="0" lang="ja-JP" altLang="en-US" sz="2000">
                <a:latin typeface="HG丸ｺﾞｼｯｸM-PRO" panose="020F0600000000000000" pitchFamily="50" charset="-128"/>
                <a:ea typeface="HG丸ｺﾞｼｯｸM-PRO" panose="020F0600000000000000" pitchFamily="50" charset="-128"/>
                <a:cs typeface="Times New Roman" panose="02020603050405020304" pitchFamily="18" charset="0"/>
              </a:rPr>
              <a:t>４</a:t>
            </a: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kumimoji="0" lang="ja-JP" altLang="en-US" sz="2000">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ja-JP" altLang="en-US"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Ver.</a:t>
            </a:r>
            <a:r>
              <a:rPr kumimoji="0" lang="ja-JP" altLang="en-US"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endParaRPr kumimoji="0" lang="ja-JP" altLang="ja-JP" sz="2000" b="0" i="0" u="none" strike="noStrike" cap="none" normalizeH="0" baseline="0">
              <a:ln>
                <a:noFill/>
              </a:ln>
              <a:effectLst/>
            </a:endParaRPr>
          </a:p>
        </p:txBody>
      </p:sp>
      <p:sp>
        <p:nvSpPr>
          <p:cNvPr id="7" name="AutoShape 116">
            <a:extLst>
              <a:ext uri="{FF2B5EF4-FFF2-40B4-BE49-F238E27FC236}">
                <a16:creationId xmlns:a16="http://schemas.microsoft.com/office/drawing/2014/main" xmlns="" id="{784BFE42-4090-4063-93FD-A28E9DE61EA8}"/>
              </a:ext>
            </a:extLst>
          </p:cNvPr>
          <p:cNvSpPr>
            <a:spLocks noChangeArrowheads="1"/>
          </p:cNvSpPr>
          <p:nvPr/>
        </p:nvSpPr>
        <p:spPr bwMode="auto">
          <a:xfrm>
            <a:off x="1357312" y="5107780"/>
            <a:ext cx="5138738" cy="504250"/>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くまの・みらい交流館 避難所</a:t>
            </a:r>
            <a:endParaRPr kumimoji="0" lang="ja-JP" altLang="ja-JP" sz="28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48737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83D44EC-C3F6-4964-A89D-5E2F41D575CF}"/>
              </a:ext>
            </a:extLst>
          </p:cNvPr>
          <p:cNvSpPr txBox="1"/>
          <p:nvPr/>
        </p:nvSpPr>
        <p:spPr>
          <a:xfrm>
            <a:off x="141513" y="10172700"/>
            <a:ext cx="618674" cy="369332"/>
          </a:xfrm>
          <a:prstGeom prst="rect">
            <a:avLst/>
          </a:prstGeom>
          <a:noFill/>
        </p:spPr>
        <p:txBody>
          <a:bodyPr wrap="square">
            <a:spAutoFit/>
          </a:bodyPr>
          <a:lstStyle/>
          <a:p>
            <a:pPr algn="ctr"/>
            <a:r>
              <a:rPr lang="ja-JP" altLang="en-US">
                <a:solidFill>
                  <a:schemeClr val="tx1">
                    <a:lumMod val="50000"/>
                    <a:lumOff val="50000"/>
                  </a:schemeClr>
                </a:solidFill>
                <a:latin typeface="+mj-ea"/>
                <a:ea typeface="+mj-ea"/>
              </a:rPr>
              <a:t>４</a:t>
            </a:r>
          </a:p>
        </p:txBody>
      </p:sp>
    </p:spTree>
    <p:extLst>
      <p:ext uri="{BB962C8B-B14F-4D97-AF65-F5344CB8AC3E}">
        <p14:creationId xmlns:p14="http://schemas.microsoft.com/office/powerpoint/2010/main" val="35580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xmlns="" id="{BEFDD5E9-E387-4553-9073-CA485380D234}"/>
              </a:ext>
            </a:extLst>
          </p:cNvPr>
          <p:cNvGrpSpPr/>
          <p:nvPr/>
        </p:nvGrpSpPr>
        <p:grpSpPr>
          <a:xfrm>
            <a:off x="889337" y="3425658"/>
            <a:ext cx="6481537" cy="7127546"/>
            <a:chOff x="8477250" y="3441700"/>
            <a:chExt cx="6481537" cy="7127546"/>
          </a:xfrm>
        </p:grpSpPr>
        <p:sp>
          <p:nvSpPr>
            <p:cNvPr id="6" name="Rectangle 4">
              <a:extLst>
                <a:ext uri="{FF2B5EF4-FFF2-40B4-BE49-F238E27FC236}">
                  <a16:creationId xmlns:a16="http://schemas.microsoft.com/office/drawing/2014/main" xmlns="" id="{FE08815E-1DC9-4187-BDE1-F5EF50E0BA09}"/>
                </a:ext>
              </a:extLst>
            </p:cNvPr>
            <p:cNvSpPr>
              <a:spLocks noChangeArrowheads="1"/>
            </p:cNvSpPr>
            <p:nvPr/>
          </p:nvSpPr>
          <p:spPr bwMode="auto">
            <a:xfrm>
              <a:off x="8477250" y="4461590"/>
              <a:ext cx="579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本避難所に関する</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基本条件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AutoShape 116">
              <a:extLst>
                <a:ext uri="{FF2B5EF4-FFF2-40B4-BE49-F238E27FC236}">
                  <a16:creationId xmlns:a16="http://schemas.microsoft.com/office/drawing/2014/main" xmlns="" id="{FE3C831B-0634-42FC-B305-430FFDE9CF3F}"/>
                </a:ext>
              </a:extLst>
            </p:cNvPr>
            <p:cNvSpPr>
              <a:spLocks noChangeArrowheads="1"/>
            </p:cNvSpPr>
            <p:nvPr/>
          </p:nvSpPr>
          <p:spPr bwMode="auto">
            <a:xfrm>
              <a:off x="9451181"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第２章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xmlns="" id="{7AF27DF4-B091-43B0-8353-AC670AE30F7B}"/>
                </a:ext>
              </a:extLst>
            </p:cNvPr>
            <p:cNvSpPr txBox="1"/>
            <p:nvPr/>
          </p:nvSpPr>
          <p:spPr>
            <a:xfrm>
              <a:off x="1434011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154181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8B1D75BA-BF3A-4CCB-9CCF-4A7829AA63E1}"/>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B847D42E-34B0-4ACF-BBCD-31DBBABB365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63470D61-C3EE-4B11-8231-7643D3C41DEF}"/>
              </a:ext>
            </a:extLst>
          </p:cNvPr>
          <p:cNvPicPr/>
          <p:nvPr/>
        </p:nvPicPr>
        <p:blipFill>
          <a:blip r:embed="rId2" cstate="print"/>
          <a:stretch>
            <a:fillRect/>
          </a:stretch>
        </p:blipFill>
        <p:spPr>
          <a:xfrm>
            <a:off x="117745" y="0"/>
            <a:ext cx="174123" cy="208812"/>
          </a:xfrm>
          <a:prstGeom prst="rect">
            <a:avLst/>
          </a:prstGeom>
        </p:spPr>
      </p:pic>
      <p:cxnSp>
        <p:nvCxnSpPr>
          <p:cNvPr id="5" name="直線コネクタ 4">
            <a:extLst>
              <a:ext uri="{FF2B5EF4-FFF2-40B4-BE49-F238E27FC236}">
                <a16:creationId xmlns:a16="http://schemas.microsoft.com/office/drawing/2014/main" xmlns="" id="{07CACCA6-1FA2-4F64-8552-66EFC4E65251}"/>
              </a:ext>
            </a:extLst>
          </p:cNvPr>
          <p:cNvCxnSpPr/>
          <p:nvPr/>
        </p:nvCxnSpPr>
        <p:spPr>
          <a:xfrm>
            <a:off x="7562850" y="0"/>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object 9">
            <a:extLst>
              <a:ext uri="{FF2B5EF4-FFF2-40B4-BE49-F238E27FC236}">
                <a16:creationId xmlns:a16="http://schemas.microsoft.com/office/drawing/2014/main" xmlns="" id="{7A079F9E-AA71-40CC-AFCD-950E73592FBA}"/>
              </a:ext>
            </a:extLst>
          </p:cNvPr>
          <p:cNvGrpSpPr/>
          <p:nvPr/>
        </p:nvGrpSpPr>
        <p:grpSpPr>
          <a:xfrm>
            <a:off x="466980" y="698500"/>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1027A050-74AE-4D12-8319-A810D6C5E8C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583EA5F9-E758-462A-BB3E-AD97BA84D291}"/>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0" name="object 12">
            <a:extLst>
              <a:ext uri="{FF2B5EF4-FFF2-40B4-BE49-F238E27FC236}">
                <a16:creationId xmlns:a16="http://schemas.microsoft.com/office/drawing/2014/main" xmlns="" id="{E68BC997-8968-41A2-A192-61BB7A527B9B}"/>
              </a:ext>
            </a:extLst>
          </p:cNvPr>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避難所に関する基本情報</a:t>
            </a:r>
          </a:p>
        </p:txBody>
      </p:sp>
      <p:sp>
        <p:nvSpPr>
          <p:cNvPr id="13" name="object 5">
            <a:extLst>
              <a:ext uri="{FF2B5EF4-FFF2-40B4-BE49-F238E27FC236}">
                <a16:creationId xmlns:a16="http://schemas.microsoft.com/office/drawing/2014/main" xmlns="" id="{821D8444-0A9E-4C19-9D37-66B8D46560DD}"/>
              </a:ext>
            </a:extLst>
          </p:cNvPr>
          <p:cNvSpPr txBox="1"/>
          <p:nvPr/>
        </p:nvSpPr>
        <p:spPr>
          <a:xfrm>
            <a:off x="2533650" y="2070008"/>
            <a:ext cx="3095479" cy="304892"/>
          </a:xfrm>
          <a:prstGeom prst="rect">
            <a:avLst/>
          </a:prstGeom>
        </p:spPr>
        <p:txBody>
          <a:bodyPr vert="horz" wrap="square" lIns="0" tIns="12700" rIns="0" bIns="0" rtlCol="0">
            <a:spAutoFit/>
          </a:bodyPr>
          <a:lstStyle/>
          <a:p>
            <a:pPr marL="72000" marR="5080" algn="ctr">
              <a:lnSpc>
                <a:spcPct val="150000"/>
              </a:lnSpc>
            </a:pPr>
            <a:r>
              <a:rPr lang="ja-JP" altLang="en-US" sz="1400" b="1">
                <a:solidFill>
                  <a:srgbClr val="221815"/>
                </a:solidFill>
                <a:latin typeface="+mj-ea"/>
                <a:ea typeface="+mj-ea"/>
                <a:cs typeface="YuGo-Medium"/>
              </a:rPr>
              <a:t>表　避難所基本情報シート</a:t>
            </a:r>
            <a:endParaRPr sz="1400" b="1">
              <a:latin typeface="+mj-ea"/>
              <a:ea typeface="+mj-ea"/>
              <a:cs typeface="YuGo-Medium"/>
            </a:endParaRPr>
          </a:p>
        </p:txBody>
      </p:sp>
      <p:sp>
        <p:nvSpPr>
          <p:cNvPr id="30" name="object 5">
            <a:extLst>
              <a:ext uri="{FF2B5EF4-FFF2-40B4-BE49-F238E27FC236}">
                <a16:creationId xmlns:a16="http://schemas.microsoft.com/office/drawing/2014/main" xmlns="" id="{5EDFF1A2-4729-473F-8F02-57B067DDE2B1}"/>
              </a:ext>
            </a:extLst>
          </p:cNvPr>
          <p:cNvSpPr txBox="1"/>
          <p:nvPr/>
        </p:nvSpPr>
        <p:spPr>
          <a:xfrm>
            <a:off x="5272390" y="2056752"/>
            <a:ext cx="2125530" cy="285527"/>
          </a:xfrm>
          <a:prstGeom prst="rect">
            <a:avLst/>
          </a:prstGeom>
        </p:spPr>
        <p:txBody>
          <a:bodyPr vert="horz" wrap="square" lIns="0" tIns="12700" rIns="0" bIns="0" rtlCol="0">
            <a:spAutoFit/>
          </a:bodyPr>
          <a:lstStyle/>
          <a:p>
            <a:pPr marL="72000" marR="508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YuGo-Medium"/>
              </a:rPr>
              <a:t>（令和４年３月１日現在）</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YuGo-Medium"/>
            </a:endParaRPr>
          </a:p>
        </p:txBody>
      </p:sp>
      <p:sp>
        <p:nvSpPr>
          <p:cNvPr id="25" name="object 5">
            <a:extLst>
              <a:ext uri="{FF2B5EF4-FFF2-40B4-BE49-F238E27FC236}">
                <a16:creationId xmlns:a16="http://schemas.microsoft.com/office/drawing/2014/main" xmlns="" id="{C753C39D-2C91-43E3-A06B-C6EFDAD3729E}"/>
              </a:ext>
            </a:extLst>
          </p:cNvPr>
          <p:cNvSpPr txBox="1"/>
          <p:nvPr/>
        </p:nvSpPr>
        <p:spPr>
          <a:xfrm>
            <a:off x="579896" y="1466827"/>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くまの・みらい交流館避難所に関する、利用の条件、範囲、耐災性、利用上の留意点などの基本情報は下表の通りです。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6" name="テキスト ボックス 25">
            <a:extLst>
              <a:ext uri="{FF2B5EF4-FFF2-40B4-BE49-F238E27FC236}">
                <a16:creationId xmlns:a16="http://schemas.microsoft.com/office/drawing/2014/main" xmlns="" id="{3EC8E975-BFB8-4512-8D61-BEFAF861FBD9}"/>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a:t>
            </a:r>
            <a:endParaRPr lang="ja-JP" altLang="en-US" dirty="0">
              <a:solidFill>
                <a:schemeClr val="tx1">
                  <a:lumMod val="50000"/>
                  <a:lumOff val="50000"/>
                </a:schemeClr>
              </a:solidFill>
              <a:latin typeface="+mj-ea"/>
              <a:ea typeface="+mj-ea"/>
            </a:endParaRPr>
          </a:p>
        </p:txBody>
      </p:sp>
      <p:graphicFrame>
        <p:nvGraphicFramePr>
          <p:cNvPr id="27" name="表 5">
            <a:extLst>
              <a:ext uri="{FF2B5EF4-FFF2-40B4-BE49-F238E27FC236}">
                <a16:creationId xmlns:a16="http://schemas.microsoft.com/office/drawing/2014/main" xmlns="" id="{A41755F1-737D-4D87-B2C0-C667F59EA422}"/>
              </a:ext>
            </a:extLst>
          </p:cNvPr>
          <p:cNvGraphicFramePr>
            <a:graphicFrameLocks noGrp="1"/>
          </p:cNvGraphicFramePr>
          <p:nvPr>
            <p:extLst>
              <p:ext uri="{D42A27DB-BD31-4B8C-83A1-F6EECF244321}">
                <p14:modId xmlns:p14="http://schemas.microsoft.com/office/powerpoint/2010/main" val="1741993702"/>
              </p:ext>
            </p:extLst>
          </p:nvPr>
        </p:nvGraphicFramePr>
        <p:xfrm>
          <a:off x="579896" y="2381568"/>
          <a:ext cx="6553200" cy="7805979"/>
        </p:xfrm>
        <a:graphic>
          <a:graphicData uri="http://schemas.openxmlformats.org/drawingml/2006/table">
            <a:tbl>
              <a:tblPr firstRow="1" bandRow="1">
                <a:tableStyleId>{5C22544A-7EE6-4342-B048-85BDC9FD1C3A}</a:tableStyleId>
              </a:tblPr>
              <a:tblGrid>
                <a:gridCol w="810754">
                  <a:extLst>
                    <a:ext uri="{9D8B030D-6E8A-4147-A177-3AD203B41FA5}">
                      <a16:colId xmlns:a16="http://schemas.microsoft.com/office/drawing/2014/main" xmlns="" val="2483474179"/>
                    </a:ext>
                  </a:extLst>
                </a:gridCol>
                <a:gridCol w="2306786">
                  <a:extLst>
                    <a:ext uri="{9D8B030D-6E8A-4147-A177-3AD203B41FA5}">
                      <a16:colId xmlns:a16="http://schemas.microsoft.com/office/drawing/2014/main" xmlns="" val="504898853"/>
                    </a:ext>
                  </a:extLst>
                </a:gridCol>
                <a:gridCol w="3435660">
                  <a:extLst>
                    <a:ext uri="{9D8B030D-6E8A-4147-A177-3AD203B41FA5}">
                      <a16:colId xmlns:a16="http://schemas.microsoft.com/office/drawing/2014/main" xmlns="" val="713060038"/>
                    </a:ext>
                  </a:extLst>
                </a:gridCol>
              </a:tblGrid>
              <a:tr h="359471">
                <a:tc gridSpan="2">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hMerge="1">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dirty="0">
                          <a:latin typeface="游ゴシック" panose="020B0400000000000000" pitchFamily="50" charset="-128"/>
                          <a:ea typeface="游ゴシック" panose="020B0400000000000000" pitchFamily="50" charset="-128"/>
                        </a:rPr>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4193891622"/>
                  </a:ext>
                </a:extLst>
              </a:tr>
              <a:tr h="1662567">
                <a:tc rowSpan="8">
                  <a:txBody>
                    <a:bodyPr/>
                    <a:lstStyle/>
                    <a:p>
                      <a:pPr algn="ct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pPr algn="ct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避難所の写真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600" dirty="0">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298307"/>
                  </a:ext>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くまの・みらい交流館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7218248"/>
                  </a:ext>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zh-TW" altLang="en-US" sz="1600" dirty="0">
                          <a:solidFill>
                            <a:srgbClr val="221815"/>
                          </a:solidFill>
                          <a:latin typeface="游ゴシック Medium" panose="020B0500000000000000" pitchFamily="50" charset="-128"/>
                          <a:ea typeface="游ゴシック Medium" panose="020B0500000000000000" pitchFamily="50" charset="-128"/>
                        </a:rPr>
                        <a:t>広島県安芸郡熊野町神田１５−４</a:t>
                      </a:r>
                      <a:endParaRPr kumimoji="1" lang="ja-JP" altLang="en-US" sz="1600" dirty="0">
                        <a:solidFill>
                          <a:srgbClr val="221815"/>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2486344"/>
                  </a:ext>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600" dirty="0">
                          <a:solidFill>
                            <a:srgbClr val="221815"/>
                          </a:solidFill>
                          <a:latin typeface="游ゴシック Medium" panose="020B0500000000000000" pitchFamily="50" charset="-128"/>
                          <a:ea typeface="游ゴシック Medium" panose="020B0500000000000000" pitchFamily="50" charset="-128"/>
                        </a:rPr>
                        <a:t>082-854-1673</a:t>
                      </a:r>
                      <a:endParaRPr kumimoji="1" lang="ja-JP" altLang="en-US" sz="1600" dirty="0">
                        <a:solidFill>
                          <a:srgbClr val="221815"/>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0057703"/>
                  </a:ext>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避難所タイプ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学校・体育館・公民館・その他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8800146"/>
                  </a:ext>
                </a:extLst>
              </a:tr>
              <a:tr h="459857">
                <a:tc vMerge="1">
                  <a:txBody>
                    <a:bodyPr/>
                    <a:lstStyle/>
                    <a:p>
                      <a:pPr algn="ctr"/>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施設の構造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600" dirty="0">
                          <a:solidFill>
                            <a:srgbClr val="221815"/>
                          </a:solidFill>
                          <a:latin typeface="游ゴシック Medium" panose="020B0500000000000000" pitchFamily="50" charset="-128"/>
                          <a:ea typeface="游ゴシック Medium" panose="020B0500000000000000" pitchFamily="50" charset="-128"/>
                        </a:rPr>
                        <a:t>RC</a:t>
                      </a: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造・</a:t>
                      </a:r>
                      <a:r>
                        <a:rPr kumimoji="1" lang="en-US" altLang="ja-JP" sz="1600" dirty="0">
                          <a:solidFill>
                            <a:srgbClr val="221815"/>
                          </a:solidFill>
                          <a:latin typeface="游ゴシック Medium" panose="020B0500000000000000" pitchFamily="50" charset="-128"/>
                          <a:ea typeface="游ゴシック Medium" panose="020B0500000000000000" pitchFamily="50" charset="-128"/>
                        </a:rPr>
                        <a:t>SRC</a:t>
                      </a: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造・</a:t>
                      </a:r>
                      <a:r>
                        <a:rPr kumimoji="1" lang="en-US" altLang="ja-JP" sz="1600" dirty="0">
                          <a:solidFill>
                            <a:srgbClr val="221815"/>
                          </a:solidFill>
                          <a:latin typeface="游ゴシック Medium" panose="020B0500000000000000" pitchFamily="50" charset="-128"/>
                          <a:ea typeface="游ゴシック Medium" panose="020B0500000000000000" pitchFamily="50" charset="-128"/>
                        </a:rPr>
                        <a:t>S</a:t>
                      </a: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造・木造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1288256"/>
                  </a:ext>
                </a:extLst>
              </a:tr>
              <a:tr h="457200">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耐震性能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旧耐震基準・新耐震基準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8036143"/>
                  </a:ext>
                </a:extLst>
              </a:tr>
              <a:tr h="404586">
                <a:tc vMerge="1">
                  <a:txBody>
                    <a:bodyPr/>
                    <a:lstStyle/>
                    <a:p>
                      <a:endParaRPr kumimoji="1" lang="ja-JP" altLang="en-US"/>
                    </a:p>
                  </a:txBody>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災害対策設備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太陽光発電システム、ガス発電機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59471">
                <a:tc rowSpan="3">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災害リスク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浸水害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なし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05034130"/>
                  </a:ext>
                </a:extLst>
              </a:tr>
              <a:tr h="336035">
                <a:tc vMerge="1">
                  <a:txBody>
                    <a:bodyPr/>
                    <a:lstStyle/>
                    <a:p>
                      <a:endParaRPr kumimoji="1" lang="ja-JP" altLang="en-US"/>
                    </a:p>
                  </a:txBody>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土砂災害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1974086"/>
                  </a:ext>
                </a:extLst>
              </a:tr>
              <a:tr h="359471">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震度６弱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64148635"/>
                  </a:ext>
                </a:extLst>
              </a:tr>
              <a:tr h="359471">
                <a:tc rowSpan="3">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使用</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条件</a:t>
                      </a:r>
                    </a:p>
                    <a:p>
                      <a:endParaRPr kumimoji="1" lang="ja-JP" altLang="en-US" sz="1600" dirty="0">
                        <a:solidFill>
                          <a:srgbClr val="221815"/>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指定緊急避難場所の</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地震・浸水害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3945918"/>
                  </a:ext>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指定避難所の指定状況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地震・風水害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509979"/>
                  </a:ext>
                </a:extLst>
              </a:tr>
              <a:tr h="1030846">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Wingdings" panose="05000000000000000000" pitchFamily="2" charset="2"/>
                        <a:buChar char="l"/>
                      </a:pP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特になし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37528497"/>
                  </a:ext>
                </a:extLst>
              </a:tr>
            </a:tbl>
          </a:graphicData>
        </a:graphic>
      </p:graphicFrame>
      <p:pic>
        <p:nvPicPr>
          <p:cNvPr id="28" name="図 27" descr="屋外, 建物, 座る, 草 が含まれている画像&#10;&#10;自動的に生成された説明">
            <a:extLst>
              <a:ext uri="{FF2B5EF4-FFF2-40B4-BE49-F238E27FC236}">
                <a16:creationId xmlns:a16="http://schemas.microsoft.com/office/drawing/2014/main" xmlns="" id="{65E5AEC3-4F13-45A7-B172-1DD83B1E6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999" y="2817468"/>
            <a:ext cx="2008958" cy="1512536"/>
          </a:xfrm>
          <a:prstGeom prst="rect">
            <a:avLst/>
          </a:prstGeom>
        </p:spPr>
      </p:pic>
      <p:sp>
        <p:nvSpPr>
          <p:cNvPr id="31" name="楕円 30">
            <a:extLst>
              <a:ext uri="{FF2B5EF4-FFF2-40B4-BE49-F238E27FC236}">
                <a16:creationId xmlns:a16="http://schemas.microsoft.com/office/drawing/2014/main" xmlns="" id="{1AED09A4-A424-4A76-A9BD-A8E8BC808C6F}"/>
              </a:ext>
            </a:extLst>
          </p:cNvPr>
          <p:cNvSpPr/>
          <p:nvPr/>
        </p:nvSpPr>
        <p:spPr>
          <a:xfrm>
            <a:off x="3733648" y="5882843"/>
            <a:ext cx="574176"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32" name="楕円 31">
            <a:extLst>
              <a:ext uri="{FF2B5EF4-FFF2-40B4-BE49-F238E27FC236}">
                <a16:creationId xmlns:a16="http://schemas.microsoft.com/office/drawing/2014/main" xmlns="" id="{DEDD9B07-EE9D-4313-9556-B26F9695A8C2}"/>
              </a:ext>
            </a:extLst>
          </p:cNvPr>
          <p:cNvSpPr/>
          <p:nvPr/>
        </p:nvSpPr>
        <p:spPr>
          <a:xfrm>
            <a:off x="4897614" y="6351756"/>
            <a:ext cx="1248905"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33" name="楕円 32">
            <a:extLst>
              <a:ext uri="{FF2B5EF4-FFF2-40B4-BE49-F238E27FC236}">
                <a16:creationId xmlns:a16="http://schemas.microsoft.com/office/drawing/2014/main" xmlns="" id="{5C18A2A9-CE08-412B-A836-34FA8C7A63D8}"/>
              </a:ext>
            </a:extLst>
          </p:cNvPr>
          <p:cNvSpPr/>
          <p:nvPr/>
        </p:nvSpPr>
        <p:spPr>
          <a:xfrm>
            <a:off x="5043386" y="5471361"/>
            <a:ext cx="957363"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6544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xmlns="" id="{AE22D616-4101-4586-B14F-592E50D0B0CF}"/>
              </a:ext>
            </a:extLst>
          </p:cNvPr>
          <p:cNvCxnSpPr/>
          <p:nvPr/>
        </p:nvCxnSpPr>
        <p:spPr>
          <a:xfrm>
            <a:off x="-29029" y="-14288"/>
            <a:ext cx="0" cy="10693400"/>
          </a:xfrm>
          <a:prstGeom prst="line">
            <a:avLst/>
          </a:prstGeom>
          <a:noFill/>
          <a:ln w="9525" cap="flat" cmpd="sng" algn="ctr">
            <a:solidFill>
              <a:srgbClr val="EEECE1">
                <a:lumMod val="90000"/>
              </a:srgbClr>
            </a:solidFill>
            <a:prstDash val="solid"/>
          </a:ln>
          <a:effectLst/>
        </p:spPr>
      </p:cxnSp>
      <p:sp>
        <p:nvSpPr>
          <p:cNvPr id="26" name="テキスト ボックス 25">
            <a:extLst>
              <a:ext uri="{FF2B5EF4-FFF2-40B4-BE49-F238E27FC236}">
                <a16:creationId xmlns:a16="http://schemas.microsoft.com/office/drawing/2014/main" xmlns="" id="{BCDBB9AA-201D-4B1A-8BAF-84C022B1B3B3}"/>
              </a:ext>
            </a:extLst>
          </p:cNvPr>
          <p:cNvSpPr txBox="1"/>
          <p:nvPr/>
        </p:nvSpPr>
        <p:spPr>
          <a:xfrm>
            <a:off x="6748234" y="10185626"/>
            <a:ext cx="618674" cy="369332"/>
          </a:xfrm>
          <a:prstGeom prst="rect">
            <a:avLst/>
          </a:prstGeom>
          <a:noFill/>
        </p:spPr>
        <p:txBody>
          <a:bodyPr wrap="square">
            <a:spAutoFit/>
          </a:bodyPr>
          <a:lstStyle/>
          <a:p>
            <a:pPr algn="ctr" defTabSz="914400"/>
            <a:r>
              <a:rPr kumimoji="1" lang="ja-JP" altLang="en-US" kern="100" dirty="0">
                <a:solidFill>
                  <a:prstClr val="black">
                    <a:lumMod val="50000"/>
                    <a:lumOff val="50000"/>
                  </a:prstClr>
                </a:solidFill>
                <a:latin typeface="ＭＳ Ｐゴシック" panose="020B0600070205080204" pitchFamily="50" charset="-128"/>
                <a:ea typeface="ＭＳ Ｐゴシック" panose="020B0600070205080204" pitchFamily="50" charset="-128"/>
                <a:cs typeface="Times New Roman" panose="02020603050405020304" pitchFamily="18" charset="0"/>
              </a:rPr>
              <a:t>７</a:t>
            </a:r>
            <a:endParaRPr kumimoji="1" lang="ja-JP" altLang="en-US" dirty="0">
              <a:solidFill>
                <a:prstClr val="black">
                  <a:lumMod val="50000"/>
                  <a:lumOff val="50000"/>
                </a:prstClr>
              </a:solidFill>
              <a:latin typeface="ＭＳ Ｐゴシック" panose="020B0600070205080204" pitchFamily="50" charset="-128"/>
              <a:ea typeface="ＭＳ Ｐゴシック" panose="020B0600070205080204" pitchFamily="50" charset="-128"/>
            </a:endParaRPr>
          </a:p>
        </p:txBody>
      </p:sp>
      <p:sp>
        <p:nvSpPr>
          <p:cNvPr id="27" name="bg object 16">
            <a:extLst>
              <a:ext uri="{FF2B5EF4-FFF2-40B4-BE49-F238E27FC236}">
                <a16:creationId xmlns:a16="http://schemas.microsoft.com/office/drawing/2014/main" xmlns="" id="{247674D6-C2D5-47F6-A828-4C59F571BB17}"/>
              </a:ext>
            </a:extLst>
          </p:cNvPr>
          <p:cNvSpPr/>
          <p:nvPr/>
        </p:nvSpPr>
        <p:spPr>
          <a:xfrm>
            <a:off x="0" y="-4011"/>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sp>
        <p:nvSpPr>
          <p:cNvPr id="28" name="bg object 17">
            <a:extLst>
              <a:ext uri="{FF2B5EF4-FFF2-40B4-BE49-F238E27FC236}">
                <a16:creationId xmlns:a16="http://schemas.microsoft.com/office/drawing/2014/main" xmlns="" id="{E3534A03-ABC6-497A-B4DA-628A86E76633}"/>
              </a:ext>
            </a:extLst>
          </p:cNvPr>
          <p:cNvSpPr/>
          <p:nvPr/>
        </p:nvSpPr>
        <p:spPr>
          <a:xfrm>
            <a:off x="142900" y="-4010"/>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pic>
        <p:nvPicPr>
          <p:cNvPr id="29" name="bg object 18">
            <a:extLst>
              <a:ext uri="{FF2B5EF4-FFF2-40B4-BE49-F238E27FC236}">
                <a16:creationId xmlns:a16="http://schemas.microsoft.com/office/drawing/2014/main" xmlns="" id="{B7572A24-C2FB-4D29-B14F-8343EB4EA139}"/>
              </a:ext>
            </a:extLst>
          </p:cNvPr>
          <p:cNvPicPr/>
          <p:nvPr/>
        </p:nvPicPr>
        <p:blipFill>
          <a:blip r:embed="rId2" cstate="print"/>
          <a:stretch>
            <a:fillRect/>
          </a:stretch>
        </p:blipFill>
        <p:spPr>
          <a:xfrm>
            <a:off x="117744" y="-4011"/>
            <a:ext cx="174123" cy="208812"/>
          </a:xfrm>
          <a:prstGeom prst="rect">
            <a:avLst/>
          </a:prstGeom>
        </p:spPr>
      </p:pic>
      <p:grpSp>
        <p:nvGrpSpPr>
          <p:cNvPr id="30" name="object 9">
            <a:extLst>
              <a:ext uri="{FF2B5EF4-FFF2-40B4-BE49-F238E27FC236}">
                <a16:creationId xmlns:a16="http://schemas.microsoft.com/office/drawing/2014/main" xmlns="" id="{6ABF9AF9-6A20-499F-82A4-BD12E1FB005B}"/>
              </a:ext>
            </a:extLst>
          </p:cNvPr>
          <p:cNvGrpSpPr/>
          <p:nvPr/>
        </p:nvGrpSpPr>
        <p:grpSpPr>
          <a:xfrm>
            <a:off x="507490" y="684212"/>
            <a:ext cx="6553200" cy="628997"/>
            <a:chOff x="540004" y="1688134"/>
            <a:chExt cx="6480175" cy="334010"/>
          </a:xfrm>
          <a:solidFill>
            <a:srgbClr val="172A88"/>
          </a:solidFill>
        </p:grpSpPr>
        <p:pic>
          <p:nvPicPr>
            <p:cNvPr id="31" name="object 10">
              <a:extLst>
                <a:ext uri="{FF2B5EF4-FFF2-40B4-BE49-F238E27FC236}">
                  <a16:creationId xmlns:a16="http://schemas.microsoft.com/office/drawing/2014/main" xmlns="" id="{7AD64451-810F-4CC5-86A4-35544AA4E056}"/>
                </a:ext>
              </a:extLst>
            </p:cNvPr>
            <p:cNvPicPr/>
            <p:nvPr/>
          </p:nvPicPr>
          <p:blipFill>
            <a:blip r:embed="rId3" cstate="print"/>
            <a:stretch>
              <a:fillRect/>
            </a:stretch>
          </p:blipFill>
          <p:spPr>
            <a:xfrm>
              <a:off x="4217036" y="1688134"/>
              <a:ext cx="2802965" cy="333693"/>
            </a:xfrm>
            <a:prstGeom prst="rect">
              <a:avLst/>
            </a:prstGeom>
            <a:grpFill/>
            <a:ln>
              <a:solidFill>
                <a:sysClr val="window" lastClr="FFFFFF"/>
              </a:solidFill>
            </a:ln>
          </p:spPr>
        </p:pic>
        <p:sp>
          <p:nvSpPr>
            <p:cNvPr id="32" name="object 11">
              <a:extLst>
                <a:ext uri="{FF2B5EF4-FFF2-40B4-BE49-F238E27FC236}">
                  <a16:creationId xmlns:a16="http://schemas.microsoft.com/office/drawing/2014/main" xmlns="" id="{89A7336C-3D19-4F4C-9194-EE8BD58A1D82}"/>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ysClr val="window" lastClr="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grpSp>
      <p:sp>
        <p:nvSpPr>
          <p:cNvPr id="33" name="object 12">
            <a:extLst>
              <a:ext uri="{FF2B5EF4-FFF2-40B4-BE49-F238E27FC236}">
                <a16:creationId xmlns:a16="http://schemas.microsoft.com/office/drawing/2014/main" xmlns="" id="{2913FF1B-DB84-4DC4-8156-37C4CDF9B420}"/>
              </a:ext>
            </a:extLst>
          </p:cNvPr>
          <p:cNvSpPr txBox="1"/>
          <p:nvPr/>
        </p:nvSpPr>
        <p:spPr>
          <a:xfrm>
            <a:off x="669160" y="826779"/>
            <a:ext cx="5133940" cy="382156"/>
          </a:xfrm>
          <a:prstGeom prst="rect">
            <a:avLst/>
          </a:prstGeom>
        </p:spPr>
        <p:txBody>
          <a:bodyPr vert="horz" wrap="square" lIns="0" tIns="12700" rIns="0" bIns="0" rtlCol="0">
            <a:spAutoFit/>
          </a:bodyPr>
          <a:lstStyle/>
          <a:p>
            <a:pPr marL="12700" defTabSz="914400">
              <a:spcBef>
                <a:spcPts val="100"/>
              </a:spcBef>
            </a:pPr>
            <a:r>
              <a:rPr kumimoji="1" lang="ja-JP" altLang="en-US" sz="2400" b="1" dirty="0">
                <a:solidFill>
                  <a:prstClr val="white"/>
                </a:solidFill>
                <a:latin typeface="游ゴシック" panose="020B0400000000000000" pitchFamily="50" charset="-128"/>
                <a:cs typeface="YuGothic"/>
              </a:rPr>
              <a:t>２</a:t>
            </a:r>
            <a:r>
              <a:rPr kumimoji="1" lang="en-US" altLang="ja-JP" sz="2400" b="1" dirty="0">
                <a:solidFill>
                  <a:prstClr val="white"/>
                </a:solidFill>
                <a:latin typeface="游ゴシック" panose="020B0400000000000000" pitchFamily="50" charset="-128"/>
                <a:cs typeface="YuGothic"/>
              </a:rPr>
              <a:t>.</a:t>
            </a:r>
            <a:r>
              <a:rPr kumimoji="1" lang="ja-JP" altLang="en-US" sz="2400" b="1" dirty="0">
                <a:solidFill>
                  <a:prstClr val="white"/>
                </a:solidFill>
                <a:latin typeface="游ゴシック" panose="020B0400000000000000" pitchFamily="50" charset="-128"/>
                <a:cs typeface="YuGothic"/>
              </a:rPr>
              <a:t>避難所開設・運営における体制</a:t>
            </a:r>
          </a:p>
        </p:txBody>
      </p:sp>
      <p:sp>
        <p:nvSpPr>
          <p:cNvPr id="34" name="テキスト ボックス 33">
            <a:extLst>
              <a:ext uri="{FF2B5EF4-FFF2-40B4-BE49-F238E27FC236}">
                <a16:creationId xmlns:a16="http://schemas.microsoft.com/office/drawing/2014/main" xmlns="" id="{973D7787-988C-4148-864D-43F22A894B5E}"/>
              </a:ext>
            </a:extLst>
          </p:cNvPr>
          <p:cNvSpPr txBox="1"/>
          <p:nvPr/>
        </p:nvSpPr>
        <p:spPr>
          <a:xfrm>
            <a:off x="738759" y="2177764"/>
            <a:ext cx="6179247" cy="77380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defTabSz="914400">
              <a:lnSpc>
                <a:spcPct val="120000"/>
              </a:lnSpc>
            </a:pPr>
            <a:r>
              <a:rPr kumimoji="1" lang="ja-JP" altLang="en-US" b="1" dirty="0">
                <a:latin typeface="游ゴシック" panose="020B0400000000000000" pitchFamily="50" charset="-128"/>
                <a:ea typeface="游ゴシック" panose="020B0400000000000000" pitchFamily="50" charset="-128"/>
              </a:rPr>
              <a:t>熊野町の職員（＝行政）、避難所対象のくまの・みらい交流館の管理者（＝施設管理者）、くまの・みらい交流館避難所周辺の地域住民及び避難者で、開設・運営することを原則とします。</a:t>
            </a:r>
            <a:endParaRPr kumimoji="1" lang="en-US" altLang="ja-JP" b="1" dirty="0">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xmlns="" id="{F37D01A2-65F5-4005-AC76-37D89501FCC7}"/>
              </a:ext>
            </a:extLst>
          </p:cNvPr>
          <p:cNvSpPr/>
          <p:nvPr/>
        </p:nvSpPr>
        <p:spPr>
          <a:xfrm>
            <a:off x="571026" y="2082914"/>
            <a:ext cx="6514712" cy="1000370"/>
          </a:xfrm>
          <a:prstGeom prst="rect">
            <a:avLst/>
          </a:prstGeom>
          <a:no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xmlns="" id="{5329A0AC-A53A-416D-A923-BB48896DC225}"/>
              </a:ext>
            </a:extLst>
          </p:cNvPr>
          <p:cNvSpPr txBox="1"/>
          <p:nvPr/>
        </p:nvSpPr>
        <p:spPr>
          <a:xfrm>
            <a:off x="621676" y="3265729"/>
            <a:ext cx="3083095" cy="206614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221815"/>
                </a:solidFill>
                <a:effectLst/>
                <a:uLnTx/>
                <a:uFillTx/>
                <a:latin typeface="游ゴシック" panose="020B0400000000000000" pitchFamily="50" charset="-128"/>
                <a:ea typeface="游ゴシック" panose="020B0400000000000000" pitchFamily="50" charset="-128"/>
              </a:rPr>
              <a:t>くまの・みらい交流館避難所は、災害により</a:t>
            </a:r>
            <a:r>
              <a:rPr kumimoji="1" lang="ja-JP" altLang="en-US"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被災した方が一定期間生活を送る場所となります。</a:t>
            </a:r>
            <a:endParaRPr kumimoji="1" lang="en-US" altLang="ja-JP"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endParaRPr>
          </a:p>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　この避難所を開設・運営するための体制として、町職員、施設管理者・地域住民（避難者含む）の３者が協働し、助け合いながら避難所を開設し、運営します。</a:t>
            </a:r>
            <a:endParaRPr kumimoji="1" lang="en-US" altLang="ja-JP"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endParaRPr>
          </a:p>
        </p:txBody>
      </p:sp>
      <p:grpSp>
        <p:nvGrpSpPr>
          <p:cNvPr id="38" name="グループ化 37">
            <a:extLst>
              <a:ext uri="{FF2B5EF4-FFF2-40B4-BE49-F238E27FC236}">
                <a16:creationId xmlns:a16="http://schemas.microsoft.com/office/drawing/2014/main" xmlns="" id="{3B1EE36B-151B-4F46-94C0-505CF0025470}"/>
              </a:ext>
            </a:extLst>
          </p:cNvPr>
          <p:cNvGrpSpPr/>
          <p:nvPr/>
        </p:nvGrpSpPr>
        <p:grpSpPr>
          <a:xfrm>
            <a:off x="661135" y="5942012"/>
            <a:ext cx="4832371" cy="289823"/>
            <a:chOff x="721321" y="3930483"/>
            <a:chExt cx="4832371" cy="289823"/>
          </a:xfrm>
        </p:grpSpPr>
        <p:sp>
          <p:nvSpPr>
            <p:cNvPr id="39" name="object 2">
              <a:extLst>
                <a:ext uri="{FF2B5EF4-FFF2-40B4-BE49-F238E27FC236}">
                  <a16:creationId xmlns:a16="http://schemas.microsoft.com/office/drawing/2014/main" xmlns="" id="{E0DBA762-E605-4356-AF60-205F91EB9121}"/>
                </a:ext>
              </a:extLst>
            </p:cNvPr>
            <p:cNvSpPr txBox="1"/>
            <p:nvPr/>
          </p:nvSpPr>
          <p:spPr>
            <a:xfrm>
              <a:off x="1152893" y="3930483"/>
              <a:ext cx="4400799"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1" lang="ja-JP" altLang="en-US" sz="1800" b="1" i="0" u="none" strike="noStrike" kern="0" cap="none" spc="0" normalizeH="0" baseline="0" noProof="0" dirty="0">
                  <a:ln>
                    <a:noFill/>
                  </a:ln>
                  <a:solidFill>
                    <a:srgbClr val="212121"/>
                  </a:solidFill>
                  <a:effectLst/>
                  <a:uLnTx/>
                  <a:uFillTx/>
                  <a:latin typeface="游ゴシック" panose="020B0400000000000000" pitchFamily="50" charset="-128"/>
                  <a:cs typeface="YuGothic"/>
                </a:rPr>
                <a:t>参加する組織・担当</a:t>
              </a:r>
              <a:endParaRPr kumimoji="1" sz="18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YuGothic"/>
              </a:endParaRPr>
            </a:p>
          </p:txBody>
        </p:sp>
        <p:sp>
          <p:nvSpPr>
            <p:cNvPr id="60" name="object 3">
              <a:extLst>
                <a:ext uri="{FF2B5EF4-FFF2-40B4-BE49-F238E27FC236}">
                  <a16:creationId xmlns:a16="http://schemas.microsoft.com/office/drawing/2014/main" xmlns="" id="{D9162580-5156-44F0-9AE7-1BC3E2706F06}"/>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grpSp>
      <p:grpSp>
        <p:nvGrpSpPr>
          <p:cNvPr id="61" name="グループ化 60">
            <a:extLst>
              <a:ext uri="{FF2B5EF4-FFF2-40B4-BE49-F238E27FC236}">
                <a16:creationId xmlns:a16="http://schemas.microsoft.com/office/drawing/2014/main" xmlns="" id="{B5891BF3-5F60-4EA7-ACA3-ADC88DDF1F5D}"/>
              </a:ext>
            </a:extLst>
          </p:cNvPr>
          <p:cNvGrpSpPr/>
          <p:nvPr/>
        </p:nvGrpSpPr>
        <p:grpSpPr>
          <a:xfrm>
            <a:off x="621676" y="1587358"/>
            <a:ext cx="4832371" cy="289823"/>
            <a:chOff x="721321" y="3930483"/>
            <a:chExt cx="4832371" cy="289823"/>
          </a:xfrm>
        </p:grpSpPr>
        <p:sp>
          <p:nvSpPr>
            <p:cNvPr id="62" name="object 2">
              <a:extLst>
                <a:ext uri="{FF2B5EF4-FFF2-40B4-BE49-F238E27FC236}">
                  <a16:creationId xmlns:a16="http://schemas.microsoft.com/office/drawing/2014/main" xmlns="" id="{1C85211A-16D9-4CC7-873F-235540782991}"/>
                </a:ext>
              </a:extLst>
            </p:cNvPr>
            <p:cNvSpPr txBox="1"/>
            <p:nvPr/>
          </p:nvSpPr>
          <p:spPr>
            <a:xfrm>
              <a:off x="1152893" y="3930483"/>
              <a:ext cx="4400799"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1" lang="ja-JP" altLang="en-US" sz="1800" b="1" i="0" u="none" strike="noStrike" kern="0" cap="none" spc="0" normalizeH="0" baseline="0" noProof="0" dirty="0">
                  <a:ln>
                    <a:noFill/>
                  </a:ln>
                  <a:solidFill>
                    <a:srgbClr val="212121"/>
                  </a:solidFill>
                  <a:effectLst/>
                  <a:uLnTx/>
                  <a:uFillTx/>
                  <a:latin typeface="游ゴシック" panose="020B0400000000000000" pitchFamily="50" charset="-128"/>
                  <a:cs typeface="YuGothic"/>
                </a:rPr>
                <a:t>避難所開設・運営体制の</a:t>
              </a:r>
              <a:r>
                <a:rPr kumimoji="1" lang="ja-JP" altLang="en-US" sz="1800" b="1" i="0" u="none" strike="noStrike" kern="0" cap="none" spc="0" normalizeH="0" baseline="0" noProof="0" dirty="0">
                  <a:ln>
                    <a:noFill/>
                  </a:ln>
                  <a:solidFill>
                    <a:srgbClr val="221815"/>
                  </a:solidFill>
                  <a:effectLst/>
                  <a:uLnTx/>
                  <a:uFillTx/>
                  <a:latin typeface="游ゴシック" panose="020B0400000000000000" pitchFamily="50" charset="-128"/>
                  <a:cs typeface="YuGothic"/>
                </a:rPr>
                <a:t>原則</a:t>
              </a:r>
              <a:endParaRPr kumimoji="1" sz="1800" b="1" i="0" u="none" strike="noStrike" kern="0" cap="none" spc="0" normalizeH="0" baseline="0" noProof="0" dirty="0">
                <a:ln>
                  <a:noFill/>
                </a:ln>
                <a:solidFill>
                  <a:srgbClr val="221815"/>
                </a:solidFill>
                <a:effectLst/>
                <a:uLnTx/>
                <a:uFillTx/>
                <a:latin typeface="游ゴシック" panose="020B0400000000000000" pitchFamily="50" charset="-128"/>
                <a:ea typeface="游ゴシック" panose="020B0400000000000000" pitchFamily="50" charset="-128"/>
                <a:cs typeface="YuGothic"/>
              </a:endParaRPr>
            </a:p>
          </p:txBody>
        </p:sp>
        <p:sp>
          <p:nvSpPr>
            <p:cNvPr id="63" name="object 3">
              <a:extLst>
                <a:ext uri="{FF2B5EF4-FFF2-40B4-BE49-F238E27FC236}">
                  <a16:creationId xmlns:a16="http://schemas.microsoft.com/office/drawing/2014/main" xmlns="" id="{79A2EE37-B07F-45BA-8858-90D154C4116A}"/>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grpSp>
      <p:graphicFrame>
        <p:nvGraphicFramePr>
          <p:cNvPr id="64" name="表 63">
            <a:extLst>
              <a:ext uri="{FF2B5EF4-FFF2-40B4-BE49-F238E27FC236}">
                <a16:creationId xmlns:a16="http://schemas.microsoft.com/office/drawing/2014/main" xmlns="" id="{B737066C-CBF0-4A97-989A-9E0D3F17F4CD}"/>
              </a:ext>
            </a:extLst>
          </p:cNvPr>
          <p:cNvGraphicFramePr>
            <a:graphicFrameLocks noGrp="1"/>
          </p:cNvGraphicFramePr>
          <p:nvPr>
            <p:extLst>
              <p:ext uri="{D42A27DB-BD31-4B8C-83A1-F6EECF244321}">
                <p14:modId xmlns:p14="http://schemas.microsoft.com/office/powerpoint/2010/main" val="248269431"/>
              </p:ext>
            </p:extLst>
          </p:nvPr>
        </p:nvGraphicFramePr>
        <p:xfrm>
          <a:off x="492131" y="6390530"/>
          <a:ext cx="6659784" cy="3780000"/>
        </p:xfrm>
        <a:graphic>
          <a:graphicData uri="http://schemas.openxmlformats.org/drawingml/2006/table">
            <a:tbl>
              <a:tblPr firstRow="1" bandRow="1"/>
              <a:tblGrid>
                <a:gridCol w="2923044">
                  <a:extLst>
                    <a:ext uri="{9D8B030D-6E8A-4147-A177-3AD203B41FA5}">
                      <a16:colId xmlns:a16="http://schemas.microsoft.com/office/drawing/2014/main" xmlns="" val="1027119341"/>
                    </a:ext>
                  </a:extLst>
                </a:gridCol>
                <a:gridCol w="3736740">
                  <a:extLst>
                    <a:ext uri="{9D8B030D-6E8A-4147-A177-3AD203B41FA5}">
                      <a16:colId xmlns:a16="http://schemas.microsoft.com/office/drawing/2014/main" xmlns="" val="2013676229"/>
                    </a:ext>
                  </a:extLst>
                </a:gridCol>
              </a:tblGrid>
              <a:tr h="374500">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dirty="0">
                          <a:latin typeface="游ゴシック" panose="020B0400000000000000" pitchFamily="50" charset="-128"/>
                          <a:ea typeface="游ゴシック" panose="020B0400000000000000" pitchFamily="50" charset="-128"/>
                        </a:rPr>
                        <a:t>参加組織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dirty="0">
                          <a:latin typeface="游ゴシック" panose="020B0400000000000000" pitchFamily="50" charset="-128"/>
                          <a:ea typeface="游ゴシック" panose="020B0400000000000000" pitchFamily="50" charset="-128"/>
                        </a:rPr>
                        <a:t>担当者・団体名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extLst>
                  <a:ext uri="{0D108BD9-81ED-4DB2-BD59-A6C34878D82A}">
                    <a16:rowId xmlns:a16="http://schemas.microsoft.com/office/drawing/2014/main" xmlns="" val="816063679"/>
                  </a:ext>
                </a:extLst>
              </a:tr>
              <a:tr h="673558">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panose="020B0400000000000000" pitchFamily="50" charset="-128"/>
                          <a:ea typeface="游ゴシック" panose="020B0400000000000000" pitchFamily="50" charset="-128"/>
                        </a:rPr>
                        <a:t>熊野町の職員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baseline="0" dirty="0" smtClean="0">
                          <a:solidFill>
                            <a:schemeClr val="tx1"/>
                          </a:solidFill>
                          <a:latin typeface="Yu Gothic Medium" panose="020B0400000000000000" pitchFamily="34" charset="-128"/>
                          <a:ea typeface="Yu Gothic Medium" panose="020B0400000000000000" pitchFamily="34" charset="-128"/>
                          <a:cs typeface="YuGo-Medium"/>
                        </a:rPr>
                        <a:t> </a:t>
                      </a:r>
                      <a:r>
                        <a:rPr lang="ja-JP" altLang="en-US" sz="1600" baseline="0" dirty="0" smtClean="0">
                          <a:solidFill>
                            <a:schemeClr val="tx1"/>
                          </a:solidFill>
                          <a:latin typeface="Yu Gothic Medium" panose="020B0400000000000000" pitchFamily="34" charset="-128"/>
                          <a:ea typeface="Yu Gothic Medium" panose="020B0400000000000000" pitchFamily="34" charset="-128"/>
                          <a:cs typeface="YuGo-Medium"/>
                        </a:rPr>
                        <a:t>○○○○</a:t>
                      </a:r>
                      <a:endParaRPr lang="en-US" altLang="ja-JP" sz="1600" dirty="0">
                        <a:solidFill>
                          <a:schemeClr val="tx1"/>
                        </a:solidFill>
                        <a:latin typeface="Yu Gothic Medium" panose="020B0400000000000000" pitchFamily="34" charset="-128"/>
                        <a:ea typeface="Yu Gothic Medium" panose="020B0400000000000000" pitchFamily="34" charset="-128"/>
                        <a:cs typeface="YuGo-Medium"/>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Yu Gothic Medium" panose="020B0400000000000000" pitchFamily="34" charset="-128"/>
                          <a:ea typeface="Yu Gothic Medium" panose="020B0400000000000000" pitchFamily="34" charset="-128"/>
                        </a:rPr>
                        <a:t> </a:t>
                      </a:r>
                      <a:r>
                        <a:rPr lang="ja-JP" altLang="en-US" sz="1600" dirty="0" smtClean="0">
                          <a:solidFill>
                            <a:schemeClr val="tx1"/>
                          </a:solidFill>
                          <a:latin typeface="Yu Gothic Medium" panose="020B0400000000000000" pitchFamily="34" charset="-128"/>
                          <a:ea typeface="Yu Gothic Medium" panose="020B0400000000000000" pitchFamily="34" charset="-128"/>
                        </a:rPr>
                        <a:t>●●●●</a:t>
                      </a:r>
                      <a:endParaRPr lang="ja-JP" altLang="en-US" sz="16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210029301"/>
                  </a:ext>
                </a:extLst>
              </a:tr>
              <a:tr h="588871">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panose="020B0400000000000000" pitchFamily="50" charset="-128"/>
                          <a:ea typeface="游ゴシック" panose="020B0400000000000000" pitchFamily="50" charset="-128"/>
                        </a:rPr>
                        <a:t>くまの・みらい交流館の</a:t>
                      </a:r>
                      <a:endParaRPr kumimoji="1" lang="en-US" altLang="ja-JP" sz="1600" dirty="0">
                        <a:solidFill>
                          <a:schemeClr val="tx1"/>
                        </a:solidFill>
                        <a:latin typeface="游ゴシック" panose="020B0400000000000000" pitchFamily="50" charset="-128"/>
                        <a:ea typeface="游ゴシック" panose="020B0400000000000000" pitchFamily="50" charset="-128"/>
                      </a:endParaRPr>
                    </a:p>
                    <a:p>
                      <a:r>
                        <a:rPr kumimoji="1" lang="ja-JP" altLang="en-US" sz="1600" dirty="0">
                          <a:solidFill>
                            <a:schemeClr val="tx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 </a:t>
                      </a:r>
                      <a:r>
                        <a:rPr lang="ja-JP" altLang="en-US" sz="1600" dirty="0" smtClean="0">
                          <a:solidFill>
                            <a:schemeClr val="tx1"/>
                          </a:solidFill>
                          <a:latin typeface="Yu Gothic Medium" panose="020B0400000000000000" pitchFamily="34" charset="-128"/>
                          <a:ea typeface="Yu Gothic Medium" panose="020B0400000000000000" pitchFamily="34" charset="-128"/>
                          <a:cs typeface="YuGo-Medium"/>
                        </a:rPr>
                        <a:t>◆◆◆◆</a:t>
                      </a:r>
                      <a:endParaRPr lang="ja-JP" altLang="en-US" sz="16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784337537"/>
                  </a:ext>
                </a:extLst>
              </a:tr>
              <a:tr h="562418">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panose="020B0400000000000000" pitchFamily="50" charset="-128"/>
                          <a:ea typeface="游ゴシック" panose="020B0400000000000000" pitchFamily="50" charset="-128"/>
                        </a:rPr>
                        <a:t>避難所の対象地域・地区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 熊野町全域</a:t>
                      </a:r>
                      <a:endParaRPr lang="ja-JP" altLang="en-US" sz="16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31344166"/>
                  </a:ext>
                </a:extLst>
              </a:tr>
              <a:tr h="1580653">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latin typeface="游ゴシック" panose="020B0400000000000000" pitchFamily="50" charset="-128"/>
                          <a:ea typeface="游ゴシック" panose="020B0400000000000000" pitchFamily="50" charset="-128"/>
                        </a:rPr>
                        <a:t>地域の団体名</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（自治会・自主防災組織等）</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324000" indent="-180000">
                        <a:buFont typeface="Wingdings" panose="05000000000000000000" pitchFamily="2" charset="2"/>
                        <a:buChar char="l"/>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川角自主防災会</a:t>
                      </a:r>
                      <a:endParaRPr lang="en-US" altLang="ja-JP" sz="1600" dirty="0">
                        <a:solidFill>
                          <a:schemeClr val="tx1"/>
                        </a:solidFill>
                        <a:latin typeface="Yu Gothic Medium" panose="020B0400000000000000" pitchFamily="34" charset="-128"/>
                        <a:ea typeface="Yu Gothic Medium" panose="020B0400000000000000" pitchFamily="34" charset="-128"/>
                        <a:cs typeface="YuGo-Medium"/>
                      </a:endParaRPr>
                    </a:p>
                    <a:p>
                      <a:pPr marL="324000" indent="-180000">
                        <a:buFont typeface="Wingdings" panose="05000000000000000000" pitchFamily="2" charset="2"/>
                        <a:buChar char="l"/>
                      </a:pPr>
                      <a:r>
                        <a:rPr kumimoji="1" lang="ja-JP" altLang="en-US" sz="1600" dirty="0">
                          <a:solidFill>
                            <a:schemeClr val="tx1"/>
                          </a:solidFill>
                          <a:latin typeface="Yu Gothic Medium" panose="020B0400000000000000" pitchFamily="34" charset="-128"/>
                          <a:ea typeface="Yu Gothic Medium" panose="020B0400000000000000" pitchFamily="34" charset="-128"/>
                        </a:rPr>
                        <a:t>皇帝ハイツ管理組合自主避難組織</a:t>
                      </a:r>
                      <a:endParaRPr kumimoji="1" lang="en-US" altLang="ja-JP" sz="1600" dirty="0">
                        <a:solidFill>
                          <a:schemeClr val="tx1"/>
                        </a:solidFill>
                        <a:latin typeface="Yu Gothic Medium" panose="020B0400000000000000" pitchFamily="34" charset="-128"/>
                        <a:ea typeface="Yu Gothic Medium" panose="020B0400000000000000" pitchFamily="34" charset="-128"/>
                      </a:endParaRPr>
                    </a:p>
                    <a:p>
                      <a:pPr marL="324000" indent="-180000">
                        <a:buFont typeface="Wingdings" panose="05000000000000000000" pitchFamily="2" charset="2"/>
                        <a:buChar char="l"/>
                      </a:pPr>
                      <a:r>
                        <a:rPr kumimoji="1" lang="ja-JP" altLang="en-US" sz="1600" dirty="0">
                          <a:solidFill>
                            <a:schemeClr val="tx1"/>
                          </a:solidFill>
                          <a:latin typeface="游ゴシック" panose="020B0400000000000000" pitchFamily="50" charset="-128"/>
                          <a:ea typeface="游ゴシック" panose="020B0400000000000000" pitchFamily="50" charset="-128"/>
                        </a:rPr>
                        <a:t>平谷自主防災会</a:t>
                      </a:r>
                      <a:endParaRPr kumimoji="1" lang="en-US" altLang="ja-JP" sz="1600" dirty="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dirty="0">
                          <a:solidFill>
                            <a:schemeClr val="tx1"/>
                          </a:solidFill>
                          <a:latin typeface="游ゴシック" panose="020B0400000000000000" pitchFamily="50" charset="-128"/>
                          <a:ea typeface="游ゴシック" panose="020B0400000000000000" pitchFamily="50" charset="-128"/>
                        </a:rPr>
                        <a:t>神田地区自主防災組織</a:t>
                      </a:r>
                      <a:endParaRPr kumimoji="1" lang="en-US" altLang="ja-JP" sz="1600" dirty="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dirty="0">
                          <a:solidFill>
                            <a:schemeClr val="tx1"/>
                          </a:solidFill>
                          <a:latin typeface="游ゴシック" panose="020B0400000000000000" pitchFamily="50" charset="-128"/>
                          <a:ea typeface="游ゴシック" panose="020B0400000000000000" pitchFamily="50" charset="-128"/>
                        </a:rPr>
                        <a:t>大原ハイツ自主防災組織</a:t>
                      </a:r>
                      <a:endParaRPr kumimoji="1" lang="en-US" altLang="ja-JP" sz="1600" dirty="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dirty="0">
                          <a:solidFill>
                            <a:schemeClr val="tx1"/>
                          </a:solidFill>
                          <a:latin typeface="游ゴシック" panose="020B0400000000000000" pitchFamily="50" charset="-128"/>
                          <a:ea typeface="游ゴシック" panose="020B0400000000000000" pitchFamily="50" charset="-128"/>
                        </a:rPr>
                        <a:t>滝ケ谷断い地区自主防災組織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109488116"/>
                  </a:ext>
                </a:extLst>
              </a:tr>
            </a:tbl>
          </a:graphicData>
        </a:graphic>
      </p:graphicFrame>
      <p:sp>
        <p:nvSpPr>
          <p:cNvPr id="65" name="object 5">
            <a:extLst>
              <a:ext uri="{FF2B5EF4-FFF2-40B4-BE49-F238E27FC236}">
                <a16:creationId xmlns:a16="http://schemas.microsoft.com/office/drawing/2014/main" xmlns="" id="{67214F8F-A7A0-414A-8E8C-8E47526FAD20}"/>
              </a:ext>
            </a:extLst>
          </p:cNvPr>
          <p:cNvSpPr txBox="1"/>
          <p:nvPr/>
        </p:nvSpPr>
        <p:spPr>
          <a:xfrm>
            <a:off x="5030302" y="5999426"/>
            <a:ext cx="2125530" cy="285527"/>
          </a:xfrm>
          <a:prstGeom prst="rect">
            <a:avLst/>
          </a:prstGeom>
        </p:spPr>
        <p:txBody>
          <a:bodyPr vert="horz" wrap="square" lIns="0" tIns="12700" rIns="0" bIns="0" rtlCol="0">
            <a:spAutoFit/>
          </a:bodyPr>
          <a:lstStyle/>
          <a:p>
            <a:pPr marL="72000" marR="5080" algn="ctr" defTabSz="914400">
              <a:lnSpc>
                <a:spcPct val="150000"/>
              </a:lnSpc>
            </a:pPr>
            <a:r>
              <a:rPr kumimoji="1" lang="ja-JP" altLang="en-US" sz="1400" dirty="0">
                <a:solidFill>
                  <a:prstClr val="black"/>
                </a:solidFill>
                <a:latin typeface="ＭＳ Ｐゴシック" panose="020B0600070205080204" pitchFamily="50" charset="-128"/>
                <a:ea typeface="ＭＳ Ｐゴシック" panose="020B0600070205080204" pitchFamily="50" charset="-128"/>
                <a:cs typeface="YuGo-Medium"/>
              </a:rPr>
              <a:t>（令和４年３月１日現在）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cs typeface="YuGo-Medium"/>
            </a:endParaRPr>
          </a:p>
        </p:txBody>
      </p:sp>
      <p:pic>
        <p:nvPicPr>
          <p:cNvPr id="66" name="図 65">
            <a:extLst>
              <a:ext uri="{FF2B5EF4-FFF2-40B4-BE49-F238E27FC236}">
                <a16:creationId xmlns:a16="http://schemas.microsoft.com/office/drawing/2014/main" xmlns="" id="{C65A8B98-D40F-4506-8CB7-39E9CDFCF929}"/>
              </a:ext>
            </a:extLst>
          </p:cNvPr>
          <p:cNvPicPr>
            <a:picLocks noChangeAspect="1"/>
          </p:cNvPicPr>
          <p:nvPr/>
        </p:nvPicPr>
        <p:blipFill>
          <a:blip r:embed="rId4"/>
          <a:stretch>
            <a:fillRect/>
          </a:stretch>
        </p:blipFill>
        <p:spPr>
          <a:xfrm>
            <a:off x="4148467" y="3185670"/>
            <a:ext cx="2611159" cy="2324675"/>
          </a:xfrm>
          <a:prstGeom prst="rect">
            <a:avLst/>
          </a:prstGeom>
        </p:spPr>
      </p:pic>
    </p:spTree>
    <p:extLst>
      <p:ext uri="{BB962C8B-B14F-4D97-AF65-F5344CB8AC3E}">
        <p14:creationId xmlns:p14="http://schemas.microsoft.com/office/powerpoint/2010/main" val="161949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7764BFC-2E11-4807-B157-43EF601BA2C5}"/>
              </a:ext>
            </a:extLst>
          </p:cNvPr>
          <p:cNvSpPr txBox="1"/>
          <p:nvPr/>
        </p:nvSpPr>
        <p:spPr>
          <a:xfrm>
            <a:off x="141513" y="10172700"/>
            <a:ext cx="618674"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８</a:t>
            </a:r>
            <a:endParaRPr lang="ja-JP" altLang="en-US">
              <a:solidFill>
                <a:schemeClr val="tx1">
                  <a:lumMod val="50000"/>
                  <a:lumOff val="50000"/>
                </a:schemeClr>
              </a:solidFill>
              <a:latin typeface="+mj-ea"/>
              <a:ea typeface="+mj-ea"/>
            </a:endParaRPr>
          </a:p>
        </p:txBody>
      </p:sp>
      <p:sp>
        <p:nvSpPr>
          <p:cNvPr id="5" name="bg object 16">
            <a:extLst>
              <a:ext uri="{FF2B5EF4-FFF2-40B4-BE49-F238E27FC236}">
                <a16:creationId xmlns:a16="http://schemas.microsoft.com/office/drawing/2014/main" xmlns="" id="{A4014DD6-4892-4892-ABB7-9881C7AB1D24}"/>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B69CA20-5D07-461D-A98F-6AD809DD6391}"/>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7" name="bg object 18">
            <a:extLst>
              <a:ext uri="{FF2B5EF4-FFF2-40B4-BE49-F238E27FC236}">
                <a16:creationId xmlns:a16="http://schemas.microsoft.com/office/drawing/2014/main" xmlns="" id="{E0EDF6AF-24C9-4F10-9E4B-21D3BBB51C8B}"/>
              </a:ext>
            </a:extLst>
          </p:cNvPr>
          <p:cNvPicPr/>
          <p:nvPr/>
        </p:nvPicPr>
        <p:blipFill>
          <a:blip r:embed="rId2" cstate="print"/>
          <a:stretch>
            <a:fillRect/>
          </a:stretch>
        </p:blipFill>
        <p:spPr>
          <a:xfrm>
            <a:off x="117745" y="0"/>
            <a:ext cx="174123" cy="208812"/>
          </a:xfrm>
          <a:prstGeom prst="rect">
            <a:avLst/>
          </a:prstGeom>
        </p:spPr>
      </p:pic>
      <p:grpSp>
        <p:nvGrpSpPr>
          <p:cNvPr id="10" name="object 9">
            <a:extLst>
              <a:ext uri="{FF2B5EF4-FFF2-40B4-BE49-F238E27FC236}">
                <a16:creationId xmlns:a16="http://schemas.microsoft.com/office/drawing/2014/main" xmlns="" id="{DAB51759-4533-49F3-BEB8-01C59612DBAE}"/>
              </a:ext>
            </a:extLst>
          </p:cNvPr>
          <p:cNvGrpSpPr/>
          <p:nvPr/>
        </p:nvGrpSpPr>
        <p:grpSpPr>
          <a:xfrm>
            <a:off x="434046" y="625366"/>
            <a:ext cx="6553200" cy="628997"/>
            <a:chOff x="540004" y="1688134"/>
            <a:chExt cx="6480175" cy="334010"/>
          </a:xfrm>
          <a:solidFill>
            <a:srgbClr val="172A88"/>
          </a:solidFill>
        </p:grpSpPr>
        <p:pic>
          <p:nvPicPr>
            <p:cNvPr id="11" name="object 10">
              <a:extLst>
                <a:ext uri="{FF2B5EF4-FFF2-40B4-BE49-F238E27FC236}">
                  <a16:creationId xmlns:a16="http://schemas.microsoft.com/office/drawing/2014/main" xmlns="" id="{81DAE0A1-E783-43E9-B347-5871E2642549}"/>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2" name="object 11">
              <a:extLst>
                <a:ext uri="{FF2B5EF4-FFF2-40B4-BE49-F238E27FC236}">
                  <a16:creationId xmlns:a16="http://schemas.microsoft.com/office/drawing/2014/main" xmlns="" id="{CC3C67CF-4FC2-4BA3-A0A0-D2B17CED9B74}"/>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xmlns="" id="{44E9E6CF-4817-4B50-80D8-021891CE0A05}"/>
              </a:ext>
            </a:extLst>
          </p:cNvPr>
          <p:cNvSpPr txBox="1"/>
          <p:nvPr/>
        </p:nvSpPr>
        <p:spPr>
          <a:xfrm>
            <a:off x="595716" y="767933"/>
            <a:ext cx="6052734"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避難所開設・運営における役割分担</a:t>
            </a:r>
          </a:p>
        </p:txBody>
      </p:sp>
      <p:cxnSp>
        <p:nvCxnSpPr>
          <p:cNvPr id="45" name="直線コネクタ 44">
            <a:extLst>
              <a:ext uri="{FF2B5EF4-FFF2-40B4-BE49-F238E27FC236}">
                <a16:creationId xmlns:a16="http://schemas.microsoft.com/office/drawing/2014/main" xmlns="" id="{5DC34306-7BC0-412E-8963-6DB065519FE2}"/>
              </a:ext>
            </a:extLst>
          </p:cNvPr>
          <p:cNvCxnSpPr/>
          <p:nvPr/>
        </p:nvCxnSpPr>
        <p:spPr>
          <a:xfrm flipH="1">
            <a:off x="3874285" y="8332938"/>
            <a:ext cx="3099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xmlns="" id="{A6B1F1BA-F10C-40D4-93A1-E4592116895A}"/>
              </a:ext>
            </a:extLst>
          </p:cNvPr>
          <p:cNvSpPr txBox="1"/>
          <p:nvPr/>
        </p:nvSpPr>
        <p:spPr>
          <a:xfrm>
            <a:off x="557407" y="1991026"/>
            <a:ext cx="6266918"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dirty="0"/>
              <a:t>開設は、集まることのできた熊野町職員、施設管理者と地域住民の代表の</a:t>
            </a:r>
            <a:r>
              <a:rPr lang="en-US" altLang="ja-JP" b="1" dirty="0"/>
              <a:t>3</a:t>
            </a:r>
            <a:r>
              <a:rPr lang="ja-JP" altLang="en-US" b="1" dirty="0"/>
              <a:t>者の体制で行います。役割分担は、下表のとおり熊野町職員、施設管理者が主体で、住民代表が協力することを基本とします。</a:t>
            </a:r>
            <a:endParaRPr lang="en-US" altLang="ja-JP" dirty="0">
              <a:solidFill>
                <a:srgbClr val="FF0000"/>
              </a:solidFill>
            </a:endParaRPr>
          </a:p>
        </p:txBody>
      </p:sp>
      <p:sp>
        <p:nvSpPr>
          <p:cNvPr id="47" name="正方形/長方形 46">
            <a:extLst>
              <a:ext uri="{FF2B5EF4-FFF2-40B4-BE49-F238E27FC236}">
                <a16:creationId xmlns:a16="http://schemas.microsoft.com/office/drawing/2014/main" xmlns="" id="{8B74E3FA-F2AA-49AE-AB8B-6FA7E46A7DEB}"/>
              </a:ext>
            </a:extLst>
          </p:cNvPr>
          <p:cNvSpPr/>
          <p:nvPr/>
        </p:nvSpPr>
        <p:spPr>
          <a:xfrm>
            <a:off x="434046" y="1955873"/>
            <a:ext cx="6514712" cy="89467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grpSp>
        <p:nvGrpSpPr>
          <p:cNvPr id="48" name="グループ化 47">
            <a:extLst>
              <a:ext uri="{FF2B5EF4-FFF2-40B4-BE49-F238E27FC236}">
                <a16:creationId xmlns:a16="http://schemas.microsoft.com/office/drawing/2014/main" xmlns="" id="{97FB141B-A7C4-4C04-81A2-A1C0F29C67C6}"/>
              </a:ext>
            </a:extLst>
          </p:cNvPr>
          <p:cNvGrpSpPr/>
          <p:nvPr/>
        </p:nvGrpSpPr>
        <p:grpSpPr>
          <a:xfrm>
            <a:off x="472240" y="1515241"/>
            <a:ext cx="4832371" cy="289823"/>
            <a:chOff x="721321" y="3930483"/>
            <a:chExt cx="4832371" cy="289823"/>
          </a:xfrm>
        </p:grpSpPr>
        <p:sp>
          <p:nvSpPr>
            <p:cNvPr id="50" name="object 2">
              <a:extLst>
                <a:ext uri="{FF2B5EF4-FFF2-40B4-BE49-F238E27FC236}">
                  <a16:creationId xmlns:a16="http://schemas.microsoft.com/office/drawing/2014/main" xmlns="" id="{0E3B6AE2-95CC-4323-A3CF-EBCC842A0BF7}"/>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開設時の体制と役割分担</a:t>
              </a:r>
              <a:endParaRPr b="1" dirty="0">
                <a:latin typeface="游ゴシック" panose="020B0400000000000000" pitchFamily="50" charset="-128"/>
                <a:ea typeface="游ゴシック" panose="020B0400000000000000" pitchFamily="50" charset="-128"/>
                <a:cs typeface="YuGothic"/>
              </a:endParaRPr>
            </a:p>
          </p:txBody>
        </p:sp>
        <p:sp>
          <p:nvSpPr>
            <p:cNvPr id="51" name="object 3">
              <a:extLst>
                <a:ext uri="{FF2B5EF4-FFF2-40B4-BE49-F238E27FC236}">
                  <a16:creationId xmlns:a16="http://schemas.microsoft.com/office/drawing/2014/main" xmlns="" id="{A6883BEA-C36D-4653-966B-2017D0ABAF58}"/>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graphicFrame>
        <p:nvGraphicFramePr>
          <p:cNvPr id="52" name="表 7">
            <a:extLst>
              <a:ext uri="{FF2B5EF4-FFF2-40B4-BE49-F238E27FC236}">
                <a16:creationId xmlns:a16="http://schemas.microsoft.com/office/drawing/2014/main" xmlns="" id="{183BCE09-051F-4877-AD64-F074DAD25604}"/>
              </a:ext>
            </a:extLst>
          </p:cNvPr>
          <p:cNvGraphicFramePr>
            <a:graphicFrameLocks noGrp="1"/>
          </p:cNvGraphicFramePr>
          <p:nvPr/>
        </p:nvGraphicFramePr>
        <p:xfrm>
          <a:off x="438537" y="3245758"/>
          <a:ext cx="6514713" cy="2439302"/>
        </p:xfrm>
        <a:graphic>
          <a:graphicData uri="http://schemas.openxmlformats.org/drawingml/2006/table">
            <a:tbl>
              <a:tblPr firstRow="1" bandRow="1">
                <a:tableStyleId>{5C22544A-7EE6-4342-B048-85BDC9FD1C3A}</a:tableStyleId>
              </a:tblPr>
              <a:tblGrid>
                <a:gridCol w="3211383">
                  <a:extLst>
                    <a:ext uri="{9D8B030D-6E8A-4147-A177-3AD203B41FA5}">
                      <a16:colId xmlns:a16="http://schemas.microsoft.com/office/drawing/2014/main" xmlns="" val="4055568304"/>
                    </a:ext>
                  </a:extLst>
                </a:gridCol>
                <a:gridCol w="1101110">
                  <a:extLst>
                    <a:ext uri="{9D8B030D-6E8A-4147-A177-3AD203B41FA5}">
                      <a16:colId xmlns:a16="http://schemas.microsoft.com/office/drawing/2014/main" xmlns="" val="510836279"/>
                    </a:ext>
                  </a:extLst>
                </a:gridCol>
                <a:gridCol w="1101110">
                  <a:extLst>
                    <a:ext uri="{9D8B030D-6E8A-4147-A177-3AD203B41FA5}">
                      <a16:colId xmlns:a16="http://schemas.microsoft.com/office/drawing/2014/main" xmlns="" val="262690745"/>
                    </a:ext>
                  </a:extLst>
                </a:gridCol>
                <a:gridCol w="1101110">
                  <a:extLst>
                    <a:ext uri="{9D8B030D-6E8A-4147-A177-3AD203B41FA5}">
                      <a16:colId xmlns:a16="http://schemas.microsoft.com/office/drawing/2014/main" xmlns="" val="2137842469"/>
                    </a:ext>
                  </a:extLst>
                </a:gridCol>
              </a:tblGrid>
              <a:tr h="393714">
                <a:tc rowSpan="2">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06079485"/>
                  </a:ext>
                </a:extLst>
              </a:tr>
              <a:tr h="393714">
                <a:tc v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熊野町</a:t>
                      </a:r>
                      <a:r>
                        <a:rPr kumimoji="1" lang="ja-JP" altLang="en-US" sz="1400" b="1" dirty="0">
                          <a:solidFill>
                            <a:srgbClr val="221815"/>
                          </a:solidFill>
                          <a:latin typeface="游ゴシック" panose="020B0400000000000000" pitchFamily="50" charset="-128"/>
                          <a:ea typeface="游ゴシック" panose="020B0400000000000000" pitchFamily="50" charset="-128"/>
                        </a:rPr>
                        <a:t>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地域住民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35990632"/>
                  </a:ext>
                </a:extLst>
              </a:tr>
              <a:tr h="4100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dirty="0">
                          <a:latin typeface="游ゴシック" panose="020B0400000000000000" pitchFamily="50" charset="-128"/>
                          <a:ea typeface="游ゴシック" panose="020B0400000000000000" pitchFamily="50" charset="-128"/>
                          <a:cs typeface="YuGothic"/>
                        </a:rPr>
                        <a:t>1</a:t>
                      </a:r>
                      <a:r>
                        <a:rPr lang="ja-JP" altLang="en-US" sz="1400">
                          <a:latin typeface="游ゴシック" panose="020B0400000000000000" pitchFamily="50" charset="-128"/>
                          <a:ea typeface="游ゴシック" panose="020B0400000000000000" pitchFamily="50" charset="-128"/>
                          <a:cs typeface="YuGothic"/>
                        </a:rPr>
                        <a:t> 開設準備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7527214"/>
                  </a:ext>
                </a:extLst>
              </a:tr>
              <a:tr h="410016">
                <a:tc>
                  <a:txBody>
                    <a:bodyPr/>
                    <a:lstStyle/>
                    <a:p>
                      <a:r>
                        <a:rPr kumimoji="1" lang="en-US" altLang="ja-JP" sz="1400" dirty="0">
                          <a:latin typeface="游ゴシック" panose="020B0400000000000000" pitchFamily="50" charset="-128"/>
                          <a:ea typeface="游ゴシック" panose="020B0400000000000000" pitchFamily="50" charset="-128"/>
                        </a:rPr>
                        <a:t>2</a:t>
                      </a:r>
                      <a:r>
                        <a:rPr kumimoji="1" lang="ja-JP" altLang="en-US" sz="1400">
                          <a:latin typeface="游ゴシック" panose="020B0400000000000000" pitchFamily="50" charset="-128"/>
                          <a:ea typeface="游ゴシック" panose="020B0400000000000000" pitchFamily="50" charset="-128"/>
                        </a:rPr>
                        <a:t> 避難者の受入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0628611"/>
                  </a:ext>
                </a:extLst>
              </a:tr>
              <a:tr h="421826">
                <a:tc>
                  <a:txBody>
                    <a:bodyPr/>
                    <a:lstStyle/>
                    <a:p>
                      <a:r>
                        <a:rPr kumimoji="1" lang="en-US" altLang="ja-JP" sz="1400" dirty="0">
                          <a:latin typeface="游ゴシック" panose="020B0400000000000000" pitchFamily="50" charset="-128"/>
                          <a:ea typeface="游ゴシック" panose="020B0400000000000000" pitchFamily="50" charset="-128"/>
                        </a:rPr>
                        <a:t>3</a:t>
                      </a:r>
                      <a:r>
                        <a:rPr kumimoji="1" lang="ja-JP" altLang="en-US" sz="1400">
                          <a:latin typeface="游ゴシック" panose="020B0400000000000000" pitchFamily="50" charset="-128"/>
                          <a:ea typeface="游ゴシック" panose="020B0400000000000000" pitchFamily="50" charset="-128"/>
                        </a:rPr>
                        <a:t> 避難者状況の取りまとめと報告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latin typeface="游ゴシック" panose="020B0400000000000000" pitchFamily="50" charset="-128"/>
                          <a:ea typeface="游ゴシック" panose="020B0400000000000000" pitchFamily="50" charset="-128"/>
                        </a:rPr>
                        <a:t>-</a:t>
                      </a:r>
                      <a:endParaRPr kumimoji="1" lang="ja-JP" altLang="en-US" sz="20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1163130"/>
                  </a:ext>
                </a:extLst>
              </a:tr>
              <a:tr h="410016">
                <a:tc>
                  <a:txBody>
                    <a:bodyPr/>
                    <a:lstStyle/>
                    <a:p>
                      <a:r>
                        <a:rPr kumimoji="1" lang="en-US" altLang="ja-JP" sz="1400" dirty="0">
                          <a:latin typeface="游ゴシック" panose="020B0400000000000000" pitchFamily="50" charset="-128"/>
                          <a:ea typeface="游ゴシック" panose="020B0400000000000000" pitchFamily="50" charset="-128"/>
                        </a:rPr>
                        <a:t>4</a:t>
                      </a:r>
                      <a:r>
                        <a:rPr kumimoji="1" lang="ja-JP" altLang="en-US" sz="1400">
                          <a:latin typeface="游ゴシック" panose="020B0400000000000000" pitchFamily="50" charset="-128"/>
                          <a:ea typeface="游ゴシック" panose="020B0400000000000000" pitchFamily="50" charset="-128"/>
                        </a:rPr>
                        <a:t> 食料等の配布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1989826"/>
                  </a:ext>
                </a:extLst>
              </a:tr>
            </a:tbl>
          </a:graphicData>
        </a:graphic>
      </p:graphicFrame>
      <p:grpSp>
        <p:nvGrpSpPr>
          <p:cNvPr id="53" name="グループ化 52">
            <a:extLst>
              <a:ext uri="{FF2B5EF4-FFF2-40B4-BE49-F238E27FC236}">
                <a16:creationId xmlns:a16="http://schemas.microsoft.com/office/drawing/2014/main" xmlns="" id="{88061CC1-DB9D-4CF9-9425-B9C1794E8E9F}"/>
              </a:ext>
            </a:extLst>
          </p:cNvPr>
          <p:cNvGrpSpPr/>
          <p:nvPr/>
        </p:nvGrpSpPr>
        <p:grpSpPr>
          <a:xfrm>
            <a:off x="475197" y="5956300"/>
            <a:ext cx="4832371" cy="289823"/>
            <a:chOff x="721321" y="3930483"/>
            <a:chExt cx="4832371" cy="289823"/>
          </a:xfrm>
        </p:grpSpPr>
        <p:sp>
          <p:nvSpPr>
            <p:cNvPr id="54" name="object 2">
              <a:extLst>
                <a:ext uri="{FF2B5EF4-FFF2-40B4-BE49-F238E27FC236}">
                  <a16:creationId xmlns:a16="http://schemas.microsoft.com/office/drawing/2014/main" xmlns="" id="{71F6A4A2-67D5-4EB0-823A-249D401F9124}"/>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dirty="0">
                  <a:solidFill>
                    <a:srgbClr val="212121"/>
                  </a:solidFill>
                  <a:latin typeface="游ゴシック" panose="020B0400000000000000" pitchFamily="50" charset="-128"/>
                  <a:ea typeface="游ゴシック" panose="020B0400000000000000" pitchFamily="50" charset="-128"/>
                  <a:cs typeface="YuGothic"/>
                </a:rPr>
                <a:t>避難所運営時の体制と役割分担</a:t>
              </a:r>
              <a:endParaRPr b="1" dirty="0">
                <a:latin typeface="游ゴシック" panose="020B0400000000000000" pitchFamily="50" charset="-128"/>
                <a:ea typeface="游ゴシック" panose="020B0400000000000000" pitchFamily="50" charset="-128"/>
                <a:cs typeface="YuGothic"/>
              </a:endParaRPr>
            </a:p>
          </p:txBody>
        </p:sp>
        <p:sp>
          <p:nvSpPr>
            <p:cNvPr id="55" name="object 3">
              <a:extLst>
                <a:ext uri="{FF2B5EF4-FFF2-40B4-BE49-F238E27FC236}">
                  <a16:creationId xmlns:a16="http://schemas.microsoft.com/office/drawing/2014/main" xmlns="" id="{50AD8733-1F52-4E02-B982-836B8E0F5C7E}"/>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sp>
        <p:nvSpPr>
          <p:cNvPr id="56" name="テキスト ボックス 55">
            <a:extLst>
              <a:ext uri="{FF2B5EF4-FFF2-40B4-BE49-F238E27FC236}">
                <a16:creationId xmlns:a16="http://schemas.microsoft.com/office/drawing/2014/main" xmlns="" id="{60DDFD9D-1683-4E8E-83CC-DA86E4070922}"/>
              </a:ext>
            </a:extLst>
          </p:cNvPr>
          <p:cNvSpPr txBox="1"/>
          <p:nvPr/>
        </p:nvSpPr>
        <p:spPr>
          <a:xfrm>
            <a:off x="575143" y="6441306"/>
            <a:ext cx="6266918"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dirty="0"/>
              <a:t>避難所の運営は、避難所を利用する避難者も交えた地域住民が主体となり、　熊野町職員・施設管理者との協力のもとで、下図のような、運営本部を設置し、各班体制を組織（下図）して行います。</a:t>
            </a:r>
            <a:endParaRPr lang="en-US" altLang="ja-JP" b="1" dirty="0"/>
          </a:p>
        </p:txBody>
      </p:sp>
      <p:sp>
        <p:nvSpPr>
          <p:cNvPr id="57" name="正方形/長方形 56">
            <a:extLst>
              <a:ext uri="{FF2B5EF4-FFF2-40B4-BE49-F238E27FC236}">
                <a16:creationId xmlns:a16="http://schemas.microsoft.com/office/drawing/2014/main" xmlns="" id="{C5E8A6F3-6157-4837-9E51-B90FAE290288}"/>
              </a:ext>
            </a:extLst>
          </p:cNvPr>
          <p:cNvSpPr/>
          <p:nvPr/>
        </p:nvSpPr>
        <p:spPr>
          <a:xfrm>
            <a:off x="513365" y="6360381"/>
            <a:ext cx="6514712" cy="9948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xmlns="" id="{1655AE0E-9D00-44DA-8E48-A73932F6B6C2}"/>
              </a:ext>
            </a:extLst>
          </p:cNvPr>
          <p:cNvSpPr txBox="1"/>
          <p:nvPr/>
        </p:nvSpPr>
        <p:spPr>
          <a:xfrm>
            <a:off x="5138872" y="2942691"/>
            <a:ext cx="1843794" cy="307777"/>
          </a:xfrm>
          <a:prstGeom prst="rect">
            <a:avLst/>
          </a:prstGeom>
          <a:noFill/>
        </p:spPr>
        <p:txBody>
          <a:bodyPr wrap="square">
            <a:spAutoFit/>
          </a:bodyPr>
          <a:lstStyle/>
          <a:p>
            <a:r>
              <a:rPr lang="ja-JP" altLang="en-US" sz="1400" dirty="0"/>
              <a:t>◎：主体　〇：協力</a:t>
            </a:r>
          </a:p>
        </p:txBody>
      </p:sp>
      <p:sp>
        <p:nvSpPr>
          <p:cNvPr id="59" name="正方形/長方形 58">
            <a:extLst>
              <a:ext uri="{FF2B5EF4-FFF2-40B4-BE49-F238E27FC236}">
                <a16:creationId xmlns:a16="http://schemas.microsoft.com/office/drawing/2014/main" xmlns="" id="{2DEDD42B-A9F8-4497-9B6A-7CC4E3235382}"/>
              </a:ext>
            </a:extLst>
          </p:cNvPr>
          <p:cNvSpPr/>
          <p:nvPr/>
        </p:nvSpPr>
        <p:spPr>
          <a:xfrm>
            <a:off x="4136077" y="8099976"/>
            <a:ext cx="2638304"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副本部長</a:t>
            </a:r>
            <a:endParaRPr kumimoji="1" lang="ja-JP" altLang="en-US" sz="1400" b="1">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60" name="正方形/長方形 59">
            <a:extLst>
              <a:ext uri="{FF2B5EF4-FFF2-40B4-BE49-F238E27FC236}">
                <a16:creationId xmlns:a16="http://schemas.microsoft.com/office/drawing/2014/main" xmlns="" id="{DE7DEFD9-FD18-4279-9196-BEE26FDED3F3}"/>
              </a:ext>
            </a:extLst>
          </p:cNvPr>
          <p:cNvSpPr/>
          <p:nvPr/>
        </p:nvSpPr>
        <p:spPr>
          <a:xfrm>
            <a:off x="536740" y="9586117"/>
            <a:ext cx="1224201" cy="653007"/>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221815"/>
                </a:solidFill>
                <a:latin typeface="游ゴシック" panose="020B0400000000000000" pitchFamily="50" charset="-128"/>
                <a:ea typeface="游ゴシック" panose="020B0400000000000000" pitchFamily="50" charset="-128"/>
              </a:rPr>
              <a:t>総務班</a:t>
            </a:r>
            <a:endParaRPr kumimoji="1" lang="en-US" altLang="ja-JP" sz="1200" b="1" dirty="0">
              <a:solidFill>
                <a:srgbClr val="221815"/>
              </a:solidFill>
              <a:latin typeface="游ゴシック" panose="020B0400000000000000" pitchFamily="50" charset="-128"/>
              <a:ea typeface="游ゴシック" panose="020B0400000000000000" pitchFamily="50" charset="-128"/>
            </a:endParaRPr>
          </a:p>
        </p:txBody>
      </p:sp>
      <p:sp>
        <p:nvSpPr>
          <p:cNvPr id="61" name="正方形/長方形 60">
            <a:extLst>
              <a:ext uri="{FF2B5EF4-FFF2-40B4-BE49-F238E27FC236}">
                <a16:creationId xmlns:a16="http://schemas.microsoft.com/office/drawing/2014/main" xmlns="" id="{5961E506-C4A5-4662-91B5-901985FC735C}"/>
              </a:ext>
            </a:extLst>
          </p:cNvPr>
          <p:cNvSpPr/>
          <p:nvPr/>
        </p:nvSpPr>
        <p:spPr>
          <a:xfrm>
            <a:off x="1911166" y="9579726"/>
            <a:ext cx="1224201"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221815"/>
                </a:solidFill>
                <a:latin typeface="游ゴシック" panose="020B0400000000000000" pitchFamily="50" charset="-128"/>
                <a:ea typeface="游ゴシック" panose="020B0400000000000000" pitchFamily="50" charset="-128"/>
              </a:rPr>
              <a:t>情報班</a:t>
            </a:r>
            <a:endParaRPr kumimoji="1" lang="en-US" altLang="ja-JP" sz="1200" b="1" dirty="0">
              <a:solidFill>
                <a:srgbClr val="221815"/>
              </a:solidFill>
              <a:latin typeface="游ゴシック" panose="020B0400000000000000" pitchFamily="50" charset="-128"/>
              <a:ea typeface="游ゴシック" panose="020B0400000000000000" pitchFamily="50" charset="-128"/>
            </a:endParaRPr>
          </a:p>
        </p:txBody>
      </p:sp>
      <p:sp>
        <p:nvSpPr>
          <p:cNvPr id="62" name="正方形/長方形 61">
            <a:extLst>
              <a:ext uri="{FF2B5EF4-FFF2-40B4-BE49-F238E27FC236}">
                <a16:creationId xmlns:a16="http://schemas.microsoft.com/office/drawing/2014/main" xmlns="" id="{B522C720-25BE-4F79-B4F0-9A9A080F83BB}"/>
              </a:ext>
            </a:extLst>
          </p:cNvPr>
          <p:cNvSpPr/>
          <p:nvPr/>
        </p:nvSpPr>
        <p:spPr>
          <a:xfrm>
            <a:off x="3285040" y="9596250"/>
            <a:ext cx="1224201"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rgbClr val="221815"/>
                </a:solidFill>
                <a:latin typeface="游ゴシック" panose="020B0400000000000000" pitchFamily="50" charset="-128"/>
                <a:ea typeface="游ゴシック" panose="020B0400000000000000" pitchFamily="50" charset="-128"/>
              </a:rPr>
              <a:t>施設管理</a:t>
            </a:r>
            <a:r>
              <a:rPr kumimoji="1" lang="ja-JP" altLang="en-US" sz="1100" b="1">
                <a:solidFill>
                  <a:srgbClr val="221815"/>
                </a:solidFill>
                <a:latin typeface="游ゴシック" panose="020B0400000000000000" pitchFamily="50" charset="-128"/>
                <a:ea typeface="游ゴシック" panose="020B0400000000000000" pitchFamily="50" charset="-128"/>
              </a:rPr>
              <a:t>班</a:t>
            </a:r>
            <a:endParaRPr kumimoji="1" lang="en-US" altLang="ja-JP" sz="1400" b="1" dirty="0">
              <a:solidFill>
                <a:srgbClr val="221815"/>
              </a:solidFill>
              <a:latin typeface="游ゴシック" panose="020B0400000000000000" pitchFamily="50" charset="-128"/>
              <a:ea typeface="游ゴシック" panose="020B0400000000000000" pitchFamily="50" charset="-128"/>
            </a:endParaRPr>
          </a:p>
        </p:txBody>
      </p:sp>
      <p:sp>
        <p:nvSpPr>
          <p:cNvPr id="63" name="正方形/長方形 62">
            <a:extLst>
              <a:ext uri="{FF2B5EF4-FFF2-40B4-BE49-F238E27FC236}">
                <a16:creationId xmlns:a16="http://schemas.microsoft.com/office/drawing/2014/main" xmlns="" id="{B7324D9C-5914-4F7D-B47C-F33898D86D95}"/>
              </a:ext>
            </a:extLst>
          </p:cNvPr>
          <p:cNvSpPr/>
          <p:nvPr/>
        </p:nvSpPr>
        <p:spPr>
          <a:xfrm>
            <a:off x="4657942" y="9596250"/>
            <a:ext cx="1224201"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rgbClr val="221815"/>
                </a:solidFill>
                <a:latin typeface="游ゴシック" panose="020B0400000000000000" pitchFamily="50" charset="-128"/>
                <a:ea typeface="游ゴシック" panose="020B0400000000000000" pitchFamily="50" charset="-128"/>
              </a:rPr>
              <a:t>食料・物資班</a:t>
            </a:r>
            <a:endParaRPr kumimoji="1" lang="en-US" altLang="ja-JP" sz="1100" b="1" dirty="0">
              <a:solidFill>
                <a:srgbClr val="221815"/>
              </a:solidFill>
              <a:latin typeface="游ゴシック" panose="020B0400000000000000" pitchFamily="50" charset="-128"/>
              <a:ea typeface="游ゴシック" panose="020B0400000000000000" pitchFamily="50" charset="-128"/>
            </a:endParaRPr>
          </a:p>
        </p:txBody>
      </p:sp>
      <p:sp>
        <p:nvSpPr>
          <p:cNvPr id="64" name="正方形/長方形 63">
            <a:extLst>
              <a:ext uri="{FF2B5EF4-FFF2-40B4-BE49-F238E27FC236}">
                <a16:creationId xmlns:a16="http://schemas.microsoft.com/office/drawing/2014/main" xmlns="" id="{448D2CDA-5FB9-4020-9754-45F7B8A4BDDF}"/>
              </a:ext>
            </a:extLst>
          </p:cNvPr>
          <p:cNvSpPr/>
          <p:nvPr/>
        </p:nvSpPr>
        <p:spPr>
          <a:xfrm>
            <a:off x="6032225" y="9600171"/>
            <a:ext cx="1224201" cy="653007"/>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221815"/>
                </a:solidFill>
                <a:latin typeface="游ゴシック" panose="020B0400000000000000" pitchFamily="50" charset="-128"/>
                <a:ea typeface="游ゴシック" panose="020B0400000000000000" pitchFamily="50" charset="-128"/>
              </a:rPr>
              <a:t>要配慮者支援・</a:t>
            </a:r>
            <a:endParaRPr lang="en-US" altLang="ja-JP" sz="1100" b="1" dirty="0">
              <a:solidFill>
                <a:srgbClr val="221815"/>
              </a:solidFill>
              <a:latin typeface="游ゴシック" panose="020B0400000000000000" pitchFamily="50" charset="-128"/>
              <a:ea typeface="游ゴシック" panose="020B0400000000000000" pitchFamily="50" charset="-128"/>
            </a:endParaRPr>
          </a:p>
          <a:p>
            <a:pPr algn="ctr"/>
            <a:r>
              <a:rPr lang="ja-JP" altLang="en-US" sz="1100" b="1" dirty="0">
                <a:solidFill>
                  <a:srgbClr val="221815"/>
                </a:solidFill>
                <a:latin typeface="游ゴシック" panose="020B0400000000000000" pitchFamily="50" charset="-128"/>
                <a:ea typeface="游ゴシック" panose="020B0400000000000000" pitchFamily="50" charset="-128"/>
              </a:rPr>
              <a:t>健康管理</a:t>
            </a:r>
            <a:r>
              <a:rPr kumimoji="1" lang="ja-JP" altLang="en-US" sz="1100" b="1" dirty="0">
                <a:solidFill>
                  <a:srgbClr val="221815"/>
                </a:solidFill>
                <a:latin typeface="游ゴシック" panose="020B0400000000000000" pitchFamily="50" charset="-128"/>
                <a:ea typeface="游ゴシック" panose="020B0400000000000000" pitchFamily="50" charset="-128"/>
              </a:rPr>
              <a:t>班</a:t>
            </a:r>
            <a:endParaRPr kumimoji="1" lang="en-US" altLang="ja-JP" sz="1100" b="1" dirty="0">
              <a:solidFill>
                <a:srgbClr val="221815"/>
              </a:solidFill>
              <a:latin typeface="游ゴシック" panose="020B0400000000000000" pitchFamily="50" charset="-128"/>
              <a:ea typeface="游ゴシック" panose="020B0400000000000000" pitchFamily="50" charset="-128"/>
            </a:endParaRPr>
          </a:p>
        </p:txBody>
      </p:sp>
      <p:sp>
        <p:nvSpPr>
          <p:cNvPr id="65" name="正方形/長方形 64">
            <a:extLst>
              <a:ext uri="{FF2B5EF4-FFF2-40B4-BE49-F238E27FC236}">
                <a16:creationId xmlns:a16="http://schemas.microsoft.com/office/drawing/2014/main" xmlns="" id="{7E31E76C-46F9-4C62-B88C-9001EF7953E3}"/>
              </a:ext>
            </a:extLst>
          </p:cNvPr>
          <p:cNvSpPr/>
          <p:nvPr/>
        </p:nvSpPr>
        <p:spPr>
          <a:xfrm>
            <a:off x="2644942" y="7464258"/>
            <a:ext cx="2685896" cy="530084"/>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本部長</a:t>
            </a:r>
            <a:endParaRPr kumimoji="1" lang="ja-JP" altLang="en-US" sz="1400"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cxnSp>
        <p:nvCxnSpPr>
          <p:cNvPr id="66" name="直線コネクタ 65">
            <a:extLst>
              <a:ext uri="{FF2B5EF4-FFF2-40B4-BE49-F238E27FC236}">
                <a16:creationId xmlns:a16="http://schemas.microsoft.com/office/drawing/2014/main" xmlns="" id="{07391FDB-FFA0-446B-9B49-E8D90412B05D}"/>
              </a:ext>
            </a:extLst>
          </p:cNvPr>
          <p:cNvCxnSpPr/>
          <p:nvPr/>
        </p:nvCxnSpPr>
        <p:spPr>
          <a:xfrm flipH="1">
            <a:off x="3874285" y="7994342"/>
            <a:ext cx="536" cy="1298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xmlns="" id="{D3333A7F-BA2A-4FE3-BAFF-6FD04235B4EC}"/>
              </a:ext>
            </a:extLst>
          </p:cNvPr>
          <p:cNvCxnSpPr>
            <a:cxnSpLocks/>
          </p:cNvCxnSpPr>
          <p:nvPr/>
        </p:nvCxnSpPr>
        <p:spPr>
          <a:xfrm flipH="1">
            <a:off x="1138996" y="9293058"/>
            <a:ext cx="5505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xmlns="" id="{2BF31623-F962-4A43-A54A-E97C70B7116E}"/>
              </a:ext>
            </a:extLst>
          </p:cNvPr>
          <p:cNvCxnSpPr>
            <a:cxnSpLocks/>
            <a:endCxn id="61" idx="0"/>
          </p:cNvCxnSpPr>
          <p:nvPr/>
        </p:nvCxnSpPr>
        <p:spPr>
          <a:xfrm>
            <a:off x="2514739" y="9301320"/>
            <a:ext cx="8528" cy="2784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31367789-C3B1-4FE2-86F0-94D55E219F47}"/>
              </a:ext>
            </a:extLst>
          </p:cNvPr>
          <p:cNvCxnSpPr>
            <a:cxnSpLocks/>
          </p:cNvCxnSpPr>
          <p:nvPr/>
        </p:nvCxnSpPr>
        <p:spPr>
          <a:xfrm>
            <a:off x="3871076" y="9305757"/>
            <a:ext cx="9653" cy="290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xmlns="" id="{5539DDB2-EEEE-4D8B-94BC-F38D1DF944B0}"/>
              </a:ext>
            </a:extLst>
          </p:cNvPr>
          <p:cNvCxnSpPr>
            <a:cxnSpLocks/>
            <a:endCxn id="63" idx="0"/>
          </p:cNvCxnSpPr>
          <p:nvPr/>
        </p:nvCxnSpPr>
        <p:spPr>
          <a:xfrm>
            <a:off x="5263038" y="9304046"/>
            <a:ext cx="7005" cy="292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xmlns="" id="{A06B9D41-6E08-41E3-BF0B-28E4EA559A57}"/>
              </a:ext>
            </a:extLst>
          </p:cNvPr>
          <p:cNvCxnSpPr>
            <a:cxnSpLocks/>
            <a:endCxn id="64" idx="0"/>
          </p:cNvCxnSpPr>
          <p:nvPr/>
        </p:nvCxnSpPr>
        <p:spPr>
          <a:xfrm>
            <a:off x="6644326" y="9304046"/>
            <a:ext cx="0" cy="296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xmlns="" id="{5F1B4D11-C8D8-4F30-B355-DBEDEB1B756F}"/>
              </a:ext>
            </a:extLst>
          </p:cNvPr>
          <p:cNvCxnSpPr>
            <a:cxnSpLocks/>
            <a:endCxn id="60" idx="0"/>
          </p:cNvCxnSpPr>
          <p:nvPr/>
        </p:nvCxnSpPr>
        <p:spPr>
          <a:xfrm>
            <a:off x="1148841" y="9280359"/>
            <a:ext cx="0" cy="305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bject 5">
            <a:extLst>
              <a:ext uri="{FF2B5EF4-FFF2-40B4-BE49-F238E27FC236}">
                <a16:creationId xmlns:a16="http://schemas.microsoft.com/office/drawing/2014/main" xmlns="" id="{2D34AD67-D5E2-4974-A0D3-82E34E1466B8}"/>
              </a:ext>
            </a:extLst>
          </p:cNvPr>
          <p:cNvSpPr txBox="1"/>
          <p:nvPr/>
        </p:nvSpPr>
        <p:spPr>
          <a:xfrm>
            <a:off x="5138871" y="6023812"/>
            <a:ext cx="2125530" cy="285527"/>
          </a:xfrm>
          <a:prstGeom prst="rect">
            <a:avLst/>
          </a:prstGeom>
        </p:spPr>
        <p:txBody>
          <a:bodyPr vert="horz" wrap="square" lIns="0" tIns="12700" rIns="0" bIns="0" rtlCol="0">
            <a:spAutoFit/>
          </a:bodyPr>
          <a:lstStyle/>
          <a:p>
            <a:pPr marL="72000" marR="5080" algn="ctr">
              <a:lnSpc>
                <a:spcPct val="150000"/>
              </a:lnSpc>
            </a:pPr>
            <a:r>
              <a:rPr lang="ja-JP" altLang="en-US" sz="1400" dirty="0">
                <a:latin typeface="+mj-ea"/>
                <a:ea typeface="+mj-ea"/>
                <a:cs typeface="YuGo-Medium"/>
              </a:rPr>
              <a:t>（令和</a:t>
            </a:r>
            <a:r>
              <a:rPr lang="en-US" altLang="ja-JP" sz="1400" dirty="0">
                <a:latin typeface="+mj-ea"/>
                <a:ea typeface="+mj-ea"/>
                <a:cs typeface="YuGo-Medium"/>
              </a:rPr>
              <a:t>4</a:t>
            </a:r>
            <a:r>
              <a:rPr lang="ja-JP" altLang="en-US" sz="1400" dirty="0">
                <a:latin typeface="+mj-ea"/>
                <a:ea typeface="+mj-ea"/>
                <a:cs typeface="YuGo-Medium"/>
              </a:rPr>
              <a:t>年</a:t>
            </a:r>
            <a:r>
              <a:rPr lang="en-US" altLang="ja-JP" sz="1400" dirty="0">
                <a:latin typeface="+mj-ea"/>
                <a:ea typeface="+mj-ea"/>
                <a:cs typeface="YuGo-Medium"/>
              </a:rPr>
              <a:t>3</a:t>
            </a:r>
            <a:r>
              <a:rPr lang="ja-JP" altLang="en-US" sz="1400" dirty="0">
                <a:latin typeface="+mj-ea"/>
                <a:ea typeface="+mj-ea"/>
                <a:cs typeface="YuGo-Medium"/>
              </a:rPr>
              <a:t>月</a:t>
            </a:r>
            <a:r>
              <a:rPr lang="en-US" altLang="ja-JP" sz="1400" dirty="0">
                <a:latin typeface="+mj-ea"/>
                <a:ea typeface="+mj-ea"/>
                <a:cs typeface="YuGo-Medium"/>
              </a:rPr>
              <a:t>1</a:t>
            </a:r>
            <a:r>
              <a:rPr lang="ja-JP" altLang="en-US" sz="1400" dirty="0">
                <a:latin typeface="+mj-ea"/>
                <a:ea typeface="+mj-ea"/>
                <a:cs typeface="YuGo-Medium"/>
              </a:rPr>
              <a:t>日現在）</a:t>
            </a:r>
            <a:endParaRPr lang="en-US" altLang="ja-JP" sz="1400" dirty="0">
              <a:latin typeface="+mj-ea"/>
              <a:ea typeface="+mj-ea"/>
              <a:cs typeface="YuGo-Medium"/>
            </a:endParaRPr>
          </a:p>
        </p:txBody>
      </p:sp>
      <p:cxnSp>
        <p:nvCxnSpPr>
          <p:cNvPr id="100" name="直線コネクタ 99">
            <a:extLst>
              <a:ext uri="{FF2B5EF4-FFF2-40B4-BE49-F238E27FC236}">
                <a16:creationId xmlns:a16="http://schemas.microsoft.com/office/drawing/2014/main" xmlns="" id="{A809FAC6-10A1-4C09-AF9C-2BC7B6D6A12E}"/>
              </a:ext>
            </a:extLst>
          </p:cNvPr>
          <p:cNvCxnSpPr>
            <a:cxnSpLocks/>
          </p:cNvCxnSpPr>
          <p:nvPr/>
        </p:nvCxnSpPr>
        <p:spPr>
          <a:xfrm flipH="1">
            <a:off x="2168493" y="7743104"/>
            <a:ext cx="455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xmlns="" id="{92AB5710-8502-4EE2-B280-10C3DFEF84B1}"/>
              </a:ext>
            </a:extLst>
          </p:cNvPr>
          <p:cNvSpPr/>
          <p:nvPr/>
        </p:nvSpPr>
        <p:spPr>
          <a:xfrm>
            <a:off x="425781" y="7523681"/>
            <a:ext cx="1742712"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游ゴシック" panose="020B0400000000000000" pitchFamily="50" charset="-128"/>
                <a:ea typeface="游ゴシック" panose="020B0400000000000000" pitchFamily="50" charset="-128"/>
              </a:rPr>
              <a:t>熊野町職員</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sp>
        <p:nvSpPr>
          <p:cNvPr id="102" name="正方形/長方形 101">
            <a:extLst>
              <a:ext uri="{FF2B5EF4-FFF2-40B4-BE49-F238E27FC236}">
                <a16:creationId xmlns:a16="http://schemas.microsoft.com/office/drawing/2014/main" xmlns="" id="{63B473FD-E6EB-4C64-A04F-3F7F3F9CC636}"/>
              </a:ext>
            </a:extLst>
          </p:cNvPr>
          <p:cNvSpPr/>
          <p:nvPr/>
        </p:nvSpPr>
        <p:spPr>
          <a:xfrm>
            <a:off x="425781" y="8133323"/>
            <a:ext cx="1742712"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游ゴシック" panose="020B0400000000000000" pitchFamily="50" charset="-128"/>
                <a:ea typeface="游ゴシック" panose="020B0400000000000000" pitchFamily="50" charset="-128"/>
              </a:rPr>
              <a:t>施設管理者</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cxnSp>
        <p:nvCxnSpPr>
          <p:cNvPr id="103" name="コネクタ: カギ線 102">
            <a:extLst>
              <a:ext uri="{FF2B5EF4-FFF2-40B4-BE49-F238E27FC236}">
                <a16:creationId xmlns:a16="http://schemas.microsoft.com/office/drawing/2014/main" xmlns="" id="{E627D2A6-1A00-4EBF-8B72-254500319058}"/>
              </a:ext>
            </a:extLst>
          </p:cNvPr>
          <p:cNvCxnSpPr>
            <a:cxnSpLocks/>
            <a:stCxn id="102" idx="3"/>
          </p:cNvCxnSpPr>
          <p:nvPr/>
        </p:nvCxnSpPr>
        <p:spPr>
          <a:xfrm flipV="1">
            <a:off x="2168493" y="7745342"/>
            <a:ext cx="455645" cy="609642"/>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3CE4B04B-2912-4FE1-BEE9-D4F8461F6124}"/>
              </a:ext>
            </a:extLst>
          </p:cNvPr>
          <p:cNvSpPr/>
          <p:nvPr/>
        </p:nvSpPr>
        <p:spPr>
          <a:xfrm>
            <a:off x="7020" y="-3632"/>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6C189570-C8A7-4E6A-8653-CB05364BC22C}"/>
              </a:ext>
            </a:extLst>
          </p:cNvPr>
          <p:cNvSpPr/>
          <p:nvPr/>
        </p:nvSpPr>
        <p:spPr>
          <a:xfrm>
            <a:off x="149920" y="-363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076B32A9-9D70-4481-BCB4-C418B1D1316E}"/>
              </a:ext>
            </a:extLst>
          </p:cNvPr>
          <p:cNvPicPr/>
          <p:nvPr/>
        </p:nvPicPr>
        <p:blipFill>
          <a:blip r:embed="rId2" cstate="print"/>
          <a:stretch>
            <a:fillRect/>
          </a:stretch>
        </p:blipFill>
        <p:spPr>
          <a:xfrm>
            <a:off x="124764" y="-3632"/>
            <a:ext cx="174123" cy="208812"/>
          </a:xfrm>
          <a:prstGeom prst="rect">
            <a:avLst/>
          </a:prstGeom>
        </p:spPr>
      </p:pic>
      <p:sp>
        <p:nvSpPr>
          <p:cNvPr id="5" name="テキスト ボックス 4">
            <a:extLst>
              <a:ext uri="{FF2B5EF4-FFF2-40B4-BE49-F238E27FC236}">
                <a16:creationId xmlns:a16="http://schemas.microsoft.com/office/drawing/2014/main" xmlns="" id="{0B813A24-68B5-4018-A871-90FCB5D44D52}"/>
              </a:ext>
            </a:extLst>
          </p:cNvPr>
          <p:cNvSpPr txBox="1"/>
          <p:nvPr/>
        </p:nvSpPr>
        <p:spPr>
          <a:xfrm>
            <a:off x="678428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９</a:t>
            </a:r>
            <a:endParaRPr lang="ja-JP" altLang="en-US">
              <a:solidFill>
                <a:schemeClr val="tx1">
                  <a:lumMod val="50000"/>
                  <a:lumOff val="50000"/>
                </a:schemeClr>
              </a:solidFill>
              <a:latin typeface="+mj-ea"/>
              <a:ea typeface="+mj-ea"/>
            </a:endParaRPr>
          </a:p>
        </p:txBody>
      </p:sp>
      <p:sp>
        <p:nvSpPr>
          <p:cNvPr id="21" name="object 12">
            <a:extLst>
              <a:ext uri="{FF2B5EF4-FFF2-40B4-BE49-F238E27FC236}">
                <a16:creationId xmlns:a16="http://schemas.microsoft.com/office/drawing/2014/main" xmlns="" id="{E3D1EBA0-9491-4193-B8BB-9739A5D223A1}"/>
              </a:ext>
            </a:extLst>
          </p:cNvPr>
          <p:cNvSpPr txBox="1"/>
          <p:nvPr/>
        </p:nvSpPr>
        <p:spPr>
          <a:xfrm>
            <a:off x="753470" y="767933"/>
            <a:ext cx="6052734"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避難所運営の体制</a:t>
            </a:r>
          </a:p>
        </p:txBody>
      </p:sp>
      <p:sp>
        <p:nvSpPr>
          <p:cNvPr id="22" name="テキスト ボックス 21">
            <a:extLst>
              <a:ext uri="{FF2B5EF4-FFF2-40B4-BE49-F238E27FC236}">
                <a16:creationId xmlns:a16="http://schemas.microsoft.com/office/drawing/2014/main" xmlns="" id="{4EBA5007-5107-43D6-BD6A-283C2804DCAA}"/>
              </a:ext>
            </a:extLst>
          </p:cNvPr>
          <p:cNvSpPr txBox="1"/>
          <p:nvPr/>
        </p:nvSpPr>
        <p:spPr>
          <a:xfrm>
            <a:off x="568680" y="1292656"/>
            <a:ext cx="409774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役割分担は、下表の通りです。</a:t>
            </a:r>
            <a:endParaRPr lang="en-US" altLang="ja-JP"/>
          </a:p>
        </p:txBody>
      </p:sp>
      <p:sp>
        <p:nvSpPr>
          <p:cNvPr id="24" name="テキスト ボックス 23">
            <a:extLst>
              <a:ext uri="{FF2B5EF4-FFF2-40B4-BE49-F238E27FC236}">
                <a16:creationId xmlns:a16="http://schemas.microsoft.com/office/drawing/2014/main" xmlns="" id="{A1B2C71E-2E6B-44D5-B888-EE29D7C6AC98}"/>
              </a:ext>
            </a:extLst>
          </p:cNvPr>
          <p:cNvSpPr txBox="1"/>
          <p:nvPr/>
        </p:nvSpPr>
        <p:spPr>
          <a:xfrm>
            <a:off x="247613" y="774623"/>
            <a:ext cx="6808599" cy="32605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ctr">
              <a:lnSpc>
                <a:spcPct val="120000"/>
              </a:lnSpc>
            </a:pPr>
            <a:r>
              <a:rPr lang="en-US" altLang="ja-JP" sz="1800" b="1"/>
              <a:t>〈</a:t>
            </a:r>
            <a:r>
              <a:rPr lang="ja-JP" altLang="en-US" sz="1800" b="1"/>
              <a:t>くまの・みらい交流館避難所　避難所運営本部　組織体制案</a:t>
            </a:r>
            <a:r>
              <a:rPr lang="en-US" altLang="ja-JP" sz="1800" b="1"/>
              <a:t>〉</a:t>
            </a:r>
          </a:p>
        </p:txBody>
      </p:sp>
      <p:graphicFrame>
        <p:nvGraphicFramePr>
          <p:cNvPr id="15" name="表 194">
            <a:extLst>
              <a:ext uri="{FF2B5EF4-FFF2-40B4-BE49-F238E27FC236}">
                <a16:creationId xmlns:a16="http://schemas.microsoft.com/office/drawing/2014/main" xmlns="" id="{4AD89DE8-7603-4828-89CF-D829528895DB}"/>
              </a:ext>
            </a:extLst>
          </p:cNvPr>
          <p:cNvGraphicFramePr>
            <a:graphicFrameLocks noGrp="1"/>
          </p:cNvGraphicFramePr>
          <p:nvPr>
            <p:extLst>
              <p:ext uri="{D42A27DB-BD31-4B8C-83A1-F6EECF244321}">
                <p14:modId xmlns:p14="http://schemas.microsoft.com/office/powerpoint/2010/main" val="1074578073"/>
              </p:ext>
            </p:extLst>
          </p:nvPr>
        </p:nvGraphicFramePr>
        <p:xfrm>
          <a:off x="343624" y="1660150"/>
          <a:ext cx="6847069" cy="8593026"/>
        </p:xfrm>
        <a:graphic>
          <a:graphicData uri="http://schemas.openxmlformats.org/drawingml/2006/table">
            <a:tbl>
              <a:tblPr firstRow="1" bandRow="1"/>
              <a:tblGrid>
                <a:gridCol w="290054">
                  <a:extLst>
                    <a:ext uri="{9D8B030D-6E8A-4147-A177-3AD203B41FA5}">
                      <a16:colId xmlns:a16="http://schemas.microsoft.com/office/drawing/2014/main" xmlns="" val="133191857"/>
                    </a:ext>
                  </a:extLst>
                </a:gridCol>
                <a:gridCol w="1428460">
                  <a:extLst>
                    <a:ext uri="{9D8B030D-6E8A-4147-A177-3AD203B41FA5}">
                      <a16:colId xmlns:a16="http://schemas.microsoft.com/office/drawing/2014/main" xmlns="" val="4069249239"/>
                    </a:ext>
                  </a:extLst>
                </a:gridCol>
                <a:gridCol w="2768600">
                  <a:extLst>
                    <a:ext uri="{9D8B030D-6E8A-4147-A177-3AD203B41FA5}">
                      <a16:colId xmlns:a16="http://schemas.microsoft.com/office/drawing/2014/main" xmlns="" val="486545340"/>
                    </a:ext>
                  </a:extLst>
                </a:gridCol>
                <a:gridCol w="2359955">
                  <a:extLst>
                    <a:ext uri="{9D8B030D-6E8A-4147-A177-3AD203B41FA5}">
                      <a16:colId xmlns:a16="http://schemas.microsoft.com/office/drawing/2014/main" xmlns="" val="2121633354"/>
                    </a:ext>
                  </a:extLst>
                </a:gridCol>
              </a:tblGrid>
              <a:tr h="512065">
                <a:tc gridSpan="2">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役割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所属・氏名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3219732083"/>
                  </a:ext>
                </a:extLst>
              </a:tr>
              <a:tr h="941200">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solidFill>
                            <a:srgbClr val="221815"/>
                          </a:solidFill>
                          <a:latin typeface="游ゴシック" panose="020B0400000000000000" pitchFamily="50" charset="-128"/>
                          <a:ea typeface="游ゴシック" panose="020B0400000000000000" pitchFamily="50" charset="-128"/>
                        </a:rPr>
                        <a:t>本部長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r>
                        <a:rPr kumimoji="1" lang="ja-JP" altLang="en-US" sz="1600" dirty="0">
                          <a:latin typeface="游ゴシック" panose="020B0400000000000000" pitchFamily="50" charset="-128"/>
                          <a:ea typeface="游ゴシック" panose="020B0400000000000000" pitchFamily="50" charset="-128"/>
                        </a:rPr>
                        <a:t>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避難所運営本部の統括</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避難所運営委員会の会長</a:t>
                      </a:r>
                      <a:endParaRPr kumimoji="1" lang="ja-JP" altLang="en-US" sz="1400" strike="sngStrike" dirty="0">
                        <a:solidFill>
                          <a:srgbClr val="221815"/>
                        </a:solidFill>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704914275"/>
                  </a:ext>
                </a:extLst>
              </a:tr>
              <a:tr h="609929">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solidFill>
                            <a:srgbClr val="221815"/>
                          </a:solidFill>
                          <a:latin typeface="游ゴシック" panose="020B0400000000000000" pitchFamily="50" charset="-128"/>
                          <a:ea typeface="游ゴシック" panose="020B0400000000000000" pitchFamily="50" charset="-128"/>
                        </a:rPr>
                        <a:t>副本部長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r>
                        <a:rPr kumimoji="1" lang="ja-JP" altLang="en-US" sz="1600" dirty="0">
                          <a:latin typeface="游ゴシック" panose="020B0400000000000000" pitchFamily="50" charset="-128"/>
                          <a:ea typeface="游ゴシック" panose="020B0400000000000000" pitchFamily="50" charset="-128"/>
                        </a:rPr>
                        <a:t>副本部長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本部長の補佐</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避難所運営委員会の副会長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245954804"/>
                  </a:ext>
                </a:extLst>
              </a:tr>
              <a:tr h="609929">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solidFill>
                            <a:srgbClr val="221815"/>
                          </a:solidFill>
                          <a:latin typeface="游ゴシック" panose="020B0400000000000000" pitchFamily="50" charset="-128"/>
                          <a:ea typeface="游ゴシック" panose="020B0400000000000000" pitchFamily="50" charset="-128"/>
                        </a:rPr>
                        <a:t>熊野町職員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避難所運営委員会への参加</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災害対策本部との連絡調整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3"/>
                  </a:ext>
                </a:extLst>
              </a:tr>
              <a:tr h="861077">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solidFill>
                            <a:srgbClr val="221815"/>
                          </a:solidFill>
                          <a:latin typeface="游ゴシック" panose="020B0400000000000000" pitchFamily="50" charset="-128"/>
                          <a:ea typeface="游ゴシック" panose="020B0400000000000000" pitchFamily="50" charset="-128"/>
                        </a:rPr>
                        <a:t>施設管理者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避難所運営委員会への参加</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施設利用に関することを中心に避難所運営の支援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4"/>
                  </a:ext>
                </a:extLst>
              </a:tr>
              <a:tr h="1112224">
                <a:tc rowSpan="5">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kumimoji="1" lang="ja-JP" altLang="en-US" sz="1400">
                          <a:latin typeface="游ゴシック" panose="020B0400000000000000" pitchFamily="50" charset="-128"/>
                          <a:ea typeface="游ゴシック" panose="020B0400000000000000" pitchFamily="50" charset="-128"/>
                        </a:rPr>
                        <a:t>各 活 動 班</a:t>
                      </a:r>
                      <a:endParaRPr kumimoji="1" lang="ja-JP" altLang="en-US" sz="1400" dirty="0">
                        <a:latin typeface="游ゴシック" panose="020B0400000000000000" pitchFamily="50" charset="-128"/>
                        <a:ea typeface="游ゴシック" panose="020B0400000000000000" pitchFamily="50" charset="-128"/>
                      </a:endParaRPr>
                    </a:p>
                  </a:txBody>
                  <a:tcPr vert="eaVert"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latin typeface="游ゴシック" panose="020B0400000000000000" pitchFamily="50" charset="-128"/>
                          <a:ea typeface="游ゴシック" panose="020B0400000000000000" pitchFamily="50" charset="-128"/>
                        </a:rPr>
                        <a:t>総務班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72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避難者状況の全般管理</a:t>
                      </a:r>
                    </a:p>
                    <a:p>
                      <a:pPr marL="72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避難者からの相談・要望対応</a:t>
                      </a: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避難所運営委員会の運営サポート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973659608"/>
                  </a:ext>
                </a:extLst>
              </a:tr>
              <a:tr h="861077">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latin typeface="游ゴシック" panose="020B0400000000000000" pitchFamily="50" charset="-128"/>
                          <a:ea typeface="游ゴシック" panose="020B0400000000000000" pitchFamily="50" charset="-128"/>
                        </a:rPr>
                        <a:t>情報班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情報の収集と整理</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情報・ルール等の周知・伝達</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取材対応</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572635841"/>
                  </a:ext>
                </a:extLst>
              </a:tr>
              <a:tr h="1112224">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latin typeface="游ゴシック" panose="020B0400000000000000" pitchFamily="50" charset="-128"/>
                          <a:ea typeface="游ゴシック" panose="020B0400000000000000" pitchFamily="50" charset="-128"/>
                        </a:rPr>
                        <a:t>施設管理班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生活環境全般の整備</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ペットの受け入れ環境整備</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共有空間・居住空間の安全管理</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642392024"/>
                  </a:ext>
                </a:extLst>
              </a:tr>
              <a:tr h="1112224">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latin typeface="游ゴシック" panose="020B0400000000000000" pitchFamily="50" charset="-128"/>
                          <a:ea typeface="游ゴシック" panose="020B0400000000000000" pitchFamily="50" charset="-128"/>
                        </a:rPr>
                        <a:t>食料・物資班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物資等の受け入れ体制の整備</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食料・飲料水等の確保調整と配布</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炊き出し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613600189"/>
                  </a:ext>
                </a:extLst>
              </a:tr>
              <a:tr h="861077">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latin typeface="游ゴシック" panose="020B0400000000000000" pitchFamily="50" charset="-128"/>
                          <a:ea typeface="游ゴシック" panose="020B0400000000000000" pitchFamily="50" charset="-128"/>
                        </a:rPr>
                        <a:t>要配慮者支援・健康管理班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応急処置・救護体制の整備</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生活環境の衛生管理</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避難者の健康管理</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86641557"/>
                  </a:ext>
                </a:extLst>
              </a:tr>
            </a:tbl>
          </a:graphicData>
        </a:graphic>
      </p:graphicFrame>
    </p:spTree>
    <p:extLst>
      <p:ext uri="{BB962C8B-B14F-4D97-AF65-F5344CB8AC3E}">
        <p14:creationId xmlns:p14="http://schemas.microsoft.com/office/powerpoint/2010/main" val="53938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56ABE87A-2FC5-5219-E68E-3AE782EFB1FA}"/>
              </a:ext>
            </a:extLst>
          </p:cNvPr>
          <p:cNvPicPr>
            <a:picLocks noChangeAspect="1"/>
          </p:cNvPicPr>
          <p:nvPr/>
        </p:nvPicPr>
        <p:blipFill rotWithShape="1">
          <a:blip r:embed="rId2"/>
          <a:srcRect l="1523" t="2417" r="-1523" b="-93"/>
          <a:stretch/>
        </p:blipFill>
        <p:spPr>
          <a:xfrm>
            <a:off x="1009101" y="3408054"/>
            <a:ext cx="5715549" cy="7133978"/>
          </a:xfrm>
          <a:prstGeom prst="rect">
            <a:avLst/>
          </a:prstGeom>
        </p:spPr>
      </p:pic>
      <p:sp>
        <p:nvSpPr>
          <p:cNvPr id="17" name="bg object 16">
            <a:extLst>
              <a:ext uri="{FF2B5EF4-FFF2-40B4-BE49-F238E27FC236}">
                <a16:creationId xmlns:a16="http://schemas.microsoft.com/office/drawing/2014/main" xmlns="" id="{A1D1D572-D107-458B-9979-56D8BAA4D1BB}"/>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8" name="bg object 17">
            <a:extLst>
              <a:ext uri="{FF2B5EF4-FFF2-40B4-BE49-F238E27FC236}">
                <a16:creationId xmlns:a16="http://schemas.microsoft.com/office/drawing/2014/main" xmlns="" id="{2E4D105B-0578-49E8-87EC-202FF13F370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9" name="bg object 18">
            <a:extLst>
              <a:ext uri="{FF2B5EF4-FFF2-40B4-BE49-F238E27FC236}">
                <a16:creationId xmlns:a16="http://schemas.microsoft.com/office/drawing/2014/main" xmlns="" id="{B67EE9F8-AE0B-4373-A50D-A0268D1D56B5}"/>
              </a:ext>
            </a:extLst>
          </p:cNvPr>
          <p:cNvPicPr/>
          <p:nvPr/>
        </p:nvPicPr>
        <p:blipFill>
          <a:blip r:embed="rId3" cstate="print"/>
          <a:stretch>
            <a:fillRect/>
          </a:stretch>
        </p:blipFill>
        <p:spPr>
          <a:xfrm>
            <a:off x="117745" y="0"/>
            <a:ext cx="174123" cy="208812"/>
          </a:xfrm>
          <a:prstGeom prst="rect">
            <a:avLst/>
          </a:prstGeom>
        </p:spPr>
      </p:pic>
      <p:sp>
        <p:nvSpPr>
          <p:cNvPr id="20" name="テキスト ボックス 19">
            <a:extLst>
              <a:ext uri="{FF2B5EF4-FFF2-40B4-BE49-F238E27FC236}">
                <a16:creationId xmlns:a16="http://schemas.microsoft.com/office/drawing/2014/main" xmlns="" id="{D66F3863-9901-4552-B57F-D3BB8E336E50}"/>
              </a:ext>
            </a:extLst>
          </p:cNvPr>
          <p:cNvSpPr txBox="1"/>
          <p:nvPr/>
        </p:nvSpPr>
        <p:spPr>
          <a:xfrm>
            <a:off x="117745" y="10172700"/>
            <a:ext cx="642442"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１０</a:t>
            </a:r>
            <a:endParaRPr lang="ja-JP" altLang="en-US">
              <a:solidFill>
                <a:schemeClr val="tx1">
                  <a:lumMod val="50000"/>
                  <a:lumOff val="50000"/>
                </a:schemeClr>
              </a:solidFill>
              <a:latin typeface="+mj-ea"/>
              <a:ea typeface="+mj-ea"/>
            </a:endParaRPr>
          </a:p>
        </p:txBody>
      </p:sp>
      <p:sp>
        <p:nvSpPr>
          <p:cNvPr id="21" name="object 11">
            <a:extLst>
              <a:ext uri="{FF2B5EF4-FFF2-40B4-BE49-F238E27FC236}">
                <a16:creationId xmlns:a16="http://schemas.microsoft.com/office/drawing/2014/main" xmlns="" id="{215CFE17-C4A4-4937-8467-F5AE907D24F3}"/>
              </a:ext>
            </a:extLst>
          </p:cNvPr>
          <p:cNvSpPr/>
          <p:nvPr/>
        </p:nvSpPr>
        <p:spPr>
          <a:xfrm>
            <a:off x="466980" y="698500"/>
            <a:ext cx="7095870"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2" name="object 12">
            <a:extLst>
              <a:ext uri="{FF2B5EF4-FFF2-40B4-BE49-F238E27FC236}">
                <a16:creationId xmlns:a16="http://schemas.microsoft.com/office/drawing/2014/main" xmlns="" id="{E60BC85C-61F9-474D-A443-0D33FE4B7939}"/>
              </a:ext>
            </a:extLst>
          </p:cNvPr>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施設の利用</a:t>
            </a:r>
          </a:p>
        </p:txBody>
      </p:sp>
      <p:sp>
        <p:nvSpPr>
          <p:cNvPr id="23" name="object 2">
            <a:extLst>
              <a:ext uri="{FF2B5EF4-FFF2-40B4-BE49-F238E27FC236}">
                <a16:creationId xmlns:a16="http://schemas.microsoft.com/office/drawing/2014/main" xmlns="" id="{867A8D14-AAB0-4DBA-96F2-A931361B2DE0}"/>
              </a:ext>
            </a:extLst>
          </p:cNvPr>
          <p:cNvSpPr txBox="1">
            <a:spLocks/>
          </p:cNvSpPr>
          <p:nvPr/>
        </p:nvSpPr>
        <p:spPr>
          <a:xfrm>
            <a:off x="400050" y="2392211"/>
            <a:ext cx="552994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（１）</a:t>
            </a:r>
            <a:r>
              <a:rPr kumimoji="0" lang="ja-JP" altLang="en-US" sz="2400" b="1" kern="0" spc="-235" dirty="0">
                <a:solidFill>
                  <a:srgbClr val="172A88"/>
                </a:solidFill>
                <a:latin typeface="Yu Gothic" panose="020B0400000000000000" pitchFamily="34" charset="-128"/>
                <a:ea typeface="Yu Gothic" panose="020B0400000000000000" pitchFamily="34" charset="-128"/>
              </a:rPr>
              <a:t>避難所レイアウト</a:t>
            </a:r>
            <a:endParaRPr kumimoji="0" lang="ja-JP" altLang="en-US" sz="2400" b="1" kern="0" dirty="0">
              <a:solidFill>
                <a:srgbClr val="172A88"/>
              </a:solidFill>
              <a:latin typeface="Yu Gothic" panose="020B0400000000000000" pitchFamily="34" charset="-128"/>
              <a:ea typeface="Yu Gothic" panose="020B0400000000000000" pitchFamily="34" charset="-128"/>
            </a:endParaRPr>
          </a:p>
        </p:txBody>
      </p:sp>
      <p:sp>
        <p:nvSpPr>
          <p:cNvPr id="24" name="object 5">
            <a:extLst>
              <a:ext uri="{FF2B5EF4-FFF2-40B4-BE49-F238E27FC236}">
                <a16:creationId xmlns:a16="http://schemas.microsoft.com/office/drawing/2014/main" xmlns="" id="{E43785C3-F9D8-4FC6-9572-826F47C833E6}"/>
              </a:ext>
            </a:extLst>
          </p:cNvPr>
          <p:cNvSpPr txBox="1"/>
          <p:nvPr/>
        </p:nvSpPr>
        <p:spPr>
          <a:xfrm>
            <a:off x="619125" y="1486729"/>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避難所としての部屋割り、使用できる備品や備蓄物資など、施設を避難所として利用する場合の利用できる場所、ものについて記載しています。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5" name="テキスト ボックス 24">
            <a:extLst>
              <a:ext uri="{FF2B5EF4-FFF2-40B4-BE49-F238E27FC236}">
                <a16:creationId xmlns:a16="http://schemas.microsoft.com/office/drawing/2014/main" xmlns="" id="{15F0CB19-0DFD-47FA-8D3B-407EB1BB78A7}"/>
              </a:ext>
            </a:extLst>
          </p:cNvPr>
          <p:cNvSpPr txBox="1"/>
          <p:nvPr/>
        </p:nvSpPr>
        <p:spPr>
          <a:xfrm>
            <a:off x="621603" y="2820619"/>
            <a:ext cx="6179247"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latin typeface="游ゴシック" panose="020B0400000000000000" pitchFamily="50" charset="-128"/>
                <a:ea typeface="游ゴシック" panose="020B0400000000000000" pitchFamily="50" charset="-128"/>
              </a:rPr>
              <a:t>この施設は、次のような部屋割での利用を想定しています。また施設の避難者の収容人数、ライフラインの代替設備、その他の設備は下表のとおりです。</a:t>
            </a:r>
            <a:endParaRPr lang="en-US" altLang="ja-JP" dirty="0">
              <a:latin typeface="游ゴシック" panose="020B0400000000000000" pitchFamily="50" charset="-128"/>
              <a:ea typeface="游ゴシック" panose="020B0400000000000000" pitchFamily="50" charset="-128"/>
            </a:endParaRPr>
          </a:p>
          <a:p>
            <a:pPr>
              <a:lnSpc>
                <a:spcPct val="120000"/>
              </a:lnSpc>
            </a:pPr>
            <a:endParaRPr lang="en-US" altLang="ja-JP" dirty="0"/>
          </a:p>
        </p:txBody>
      </p:sp>
    </p:spTree>
    <p:extLst>
      <p:ext uri="{BB962C8B-B14F-4D97-AF65-F5344CB8AC3E}">
        <p14:creationId xmlns:p14="http://schemas.microsoft.com/office/powerpoint/2010/main" val="3789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23">
            <a:extLst>
              <a:ext uri="{FF2B5EF4-FFF2-40B4-BE49-F238E27FC236}">
                <a16:creationId xmlns:a16="http://schemas.microsoft.com/office/drawing/2014/main" xmlns="" id="{7E1C5C4B-62E8-6F41-6E7E-D5FEB9F60896}"/>
              </a:ext>
            </a:extLst>
          </p:cNvPr>
          <p:cNvGraphicFramePr>
            <a:graphicFrameLocks noGrp="1"/>
          </p:cNvGraphicFramePr>
          <p:nvPr>
            <p:extLst>
              <p:ext uri="{D42A27DB-BD31-4B8C-83A1-F6EECF244321}">
                <p14:modId xmlns:p14="http://schemas.microsoft.com/office/powerpoint/2010/main" val="2299725183"/>
              </p:ext>
            </p:extLst>
          </p:nvPr>
        </p:nvGraphicFramePr>
        <p:xfrm>
          <a:off x="1391517" y="5796375"/>
          <a:ext cx="4805112" cy="4477096"/>
        </p:xfrm>
        <a:graphic>
          <a:graphicData uri="http://schemas.openxmlformats.org/drawingml/2006/table">
            <a:tbl>
              <a:tblPr firstRow="1" bandRow="1">
                <a:tableStyleId>{5C22544A-7EE6-4342-B048-85BDC9FD1C3A}</a:tableStyleId>
              </a:tblPr>
              <a:tblGrid>
                <a:gridCol w="1868654">
                  <a:extLst>
                    <a:ext uri="{9D8B030D-6E8A-4147-A177-3AD203B41FA5}">
                      <a16:colId xmlns:a16="http://schemas.microsoft.com/office/drawing/2014/main" xmlns="" val="20000"/>
                    </a:ext>
                  </a:extLst>
                </a:gridCol>
                <a:gridCol w="978819">
                  <a:extLst>
                    <a:ext uri="{9D8B030D-6E8A-4147-A177-3AD203B41FA5}">
                      <a16:colId xmlns:a16="http://schemas.microsoft.com/office/drawing/2014/main" xmlns="" val="20001"/>
                    </a:ext>
                  </a:extLst>
                </a:gridCol>
                <a:gridCol w="1957639">
                  <a:extLst>
                    <a:ext uri="{9D8B030D-6E8A-4147-A177-3AD203B41FA5}">
                      <a16:colId xmlns:a16="http://schemas.microsoft.com/office/drawing/2014/main" xmlns="" val="20002"/>
                    </a:ext>
                  </a:extLst>
                </a:gridCol>
              </a:tblGrid>
              <a:tr h="327208">
                <a:tc gridSpan="2">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hMerge="1">
                  <a:txBody>
                    <a:bodyPr/>
                    <a:lstStyle/>
                    <a:p>
                      <a:endParaRPr kumimoji="1" lang="ja-JP" altLang="en-US"/>
                    </a:p>
                  </a:txBody>
                  <a:tcPr/>
                </a:tc>
                <a:tc>
                  <a:txBody>
                    <a:bodyPr/>
                    <a:lstStyle/>
                    <a:p>
                      <a:pPr algn="ctr"/>
                      <a:r>
                        <a:rPr kumimoji="1" lang="ja-JP" altLang="en-US" sz="1600" dirty="0">
                          <a:latin typeface="游ゴシック" panose="020B0400000000000000" pitchFamily="50" charset="-128"/>
                          <a:ea typeface="游ゴシック" panose="020B0400000000000000"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10000"/>
                  </a:ext>
                </a:extLst>
              </a:tr>
              <a:tr h="505433">
                <a:tc rowSpan="5">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ライフラインの代替設備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電気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dirty="0">
                          <a:solidFill>
                            <a:schemeClr val="tx1"/>
                          </a:solidFill>
                        </a:rPr>
                        <a:t>太陽光発電システム、ガス発電機</a:t>
                      </a:r>
                      <a:endParaRP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45208">
                <a:tc vMerge="1">
                  <a:txBody>
                    <a:bodyPr/>
                    <a:lstStyle/>
                    <a:p>
                      <a:endParaRPr kumimoji="1" lang="ja-JP" altLang="en-US" sz="1600" dirty="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水道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5208">
                <a:tc vMerge="1">
                  <a:txBody>
                    <a:bodyPr/>
                    <a:lstStyle/>
                    <a:p>
                      <a:endParaRPr kumimoji="1" lang="ja-JP" altLang="en-US" sz="1600" dirty="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ガス</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5208">
                <a:tc vMerge="1">
                  <a:txBody>
                    <a:bodyPr/>
                    <a:lstStyle/>
                    <a:p>
                      <a:endParaRPr kumimoji="1" lang="ja-JP" altLang="en-US" sz="1600" dirty="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通信</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rPr>
                        <a:t>MCA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7118">
                <a:tc vMerge="1">
                  <a:txBody>
                    <a:bodyPr/>
                    <a:lstStyle/>
                    <a:p>
                      <a:endParaRPr kumimoji="1" lang="ja-JP" altLang="en-US" sz="1600" dirty="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トイレ</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rPr>
                        <a:t>簡易トイレ（ラップポン）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82115">
                <a:tc gridSpan="2">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その他の設備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rPr>
                        <a:t>空調設備、調理設備（給湯室、調理実習室）、授乳室、多目的トイレ、駐車場（一般車用６２台、身障者用２台、駐輪場）</a:t>
                      </a:r>
                      <a:endParaRPr lang="ja-JP" altLang="en-US" sz="1600" dirty="0">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7" name="テキスト ボックス 16">
            <a:extLst>
              <a:ext uri="{FF2B5EF4-FFF2-40B4-BE49-F238E27FC236}">
                <a16:creationId xmlns:a16="http://schemas.microsoft.com/office/drawing/2014/main" xmlns="" id="{3E445D95-06A6-4534-B396-BEAB41B21E65}"/>
              </a:ext>
            </a:extLst>
          </p:cNvPr>
          <p:cNvSpPr txBox="1"/>
          <p:nvPr/>
        </p:nvSpPr>
        <p:spPr>
          <a:xfrm>
            <a:off x="981579" y="1615186"/>
            <a:ext cx="6197761" cy="1036053"/>
          </a:xfrm>
          <a:prstGeom prst="rect">
            <a:avLst/>
          </a:prstGeom>
          <a:noFill/>
        </p:spPr>
        <p:txBody>
          <a:bodyPr wrap="square">
            <a:spAutoFit/>
          </a:bodyPr>
          <a:lstStyle/>
          <a:p>
            <a:pPr marL="12700" marR="5080">
              <a:lnSpc>
                <a:spcPct val="145800"/>
              </a:lnSpc>
              <a:spcBef>
                <a:spcPts val="100"/>
              </a:spcBef>
            </a:pPr>
            <a:r>
              <a:rPr lang="ja-JP" altLang="en-US" sz="1400" b="1">
                <a:solidFill>
                  <a:srgbClr val="212121"/>
                </a:solidFill>
                <a:latin typeface="Yu Gothic" panose="020B0400000000000000" pitchFamily="34" charset="-128"/>
                <a:ea typeface="Yu Gothic" panose="020B0400000000000000" pitchFamily="34" charset="-128"/>
                <a:cs typeface="YuGo-Medium"/>
              </a:rPr>
              <a:t>地震の揺れや浸水などの影響により、災害時には部屋の一部が使えなくなることも考えられます。被災の状況をふまえ，安全が確認できた部屋を活用します。</a:t>
            </a:r>
            <a:endParaRPr lang="ja-JP" altLang="en-US" sz="1400" b="1" dirty="0">
              <a:solidFill>
                <a:srgbClr val="212121"/>
              </a:solidFill>
              <a:latin typeface="Yu Gothic" panose="020B0400000000000000" pitchFamily="34" charset="-128"/>
              <a:ea typeface="Yu Gothic" panose="020B0400000000000000" pitchFamily="34" charset="-128"/>
              <a:cs typeface="YuGo-Medium"/>
            </a:endParaRPr>
          </a:p>
        </p:txBody>
      </p:sp>
      <p:sp>
        <p:nvSpPr>
          <p:cNvPr id="18" name="正方形/長方形 17">
            <a:extLst>
              <a:ext uri="{FF2B5EF4-FFF2-40B4-BE49-F238E27FC236}">
                <a16:creationId xmlns:a16="http://schemas.microsoft.com/office/drawing/2014/main" xmlns="" id="{6278A61A-3DFE-4304-BD60-1C2D259CF145}"/>
              </a:ext>
            </a:extLst>
          </p:cNvPr>
          <p:cNvSpPr/>
          <p:nvPr/>
        </p:nvSpPr>
        <p:spPr>
          <a:xfrm>
            <a:off x="67179" y="1554341"/>
            <a:ext cx="7031454" cy="1080289"/>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xmlns="" id="{87490559-97F0-4947-BD77-0C5C3634E835}"/>
              </a:ext>
            </a:extLst>
          </p:cNvPr>
          <p:cNvSpPr txBox="1"/>
          <p:nvPr/>
        </p:nvSpPr>
        <p:spPr>
          <a:xfrm>
            <a:off x="250866" y="2234259"/>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20" name="object 17">
            <a:extLst>
              <a:ext uri="{FF2B5EF4-FFF2-40B4-BE49-F238E27FC236}">
                <a16:creationId xmlns:a16="http://schemas.microsoft.com/office/drawing/2014/main" xmlns="" id="{7E40E632-A586-49E5-AF36-4FCA8A44FDDA}"/>
              </a:ext>
            </a:extLst>
          </p:cNvPr>
          <p:cNvSpPr/>
          <p:nvPr/>
        </p:nvSpPr>
        <p:spPr>
          <a:xfrm>
            <a:off x="371979" y="177445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grpSp>
        <p:nvGrpSpPr>
          <p:cNvPr id="26" name="object 9">
            <a:extLst>
              <a:ext uri="{FF2B5EF4-FFF2-40B4-BE49-F238E27FC236}">
                <a16:creationId xmlns:a16="http://schemas.microsoft.com/office/drawing/2014/main" xmlns="" id="{88EF573B-41E6-4678-8170-5746325C74ED}"/>
              </a:ext>
            </a:extLst>
          </p:cNvPr>
          <p:cNvGrpSpPr/>
          <p:nvPr/>
        </p:nvGrpSpPr>
        <p:grpSpPr>
          <a:xfrm>
            <a:off x="-15172" y="682458"/>
            <a:ext cx="7095870" cy="628997"/>
            <a:chOff x="540004" y="1688134"/>
            <a:chExt cx="6480175" cy="334010"/>
          </a:xfrm>
          <a:solidFill>
            <a:srgbClr val="172A88"/>
          </a:solidFill>
        </p:grpSpPr>
        <p:pic>
          <p:nvPicPr>
            <p:cNvPr id="27" name="object 10">
              <a:extLst>
                <a:ext uri="{FF2B5EF4-FFF2-40B4-BE49-F238E27FC236}">
                  <a16:creationId xmlns:a16="http://schemas.microsoft.com/office/drawing/2014/main" xmlns="" id="{644809CC-D9BF-4F9E-B9D2-4DEDBD387D4E}"/>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28" name="object 11">
              <a:extLst>
                <a:ext uri="{FF2B5EF4-FFF2-40B4-BE49-F238E27FC236}">
                  <a16:creationId xmlns:a16="http://schemas.microsoft.com/office/drawing/2014/main" xmlns="" id="{585265E4-9EEA-419B-9B0C-1CB8F5ED7A59}"/>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7" name="テキスト ボックス 36">
            <a:extLst>
              <a:ext uri="{FF2B5EF4-FFF2-40B4-BE49-F238E27FC236}">
                <a16:creationId xmlns:a16="http://schemas.microsoft.com/office/drawing/2014/main" xmlns="" id="{F470470E-A5A7-4AEC-9438-6165CCE28834}"/>
              </a:ext>
            </a:extLst>
          </p:cNvPr>
          <p:cNvSpPr txBox="1"/>
          <p:nvPr/>
        </p:nvSpPr>
        <p:spPr>
          <a:xfrm>
            <a:off x="6768241" y="10183872"/>
            <a:ext cx="659253"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１１</a:t>
            </a:r>
            <a:endParaRPr lang="ja-JP" altLang="en-US">
              <a:solidFill>
                <a:schemeClr val="tx1">
                  <a:lumMod val="50000"/>
                  <a:lumOff val="50000"/>
                </a:schemeClr>
              </a:solidFill>
              <a:latin typeface="+mj-ea"/>
              <a:ea typeface="+mj-ea"/>
            </a:endParaRPr>
          </a:p>
        </p:txBody>
      </p:sp>
      <p:graphicFrame>
        <p:nvGraphicFramePr>
          <p:cNvPr id="22" name="表 21">
            <a:extLst>
              <a:ext uri="{FF2B5EF4-FFF2-40B4-BE49-F238E27FC236}">
                <a16:creationId xmlns:a16="http://schemas.microsoft.com/office/drawing/2014/main" xmlns="" id="{D25E27C9-0B60-4028-A0BC-AB26D482DE87}"/>
              </a:ext>
            </a:extLst>
          </p:cNvPr>
          <p:cNvGraphicFramePr>
            <a:graphicFrameLocks noGrp="1"/>
          </p:cNvGraphicFramePr>
          <p:nvPr>
            <p:extLst>
              <p:ext uri="{D42A27DB-BD31-4B8C-83A1-F6EECF244321}">
                <p14:modId xmlns:p14="http://schemas.microsoft.com/office/powerpoint/2010/main" val="3885294297"/>
              </p:ext>
            </p:extLst>
          </p:nvPr>
        </p:nvGraphicFramePr>
        <p:xfrm>
          <a:off x="1433745" y="3725007"/>
          <a:ext cx="4767013" cy="1493520"/>
        </p:xfrm>
        <a:graphic>
          <a:graphicData uri="http://schemas.openxmlformats.org/drawingml/2006/table">
            <a:tbl>
              <a:tblPr firstRow="1" bandRow="1">
                <a:tableStyleId>{5C22544A-7EE6-4342-B048-85BDC9FD1C3A}</a:tableStyleId>
              </a:tblPr>
              <a:tblGrid>
                <a:gridCol w="3058123">
                  <a:extLst>
                    <a:ext uri="{9D8B030D-6E8A-4147-A177-3AD203B41FA5}">
                      <a16:colId xmlns:a16="http://schemas.microsoft.com/office/drawing/2014/main" xmlns="" val="1027119341"/>
                    </a:ext>
                  </a:extLst>
                </a:gridCol>
                <a:gridCol w="1708890">
                  <a:extLst>
                    <a:ext uri="{9D8B030D-6E8A-4147-A177-3AD203B41FA5}">
                      <a16:colId xmlns:a16="http://schemas.microsoft.com/office/drawing/2014/main" xmlns="" val="2013676229"/>
                    </a:ext>
                  </a:extLst>
                </a:gridCol>
              </a:tblGrid>
              <a:tr h="298276">
                <a:tc>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dirty="0">
                          <a:latin typeface="游ゴシック" panose="020B0400000000000000" pitchFamily="50" charset="-128"/>
                          <a:ea typeface="游ゴシック" panose="020B0400000000000000"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816063679"/>
                  </a:ext>
                </a:extLst>
              </a:tr>
              <a:tr h="351483">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収容人数（最低限の１人あたり専有面積で計算した場合）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altLang="en-US" sz="1600" dirty="0"/>
                        <a:t>３２０人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10029301"/>
                  </a:ext>
                </a:extLst>
              </a:tr>
              <a:tr h="407875">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収容人数（感染症対策を考慮した場合）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游ゴシック Medium" panose="020B0500000000000000" pitchFamily="50" charset="-128"/>
                          <a:ea typeface="游ゴシック Medium" panose="020B0500000000000000" pitchFamily="50" charset="-128"/>
                        </a:rPr>
                        <a:t>１２６人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75276176"/>
                  </a:ext>
                </a:extLst>
              </a:tr>
            </a:tbl>
          </a:graphicData>
        </a:graphic>
      </p:graphicFrame>
      <p:sp>
        <p:nvSpPr>
          <p:cNvPr id="23" name="テキスト ボックス 22">
            <a:extLst>
              <a:ext uri="{FF2B5EF4-FFF2-40B4-BE49-F238E27FC236}">
                <a16:creationId xmlns:a16="http://schemas.microsoft.com/office/drawing/2014/main" xmlns="" id="{01B92A30-BC32-4280-BA98-2ADF1DAC06D0}"/>
              </a:ext>
            </a:extLst>
          </p:cNvPr>
          <p:cNvSpPr txBox="1"/>
          <p:nvPr/>
        </p:nvSpPr>
        <p:spPr>
          <a:xfrm>
            <a:off x="1393875" y="3403544"/>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収容人数</a:t>
            </a:r>
            <a:r>
              <a:rPr lang="en-US" altLang="ja-JP" b="1" dirty="0"/>
              <a:t>】</a:t>
            </a:r>
          </a:p>
        </p:txBody>
      </p:sp>
      <p:sp>
        <p:nvSpPr>
          <p:cNvPr id="32" name="テキスト ボックス 31">
            <a:extLst>
              <a:ext uri="{FF2B5EF4-FFF2-40B4-BE49-F238E27FC236}">
                <a16:creationId xmlns:a16="http://schemas.microsoft.com/office/drawing/2014/main" xmlns="" id="{C6719D91-8DF0-4443-A095-25D2E2AF7C89}"/>
              </a:ext>
            </a:extLst>
          </p:cNvPr>
          <p:cNvSpPr txBox="1"/>
          <p:nvPr/>
        </p:nvSpPr>
        <p:spPr>
          <a:xfrm>
            <a:off x="1362056" y="5472150"/>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設備一覧</a:t>
            </a:r>
            <a:r>
              <a:rPr lang="en-US" altLang="ja-JP" b="1" dirty="0"/>
              <a:t>】</a:t>
            </a:r>
          </a:p>
        </p:txBody>
      </p:sp>
    </p:spTree>
    <p:extLst>
      <p:ext uri="{BB962C8B-B14F-4D97-AF65-F5344CB8AC3E}">
        <p14:creationId xmlns:p14="http://schemas.microsoft.com/office/powerpoint/2010/main" val="83385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2"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2FE817DD-4F0F-40F0-B9C6-C8A79042BB86}"/>
              </a:ext>
            </a:extLst>
          </p:cNvPr>
          <p:cNvSpPr txBox="1"/>
          <p:nvPr/>
        </p:nvSpPr>
        <p:spPr>
          <a:xfrm>
            <a:off x="64168" y="10172700"/>
            <a:ext cx="68981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１２</a:t>
            </a:r>
            <a:endParaRPr lang="ja-JP" altLang="en-US">
              <a:solidFill>
                <a:schemeClr val="tx1">
                  <a:lumMod val="50000"/>
                  <a:lumOff val="50000"/>
                </a:schemeClr>
              </a:solidFill>
              <a:latin typeface="+mj-ea"/>
              <a:ea typeface="+mj-ea"/>
            </a:endParaRPr>
          </a:p>
        </p:txBody>
      </p:sp>
      <p:sp>
        <p:nvSpPr>
          <p:cNvPr id="7" name="object 15">
            <a:extLst>
              <a:ext uri="{FF2B5EF4-FFF2-40B4-BE49-F238E27FC236}">
                <a16:creationId xmlns:a16="http://schemas.microsoft.com/office/drawing/2014/main" xmlns="" id="{86986A93-6048-4001-AEB2-C9970A10AA45}"/>
              </a:ext>
            </a:extLst>
          </p:cNvPr>
          <p:cNvSpPr txBox="1"/>
          <p:nvPr/>
        </p:nvSpPr>
        <p:spPr>
          <a:xfrm>
            <a:off x="609179" y="19968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
        <p:nvSpPr>
          <p:cNvPr id="9" name="テキスト ボックス 8">
            <a:extLst>
              <a:ext uri="{FF2B5EF4-FFF2-40B4-BE49-F238E27FC236}">
                <a16:creationId xmlns:a16="http://schemas.microsoft.com/office/drawing/2014/main" xmlns="" id="{6367BE29-191C-4374-A8C0-92671F7938C3}"/>
              </a:ext>
            </a:extLst>
          </p:cNvPr>
          <p:cNvSpPr txBox="1"/>
          <p:nvPr/>
        </p:nvSpPr>
        <p:spPr>
          <a:xfrm>
            <a:off x="609179" y="2425882"/>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避難所内にある備品は下記の通りです。</a:t>
            </a:r>
            <a:endParaRPr lang="en-US" altLang="ja-JP"/>
          </a:p>
        </p:txBody>
      </p:sp>
      <p:sp>
        <p:nvSpPr>
          <p:cNvPr id="10" name="object 2">
            <a:extLst>
              <a:ext uri="{FF2B5EF4-FFF2-40B4-BE49-F238E27FC236}">
                <a16:creationId xmlns:a16="http://schemas.microsoft.com/office/drawing/2014/main" xmlns="" id="{08A5B1F1-16CD-4331-98E8-DF856C9A468C}"/>
              </a:ext>
            </a:extLst>
          </p:cNvPr>
          <p:cNvSpPr txBox="1">
            <a:spLocks/>
          </p:cNvSpPr>
          <p:nvPr/>
        </p:nvSpPr>
        <p:spPr>
          <a:xfrm>
            <a:off x="385638" y="850900"/>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（２）備品・備蓄</a:t>
            </a:r>
          </a:p>
        </p:txBody>
      </p:sp>
      <p:sp>
        <p:nvSpPr>
          <p:cNvPr id="11" name="テキスト ボックス 10">
            <a:extLst>
              <a:ext uri="{FF2B5EF4-FFF2-40B4-BE49-F238E27FC236}">
                <a16:creationId xmlns:a16="http://schemas.microsoft.com/office/drawing/2014/main" xmlns="" id="{09D072CC-6936-4349-92F9-C4EF4D59526B}"/>
              </a:ext>
            </a:extLst>
          </p:cNvPr>
          <p:cNvSpPr txBox="1"/>
          <p:nvPr/>
        </p:nvSpPr>
        <p:spPr>
          <a:xfrm>
            <a:off x="704850" y="1308100"/>
            <a:ext cx="6179247" cy="51565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この施設では、避難所の開設・運営にあたり、次のような備品・備蓄が用意されています。</a:t>
            </a:r>
            <a:endParaRPr lang="en-US" altLang="ja-JP"/>
          </a:p>
        </p:txBody>
      </p:sp>
      <p:pic>
        <p:nvPicPr>
          <p:cNvPr id="19" name="図 18">
            <a:extLst>
              <a:ext uri="{FF2B5EF4-FFF2-40B4-BE49-F238E27FC236}">
                <a16:creationId xmlns:a16="http://schemas.microsoft.com/office/drawing/2014/main" xmlns="" id="{469106F0-C2A9-3061-6C5C-5821C04F2AF8}"/>
              </a:ext>
            </a:extLst>
          </p:cNvPr>
          <p:cNvPicPr>
            <a:picLocks noChangeAspect="1"/>
          </p:cNvPicPr>
          <p:nvPr/>
        </p:nvPicPr>
        <p:blipFill>
          <a:blip r:embed="rId3"/>
          <a:stretch>
            <a:fillRect/>
          </a:stretch>
        </p:blipFill>
        <p:spPr>
          <a:xfrm>
            <a:off x="661136" y="2828672"/>
            <a:ext cx="6493624" cy="7198359"/>
          </a:xfrm>
          <a:prstGeom prst="rect">
            <a:avLst/>
          </a:prstGeom>
        </p:spPr>
      </p:pic>
    </p:spTree>
    <p:extLst>
      <p:ext uri="{BB962C8B-B14F-4D97-AF65-F5344CB8AC3E}">
        <p14:creationId xmlns:p14="http://schemas.microsoft.com/office/powerpoint/2010/main" val="185560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90A3A0BA-9311-FA9D-8DB3-0FF3F16E0B10}"/>
              </a:ext>
            </a:extLst>
          </p:cNvPr>
          <p:cNvPicPr>
            <a:picLocks noChangeAspect="1"/>
          </p:cNvPicPr>
          <p:nvPr/>
        </p:nvPicPr>
        <p:blipFill>
          <a:blip r:embed="rId2"/>
          <a:stretch>
            <a:fillRect/>
          </a:stretch>
        </p:blipFill>
        <p:spPr>
          <a:xfrm>
            <a:off x="548072" y="1390306"/>
            <a:ext cx="6463528" cy="8773919"/>
          </a:xfrm>
          <a:prstGeom prst="rect">
            <a:avLst/>
          </a:prstGeom>
        </p:spPr>
      </p:pic>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3" cstate="print"/>
          <a:stretch>
            <a:fillRect/>
          </a:stretch>
        </p:blipFill>
        <p:spPr>
          <a:xfrm>
            <a:off x="117745" y="0"/>
            <a:ext cx="174123" cy="208812"/>
          </a:xfrm>
          <a:prstGeom prst="rect">
            <a:avLst/>
          </a:prstGeom>
        </p:spPr>
      </p:pic>
      <p:sp>
        <p:nvSpPr>
          <p:cNvPr id="7" name="object 15">
            <a:extLst>
              <a:ext uri="{FF2B5EF4-FFF2-40B4-BE49-F238E27FC236}">
                <a16:creationId xmlns:a16="http://schemas.microsoft.com/office/drawing/2014/main" xmlns="" id="{86986A93-6048-4001-AEB2-C9970A10AA45}"/>
              </a:ext>
            </a:extLst>
          </p:cNvPr>
          <p:cNvSpPr txBox="1"/>
          <p:nvPr/>
        </p:nvSpPr>
        <p:spPr>
          <a:xfrm>
            <a:off x="609179" y="9427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
        <p:nvSpPr>
          <p:cNvPr id="9" name="テキスト ボックス 8">
            <a:extLst>
              <a:ext uri="{FF2B5EF4-FFF2-40B4-BE49-F238E27FC236}">
                <a16:creationId xmlns:a16="http://schemas.microsoft.com/office/drawing/2014/main" xmlns="" id="{B16B063D-6E5C-6BFD-43D2-D105D8601D1D}"/>
              </a:ext>
            </a:extLst>
          </p:cNvPr>
          <p:cNvSpPr txBox="1"/>
          <p:nvPr/>
        </p:nvSpPr>
        <p:spPr>
          <a:xfrm>
            <a:off x="6768241" y="10183872"/>
            <a:ext cx="659253"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84430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35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A7D67A82-CE14-497F-DFBB-59C10FD201E9}"/>
              </a:ext>
            </a:extLst>
          </p:cNvPr>
          <p:cNvPicPr>
            <a:picLocks noChangeAspect="1"/>
          </p:cNvPicPr>
          <p:nvPr/>
        </p:nvPicPr>
        <p:blipFill>
          <a:blip r:embed="rId2"/>
          <a:stretch>
            <a:fillRect/>
          </a:stretch>
        </p:blipFill>
        <p:spPr>
          <a:xfrm>
            <a:off x="548072" y="1373605"/>
            <a:ext cx="6430067" cy="8506962"/>
          </a:xfrm>
          <a:prstGeom prst="rect">
            <a:avLst/>
          </a:prstGeom>
        </p:spPr>
      </p:pic>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3"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2FE817DD-4F0F-40F0-B9C6-C8A79042BB86}"/>
              </a:ext>
            </a:extLst>
          </p:cNvPr>
          <p:cNvSpPr txBox="1"/>
          <p:nvPr/>
        </p:nvSpPr>
        <p:spPr>
          <a:xfrm>
            <a:off x="64168" y="10172700"/>
            <a:ext cx="68981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１４</a:t>
            </a:r>
            <a:endParaRPr lang="ja-JP" altLang="en-US" dirty="0">
              <a:solidFill>
                <a:schemeClr val="tx1">
                  <a:lumMod val="50000"/>
                  <a:lumOff val="50000"/>
                </a:schemeClr>
              </a:solidFill>
              <a:latin typeface="+mj-ea"/>
              <a:ea typeface="+mj-ea"/>
            </a:endParaRPr>
          </a:p>
        </p:txBody>
      </p:sp>
      <p:sp>
        <p:nvSpPr>
          <p:cNvPr id="7" name="object 15">
            <a:extLst>
              <a:ext uri="{FF2B5EF4-FFF2-40B4-BE49-F238E27FC236}">
                <a16:creationId xmlns:a16="http://schemas.microsoft.com/office/drawing/2014/main" xmlns="" id="{86986A93-6048-4001-AEB2-C9970A10AA45}"/>
              </a:ext>
            </a:extLst>
          </p:cNvPr>
          <p:cNvSpPr txBox="1"/>
          <p:nvPr/>
        </p:nvSpPr>
        <p:spPr>
          <a:xfrm>
            <a:off x="609179" y="9427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9804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2" cstate="print"/>
          <a:stretch>
            <a:fillRect/>
          </a:stretch>
        </p:blipFill>
        <p:spPr>
          <a:xfrm>
            <a:off x="117745" y="0"/>
            <a:ext cx="174123" cy="208812"/>
          </a:xfrm>
          <a:prstGeom prst="rect">
            <a:avLst/>
          </a:prstGeom>
        </p:spPr>
      </p:pic>
      <p:sp>
        <p:nvSpPr>
          <p:cNvPr id="12" name="テキスト ボックス 11">
            <a:extLst>
              <a:ext uri="{FF2B5EF4-FFF2-40B4-BE49-F238E27FC236}">
                <a16:creationId xmlns:a16="http://schemas.microsoft.com/office/drawing/2014/main" xmlns="" id="{A57BB71B-9511-415E-AE38-7D9412DEE60D}"/>
              </a:ext>
            </a:extLst>
          </p:cNvPr>
          <p:cNvSpPr txBox="1"/>
          <p:nvPr/>
        </p:nvSpPr>
        <p:spPr>
          <a:xfrm>
            <a:off x="1645186" y="9249370"/>
            <a:ext cx="5045449"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備品については一覧化する過程で、新たに追加すべき資機材はないか、数量を補充すべき資機材はないかを確認します。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13" name="正方形/長方形 12">
            <a:extLst>
              <a:ext uri="{FF2B5EF4-FFF2-40B4-BE49-F238E27FC236}">
                <a16:creationId xmlns:a16="http://schemas.microsoft.com/office/drawing/2014/main" xmlns="" id="{F4B11C3E-8DBF-46D7-A2A5-BEF3CDCD678B}"/>
              </a:ext>
            </a:extLst>
          </p:cNvPr>
          <p:cNvSpPr/>
          <p:nvPr/>
        </p:nvSpPr>
        <p:spPr>
          <a:xfrm>
            <a:off x="665586" y="9190383"/>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xmlns="" id="{DD5565D5-281C-4B37-A160-22DABB47F546}"/>
              </a:ext>
            </a:extLst>
          </p:cNvPr>
          <p:cNvSpPr txBox="1"/>
          <p:nvPr/>
        </p:nvSpPr>
        <p:spPr>
          <a:xfrm>
            <a:off x="877186" y="971299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5" name="object 17">
            <a:extLst>
              <a:ext uri="{FF2B5EF4-FFF2-40B4-BE49-F238E27FC236}">
                <a16:creationId xmlns:a16="http://schemas.microsoft.com/office/drawing/2014/main" xmlns="" id="{3431F2FF-CB45-4067-ABD7-FEF347F806A2}"/>
              </a:ext>
            </a:extLst>
          </p:cNvPr>
          <p:cNvSpPr/>
          <p:nvPr/>
        </p:nvSpPr>
        <p:spPr>
          <a:xfrm>
            <a:off x="995500" y="929892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pic>
        <p:nvPicPr>
          <p:cNvPr id="8" name="図 7">
            <a:extLst>
              <a:ext uri="{FF2B5EF4-FFF2-40B4-BE49-F238E27FC236}">
                <a16:creationId xmlns:a16="http://schemas.microsoft.com/office/drawing/2014/main" xmlns="" id="{25B24FA1-B698-0697-23E2-6D70BC4A77A4}"/>
              </a:ext>
            </a:extLst>
          </p:cNvPr>
          <p:cNvPicPr>
            <a:picLocks noChangeAspect="1"/>
          </p:cNvPicPr>
          <p:nvPr/>
        </p:nvPicPr>
        <p:blipFill>
          <a:blip r:embed="rId3"/>
          <a:stretch>
            <a:fillRect/>
          </a:stretch>
        </p:blipFill>
        <p:spPr>
          <a:xfrm>
            <a:off x="661136" y="1410720"/>
            <a:ext cx="6324094" cy="2707213"/>
          </a:xfrm>
          <a:prstGeom prst="rect">
            <a:avLst/>
          </a:prstGeom>
          <a:solidFill>
            <a:schemeClr val="bg1"/>
          </a:solidFill>
        </p:spPr>
      </p:pic>
      <p:sp>
        <p:nvSpPr>
          <p:cNvPr id="18" name="object 15">
            <a:extLst>
              <a:ext uri="{FF2B5EF4-FFF2-40B4-BE49-F238E27FC236}">
                <a16:creationId xmlns:a16="http://schemas.microsoft.com/office/drawing/2014/main" xmlns="" id="{40DCDA20-5CDC-10A9-28AB-E0235C636AEA}"/>
              </a:ext>
            </a:extLst>
          </p:cNvPr>
          <p:cNvSpPr txBox="1"/>
          <p:nvPr/>
        </p:nvSpPr>
        <p:spPr>
          <a:xfrm>
            <a:off x="609179" y="9427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
        <p:nvSpPr>
          <p:cNvPr id="19" name="テキスト ボックス 18">
            <a:extLst>
              <a:ext uri="{FF2B5EF4-FFF2-40B4-BE49-F238E27FC236}">
                <a16:creationId xmlns:a16="http://schemas.microsoft.com/office/drawing/2014/main" xmlns="" id="{FE594B12-8E2F-142B-74EB-63F397922A1C}"/>
              </a:ext>
            </a:extLst>
          </p:cNvPr>
          <p:cNvSpPr txBox="1"/>
          <p:nvPr/>
        </p:nvSpPr>
        <p:spPr>
          <a:xfrm>
            <a:off x="6768241" y="10183872"/>
            <a:ext cx="659253"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１５</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74385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xmlns="" id="{E335E257-A63B-401B-A66E-6FD2677084BE}"/>
              </a:ext>
            </a:extLst>
          </p:cNvPr>
          <p:cNvSpPr/>
          <p:nvPr/>
        </p:nvSpPr>
        <p:spPr>
          <a:xfrm>
            <a:off x="3963" y="-5765"/>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2D6B16A2-736E-436C-A469-A65E9030ACEF}"/>
              </a:ext>
            </a:extLst>
          </p:cNvPr>
          <p:cNvSpPr/>
          <p:nvPr/>
        </p:nvSpPr>
        <p:spPr>
          <a:xfrm>
            <a:off x="146863" y="-5764"/>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CD68ECD7-CC87-4366-A51F-8FF6C41BC4BF}"/>
              </a:ext>
            </a:extLst>
          </p:cNvPr>
          <p:cNvPicPr/>
          <p:nvPr/>
        </p:nvPicPr>
        <p:blipFill>
          <a:blip r:embed="rId2" cstate="print"/>
          <a:stretch>
            <a:fillRect/>
          </a:stretch>
        </p:blipFill>
        <p:spPr>
          <a:xfrm>
            <a:off x="121707" y="-5765"/>
            <a:ext cx="174123" cy="208812"/>
          </a:xfrm>
          <a:prstGeom prst="rect">
            <a:avLst/>
          </a:prstGeom>
        </p:spPr>
      </p:pic>
      <p:sp>
        <p:nvSpPr>
          <p:cNvPr id="7" name="object 2">
            <a:extLst>
              <a:ext uri="{FF2B5EF4-FFF2-40B4-BE49-F238E27FC236}">
                <a16:creationId xmlns:a16="http://schemas.microsoft.com/office/drawing/2014/main" xmlns="" id="{96729AF8-CB27-4D2C-85B3-EB361907CE96}"/>
              </a:ext>
            </a:extLst>
          </p:cNvPr>
          <p:cNvSpPr txBox="1">
            <a:spLocks/>
          </p:cNvSpPr>
          <p:nvPr/>
        </p:nvSpPr>
        <p:spPr>
          <a:xfrm>
            <a:off x="493922" y="843105"/>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備蓄</a:t>
            </a:r>
          </a:p>
        </p:txBody>
      </p:sp>
      <p:sp>
        <p:nvSpPr>
          <p:cNvPr id="8" name="テキスト ボックス 7">
            <a:extLst>
              <a:ext uri="{FF2B5EF4-FFF2-40B4-BE49-F238E27FC236}">
                <a16:creationId xmlns:a16="http://schemas.microsoft.com/office/drawing/2014/main" xmlns="" id="{8959D5A0-6F2D-4B3D-B5FF-FFAFB185D72B}"/>
              </a:ext>
            </a:extLst>
          </p:cNvPr>
          <p:cNvSpPr txBox="1"/>
          <p:nvPr/>
        </p:nvSpPr>
        <p:spPr>
          <a:xfrm>
            <a:off x="451370" y="1324558"/>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避難所に備えられている備蓄と目安量は下記の通りです。</a:t>
            </a:r>
            <a:endParaRPr lang="en-US" altLang="ja-JP"/>
          </a:p>
        </p:txBody>
      </p:sp>
      <p:sp>
        <p:nvSpPr>
          <p:cNvPr id="10" name="テキスト ボックス 9">
            <a:extLst>
              <a:ext uri="{FF2B5EF4-FFF2-40B4-BE49-F238E27FC236}">
                <a16:creationId xmlns:a16="http://schemas.microsoft.com/office/drawing/2014/main" xmlns="" id="{09AC87CA-7710-44D0-8518-3FC48D1B4108}"/>
              </a:ext>
            </a:extLst>
          </p:cNvPr>
          <p:cNvSpPr txBox="1"/>
          <p:nvPr/>
        </p:nvSpPr>
        <p:spPr>
          <a:xfrm>
            <a:off x="1506677" y="9335926"/>
            <a:ext cx="5045449" cy="1036053"/>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確認した備蓄品の数量が足りない場合には、足りない備蓄品の確保に努めます。（例：平時から必要な量を購入して確保する、又は災害時の物資の調達・連絡体制を確認するなど）</a:t>
            </a:r>
          </a:p>
        </p:txBody>
      </p:sp>
      <p:sp>
        <p:nvSpPr>
          <p:cNvPr id="11" name="正方形/長方形 10">
            <a:extLst>
              <a:ext uri="{FF2B5EF4-FFF2-40B4-BE49-F238E27FC236}">
                <a16:creationId xmlns:a16="http://schemas.microsoft.com/office/drawing/2014/main" xmlns="" id="{0EBC08CD-01A4-4329-A7CE-396AF202F3CA}"/>
              </a:ext>
            </a:extLst>
          </p:cNvPr>
          <p:cNvSpPr/>
          <p:nvPr/>
        </p:nvSpPr>
        <p:spPr>
          <a:xfrm>
            <a:off x="527077" y="9276939"/>
            <a:ext cx="6514712" cy="1095040"/>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xmlns="" id="{7F4347A6-D42E-4B2A-83C1-B7279474DFA2}"/>
              </a:ext>
            </a:extLst>
          </p:cNvPr>
          <p:cNvSpPr txBox="1"/>
          <p:nvPr/>
        </p:nvSpPr>
        <p:spPr>
          <a:xfrm>
            <a:off x="738677" y="9930459"/>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3" name="object 17">
            <a:extLst>
              <a:ext uri="{FF2B5EF4-FFF2-40B4-BE49-F238E27FC236}">
                <a16:creationId xmlns:a16="http://schemas.microsoft.com/office/drawing/2014/main" xmlns="" id="{1C44283E-91EE-4E3D-8025-3CBE1CD84195}"/>
              </a:ext>
            </a:extLst>
          </p:cNvPr>
          <p:cNvSpPr/>
          <p:nvPr/>
        </p:nvSpPr>
        <p:spPr>
          <a:xfrm>
            <a:off x="856991" y="9516393"/>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pic>
        <p:nvPicPr>
          <p:cNvPr id="14" name="図 13">
            <a:extLst>
              <a:ext uri="{FF2B5EF4-FFF2-40B4-BE49-F238E27FC236}">
                <a16:creationId xmlns:a16="http://schemas.microsoft.com/office/drawing/2014/main" xmlns="" id="{320C4D69-3A1F-49FE-3BFC-9CD3690A93E3}"/>
              </a:ext>
            </a:extLst>
          </p:cNvPr>
          <p:cNvPicPr>
            <a:picLocks noChangeAspect="1"/>
          </p:cNvPicPr>
          <p:nvPr/>
        </p:nvPicPr>
        <p:blipFill>
          <a:blip r:embed="rId3"/>
          <a:stretch>
            <a:fillRect/>
          </a:stretch>
        </p:blipFill>
        <p:spPr>
          <a:xfrm>
            <a:off x="927099" y="1698596"/>
            <a:ext cx="5772123" cy="7438911"/>
          </a:xfrm>
          <a:prstGeom prst="rect">
            <a:avLst/>
          </a:prstGeom>
          <a:solidFill>
            <a:schemeClr val="bg1"/>
          </a:solidFill>
        </p:spPr>
      </p:pic>
      <p:sp>
        <p:nvSpPr>
          <p:cNvPr id="15" name="テキスト ボックス 14">
            <a:extLst>
              <a:ext uri="{FF2B5EF4-FFF2-40B4-BE49-F238E27FC236}">
                <a16:creationId xmlns:a16="http://schemas.microsoft.com/office/drawing/2014/main" xmlns="" id="{169F3DDF-F36D-BECC-4632-B96851391C2C}"/>
              </a:ext>
            </a:extLst>
          </p:cNvPr>
          <p:cNvSpPr txBox="1"/>
          <p:nvPr/>
        </p:nvSpPr>
        <p:spPr>
          <a:xfrm>
            <a:off x="64168" y="10172700"/>
            <a:ext cx="68981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401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D593A3C-6CB0-488F-BA84-4D3841605F82}"/>
              </a:ext>
            </a:extLst>
          </p:cNvPr>
          <p:cNvSpPr>
            <a:spLocks noChangeArrowheads="1"/>
          </p:cNvSpPr>
          <p:nvPr/>
        </p:nvSpPr>
        <p:spPr bwMode="auto">
          <a:xfrm>
            <a:off x="889339" y="4753324"/>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BF97FF23-00CA-4CB4-9F14-EBDCC274EF85}"/>
              </a:ext>
            </a:extLst>
          </p:cNvPr>
          <p:cNvSpPr>
            <a:spLocks noChangeArrowheads="1"/>
          </p:cNvSpPr>
          <p:nvPr/>
        </p:nvSpPr>
        <p:spPr bwMode="auto">
          <a:xfrm>
            <a:off x="1863270" y="3425658"/>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kumimoji="0" lang="en-US" altLang="ja-JP"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79AF961B-4CD1-4813-BF9E-E9A57DF2B834}"/>
              </a:ext>
            </a:extLst>
          </p:cNvPr>
          <p:cNvSpPr txBox="1"/>
          <p:nvPr/>
        </p:nvSpPr>
        <p:spPr>
          <a:xfrm>
            <a:off x="6680539" y="10183871"/>
            <a:ext cx="690337" cy="371833"/>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１７</a:t>
            </a:r>
            <a:endParaRPr lang="ja-JP" altLang="en-US" dirty="0">
              <a:solidFill>
                <a:schemeClr val="tx1">
                  <a:lumMod val="50000"/>
                  <a:lumOff val="50000"/>
                </a:schemeClr>
              </a:solidFill>
              <a:latin typeface="+mj-ea"/>
              <a:ea typeface="+mj-ea"/>
            </a:endParaRPr>
          </a:p>
        </p:txBody>
      </p:sp>
      <p:sp>
        <p:nvSpPr>
          <p:cNvPr id="5" name="object 5">
            <a:extLst>
              <a:ext uri="{FF2B5EF4-FFF2-40B4-BE49-F238E27FC236}">
                <a16:creationId xmlns:a16="http://schemas.microsoft.com/office/drawing/2014/main" xmlns="" id="{C8CD47CC-B006-48D9-83B7-7CF3515384EE}"/>
              </a:ext>
            </a:extLst>
          </p:cNvPr>
          <p:cNvSpPr txBox="1"/>
          <p:nvPr/>
        </p:nvSpPr>
        <p:spPr>
          <a:xfrm>
            <a:off x="1303934" y="5984966"/>
            <a:ext cx="4951806" cy="1346522"/>
          </a:xfrm>
          <a:prstGeom prst="rect">
            <a:avLst/>
          </a:prstGeom>
        </p:spPr>
        <p:txBody>
          <a:bodyPr vert="horz" wrap="square" lIns="0" tIns="12700" rIns="0" bIns="0" rtlCol="0">
            <a:spAutoFit/>
          </a:bodyPr>
          <a:lstStyle/>
          <a:p>
            <a:pPr>
              <a:lnSpc>
                <a:spcPct val="100000"/>
              </a:lnSpc>
              <a:spcBef>
                <a:spcPts val="100"/>
              </a:spcBef>
              <a:spcAft>
                <a:spcPts val="300"/>
              </a:spcAft>
            </a:pPr>
            <a:r>
              <a:rPr lang="en-US" altLang="ja-JP" sz="1600" b="1" dirty="0">
                <a:latin typeface="Yu Gothic" panose="020B0400000000000000" pitchFamily="34" charset="-128"/>
                <a:ea typeface="Yu Gothic" panose="020B0400000000000000" pitchFamily="34" charset="-128"/>
                <a:cs typeface="YuGothic"/>
              </a:rPr>
              <a:t>P.</a:t>
            </a:r>
            <a:r>
              <a:rPr lang="ja-JP" altLang="en-US" sz="1600" b="1" dirty="0">
                <a:latin typeface="Yu Gothic" panose="020B0400000000000000" pitchFamily="34" charset="-128"/>
                <a:ea typeface="Yu Gothic" panose="020B0400000000000000" pitchFamily="34" charset="-128"/>
                <a:cs typeface="YuGothic"/>
              </a:rPr>
              <a:t>１６～１７では、</a:t>
            </a:r>
            <a:r>
              <a:rPr lang="ja-JP" altLang="en-US" sz="1600" b="1" dirty="0">
                <a:solidFill>
                  <a:srgbClr val="0033CC"/>
                </a:solidFill>
                <a:latin typeface="Yu Gothic" panose="020B0400000000000000" pitchFamily="34" charset="-128"/>
                <a:ea typeface="Yu Gothic" panose="020B0400000000000000" pitchFamily="34" charset="-128"/>
                <a:cs typeface="YuGothic"/>
              </a:rPr>
              <a:t>大雨時（災害発生前）の指定緊急避難場所開設の流れ</a:t>
            </a:r>
            <a:r>
              <a:rPr lang="ja-JP" altLang="en-US" sz="1600" b="1" dirty="0">
                <a:latin typeface="Yu Gothic" panose="020B0400000000000000" pitchFamily="34" charset="-128"/>
                <a:ea typeface="Yu Gothic" panose="020B0400000000000000" pitchFamily="34" charset="-128"/>
                <a:cs typeface="YuGothic"/>
              </a:rPr>
              <a:t>について</a:t>
            </a:r>
            <a:r>
              <a:rPr lang="ja-JP" altLang="en-US" sz="1600" b="1" dirty="0">
                <a:solidFill>
                  <a:srgbClr val="0033CC"/>
                </a:solidFill>
                <a:latin typeface="Yu Gothic" panose="020B0400000000000000" pitchFamily="34" charset="-128"/>
                <a:ea typeface="Yu Gothic" panose="020B0400000000000000" pitchFamily="34" charset="-128"/>
                <a:cs typeface="YuGothic"/>
              </a:rPr>
              <a:t>青色</a:t>
            </a:r>
            <a:r>
              <a:rPr lang="ja-JP" altLang="en-US" sz="1600" b="1" dirty="0">
                <a:latin typeface="Yu Gothic" panose="020B0400000000000000" pitchFamily="34" charset="-128"/>
                <a:ea typeface="Yu Gothic" panose="020B0400000000000000" pitchFamily="34" charset="-128"/>
                <a:cs typeface="YuGothic"/>
              </a:rPr>
              <a:t>で示しています。</a:t>
            </a:r>
            <a:endParaRPr lang="en-US" altLang="ja-JP" sz="1600" b="1" dirty="0">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endParaRPr lang="en-US" altLang="ja-JP" sz="1600" b="1" dirty="0">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r>
              <a:rPr lang="en-US" altLang="ja-JP" sz="1600" b="1" dirty="0">
                <a:latin typeface="Yu Gothic" panose="020B0400000000000000" pitchFamily="34" charset="-128"/>
                <a:ea typeface="Yu Gothic" panose="020B0400000000000000" pitchFamily="34" charset="-128"/>
                <a:cs typeface="YuGothic"/>
              </a:rPr>
              <a:t>P.</a:t>
            </a:r>
            <a:r>
              <a:rPr lang="ja-JP" altLang="en-US" sz="1600" b="1" dirty="0">
                <a:latin typeface="Yu Gothic" panose="020B0400000000000000" pitchFamily="34" charset="-128"/>
                <a:ea typeface="Yu Gothic" panose="020B0400000000000000" pitchFamily="34" charset="-128"/>
                <a:cs typeface="YuGothic"/>
              </a:rPr>
              <a:t>１８～１９では、</a:t>
            </a:r>
            <a:r>
              <a:rPr lang="ja-JP" altLang="en-US" sz="1600" b="1" dirty="0">
                <a:solidFill>
                  <a:srgbClr val="FF0000"/>
                </a:solidFill>
                <a:latin typeface="Yu Gothic" panose="020B0400000000000000" pitchFamily="34" charset="-128"/>
                <a:ea typeface="Yu Gothic" panose="020B0400000000000000" pitchFamily="34" charset="-128"/>
                <a:cs typeface="YuGothic"/>
              </a:rPr>
              <a:t>地震後の指定避難所の開設の流れ</a:t>
            </a:r>
            <a:r>
              <a:rPr lang="ja-JP" altLang="en-US" sz="1600" b="1" dirty="0">
                <a:latin typeface="Yu Gothic" panose="020B0400000000000000" pitchFamily="34" charset="-128"/>
                <a:ea typeface="Yu Gothic" panose="020B0400000000000000" pitchFamily="34" charset="-128"/>
                <a:cs typeface="YuGothic"/>
              </a:rPr>
              <a:t>について</a:t>
            </a:r>
            <a:r>
              <a:rPr lang="ja-JP" altLang="en-US" sz="1600" b="1" dirty="0">
                <a:solidFill>
                  <a:srgbClr val="FF0000"/>
                </a:solidFill>
                <a:latin typeface="Yu Gothic" panose="020B0400000000000000" pitchFamily="34" charset="-128"/>
                <a:ea typeface="Yu Gothic" panose="020B0400000000000000" pitchFamily="34" charset="-128"/>
                <a:cs typeface="YuGothic"/>
              </a:rPr>
              <a:t>赤色</a:t>
            </a:r>
            <a:r>
              <a:rPr lang="ja-JP" altLang="en-US" sz="1600" b="1" dirty="0">
                <a:latin typeface="Yu Gothic" panose="020B0400000000000000" pitchFamily="34" charset="-128"/>
                <a:ea typeface="Yu Gothic" panose="020B0400000000000000" pitchFamily="34" charset="-128"/>
                <a:cs typeface="YuGothic"/>
              </a:rPr>
              <a:t>で示しています。</a:t>
            </a:r>
            <a:endParaRPr lang="en-US" altLang="ja-JP" sz="16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39076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グループ化 116">
            <a:extLst>
              <a:ext uri="{FF2B5EF4-FFF2-40B4-BE49-F238E27FC236}">
                <a16:creationId xmlns:a16="http://schemas.microsoft.com/office/drawing/2014/main" xmlns="" id="{836FF8F8-BA69-4C75-9A4A-945A717614C7}"/>
              </a:ext>
            </a:extLst>
          </p:cNvPr>
          <p:cNvGrpSpPr/>
          <p:nvPr/>
        </p:nvGrpSpPr>
        <p:grpSpPr>
          <a:xfrm>
            <a:off x="495301" y="1920574"/>
            <a:ext cx="7066563" cy="8590600"/>
            <a:chOff x="495301" y="1920574"/>
            <a:chExt cx="7066563" cy="8590600"/>
          </a:xfrm>
        </p:grpSpPr>
        <p:sp>
          <p:nvSpPr>
            <p:cNvPr id="75" name="四角形: 角を丸くする 74">
              <a:extLst>
                <a:ext uri="{FF2B5EF4-FFF2-40B4-BE49-F238E27FC236}">
                  <a16:creationId xmlns:a16="http://schemas.microsoft.com/office/drawing/2014/main" xmlns="" id="{B27D107A-BA92-4C42-89FC-5A7F62DBF0AC}"/>
                </a:ext>
              </a:extLst>
            </p:cNvPr>
            <p:cNvSpPr/>
            <p:nvPr/>
          </p:nvSpPr>
          <p:spPr>
            <a:xfrm>
              <a:off x="535327" y="1920574"/>
              <a:ext cx="7004798"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xmlns="" id="{CD0D5B9A-0BAA-4B85-944D-6D47C4B52801}"/>
                </a:ext>
              </a:extLst>
            </p:cNvPr>
            <p:cNvSpPr/>
            <p:nvPr/>
          </p:nvSpPr>
          <p:spPr>
            <a:xfrm>
              <a:off x="497508" y="6254351"/>
              <a:ext cx="7043731"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xmlns="" id="{78938326-CBF8-495D-9E57-BB3A871ABB0A}"/>
                </a:ext>
              </a:extLst>
            </p:cNvPr>
            <p:cNvSpPr/>
            <p:nvPr/>
          </p:nvSpPr>
          <p:spPr>
            <a:xfrm>
              <a:off x="495301" y="4123896"/>
              <a:ext cx="7044824"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xmlns="" id="{811FA49F-FD70-4951-91D6-D900520E25FE}"/>
                </a:ext>
              </a:extLst>
            </p:cNvPr>
            <p:cNvSpPr/>
            <p:nvPr/>
          </p:nvSpPr>
          <p:spPr>
            <a:xfrm>
              <a:off x="535327" y="8603174"/>
              <a:ext cx="7004798"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xmlns="" id="{78E5AED1-E4D7-46DA-B3D7-7BA2697CF3DC}"/>
                </a:ext>
              </a:extLst>
            </p:cNvPr>
            <p:cNvSpPr/>
            <p:nvPr/>
          </p:nvSpPr>
          <p:spPr>
            <a:xfrm>
              <a:off x="6908067" y="1920574"/>
              <a:ext cx="638216"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109">
              <a:extLst>
                <a:ext uri="{FF2B5EF4-FFF2-40B4-BE49-F238E27FC236}">
                  <a16:creationId xmlns:a16="http://schemas.microsoft.com/office/drawing/2014/main" xmlns="" id="{E027B501-F032-4044-ADA2-A997A3C14C19}"/>
                </a:ext>
              </a:extLst>
            </p:cNvPr>
            <p:cNvSpPr/>
            <p:nvPr/>
          </p:nvSpPr>
          <p:spPr>
            <a:xfrm>
              <a:off x="6921613" y="6254351"/>
              <a:ext cx="638117"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四角形: 角を丸くする 110">
              <a:extLst>
                <a:ext uri="{FF2B5EF4-FFF2-40B4-BE49-F238E27FC236}">
                  <a16:creationId xmlns:a16="http://schemas.microsoft.com/office/drawing/2014/main" xmlns="" id="{AB0DD054-9B6B-4143-9396-90067EB0B4C7}"/>
                </a:ext>
              </a:extLst>
            </p:cNvPr>
            <p:cNvSpPr/>
            <p:nvPr/>
          </p:nvSpPr>
          <p:spPr>
            <a:xfrm>
              <a:off x="6921514" y="4123896"/>
              <a:ext cx="638216"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四角形: 角を丸くする 111">
              <a:extLst>
                <a:ext uri="{FF2B5EF4-FFF2-40B4-BE49-F238E27FC236}">
                  <a16:creationId xmlns:a16="http://schemas.microsoft.com/office/drawing/2014/main" xmlns="" id="{96C521B4-62FC-4EDC-BEF3-E1A3F3F533EE}"/>
                </a:ext>
              </a:extLst>
            </p:cNvPr>
            <p:cNvSpPr/>
            <p:nvPr/>
          </p:nvSpPr>
          <p:spPr>
            <a:xfrm>
              <a:off x="6922686" y="8603174"/>
              <a:ext cx="63917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四角形: 角を丸くする 75">
            <a:extLst>
              <a:ext uri="{FF2B5EF4-FFF2-40B4-BE49-F238E27FC236}">
                <a16:creationId xmlns:a16="http://schemas.microsoft.com/office/drawing/2014/main" xmlns="" id="{C6A8FE25-E0CC-45F7-B6DA-FAE825D91FBA}"/>
              </a:ext>
            </a:extLst>
          </p:cNvPr>
          <p:cNvSpPr/>
          <p:nvPr/>
        </p:nvSpPr>
        <p:spPr>
          <a:xfrm>
            <a:off x="857250" y="2126101"/>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xmlns="" id="{D9C6062F-E633-4FB5-AC2A-A57CE062E318}"/>
              </a:ext>
            </a:extLst>
          </p:cNvPr>
          <p:cNvSpPr/>
          <p:nvPr/>
        </p:nvSpPr>
        <p:spPr>
          <a:xfrm>
            <a:off x="857250" y="6533848"/>
            <a:ext cx="5649567" cy="612000"/>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xmlns="" id="{81E2B941-5DDB-41EE-AA8C-DCE2BF73869A}"/>
              </a:ext>
            </a:extLst>
          </p:cNvPr>
          <p:cNvSpPr txBox="1"/>
          <p:nvPr/>
        </p:nvSpPr>
        <p:spPr>
          <a:xfrm>
            <a:off x="1674587" y="6719331"/>
            <a:ext cx="4492990" cy="377026"/>
          </a:xfrm>
          <a:prstGeom prst="rect">
            <a:avLst/>
          </a:prstGeom>
          <a:noFill/>
        </p:spPr>
        <p:txBody>
          <a:bodyPr wrap="square">
            <a:spAutoFit/>
          </a:bodyPr>
          <a:lstStyle/>
          <a:p>
            <a:pPr algn="just">
              <a:lnSpc>
                <a:spcPts val="2000"/>
              </a:lnSpc>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0" name="object 81">
            <a:extLst>
              <a:ext uri="{FF2B5EF4-FFF2-40B4-BE49-F238E27FC236}">
                <a16:creationId xmlns:a16="http://schemas.microsoft.com/office/drawing/2014/main" xmlns="" id="{486F14EA-F667-4340-BDE1-732044D2A78D}"/>
              </a:ext>
            </a:extLst>
          </p:cNvPr>
          <p:cNvSpPr/>
          <p:nvPr/>
        </p:nvSpPr>
        <p:spPr>
          <a:xfrm>
            <a:off x="1161032" y="663952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1" name="テキスト ボックス 80">
            <a:extLst>
              <a:ext uri="{FF2B5EF4-FFF2-40B4-BE49-F238E27FC236}">
                <a16:creationId xmlns:a16="http://schemas.microsoft.com/office/drawing/2014/main" xmlns="" id="{8DDA4289-E10B-42B1-8808-AD1C963130C9}"/>
              </a:ext>
            </a:extLst>
          </p:cNvPr>
          <p:cNvSpPr txBox="1"/>
          <p:nvPr/>
        </p:nvSpPr>
        <p:spPr>
          <a:xfrm>
            <a:off x="1111444" y="664004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3" name="四角形: 角を丸くする 82">
            <a:extLst>
              <a:ext uri="{FF2B5EF4-FFF2-40B4-BE49-F238E27FC236}">
                <a16:creationId xmlns:a16="http://schemas.microsoft.com/office/drawing/2014/main" xmlns="" id="{AEBF7BD4-6144-4C0F-9DE1-E20A11C500D6}"/>
              </a:ext>
            </a:extLst>
          </p:cNvPr>
          <p:cNvSpPr/>
          <p:nvPr/>
        </p:nvSpPr>
        <p:spPr>
          <a:xfrm>
            <a:off x="857250" y="4344326"/>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xmlns="" id="{87921408-3581-474E-AD65-D691D0AD90F8}"/>
              </a:ext>
            </a:extLst>
          </p:cNvPr>
          <p:cNvSpPr txBox="1"/>
          <p:nvPr/>
        </p:nvSpPr>
        <p:spPr>
          <a:xfrm>
            <a:off x="1591582" y="4449967"/>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5" name="object 81">
            <a:extLst>
              <a:ext uri="{FF2B5EF4-FFF2-40B4-BE49-F238E27FC236}">
                <a16:creationId xmlns:a16="http://schemas.microsoft.com/office/drawing/2014/main" xmlns="" id="{E05B3E96-A3DA-4053-A1C1-A96872C9B8E3}"/>
              </a:ext>
            </a:extLst>
          </p:cNvPr>
          <p:cNvSpPr/>
          <p:nvPr/>
        </p:nvSpPr>
        <p:spPr>
          <a:xfrm>
            <a:off x="1161032" y="4449797"/>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6" name="テキスト ボックス 85">
            <a:extLst>
              <a:ext uri="{FF2B5EF4-FFF2-40B4-BE49-F238E27FC236}">
                <a16:creationId xmlns:a16="http://schemas.microsoft.com/office/drawing/2014/main" xmlns="" id="{22235259-D458-4498-8693-6DB08D67E618}"/>
              </a:ext>
            </a:extLst>
          </p:cNvPr>
          <p:cNvSpPr txBox="1"/>
          <p:nvPr/>
        </p:nvSpPr>
        <p:spPr>
          <a:xfrm>
            <a:off x="1113560" y="4464828"/>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8" name="四角形: 角を丸くする 87">
            <a:extLst>
              <a:ext uri="{FF2B5EF4-FFF2-40B4-BE49-F238E27FC236}">
                <a16:creationId xmlns:a16="http://schemas.microsoft.com/office/drawing/2014/main" xmlns="" id="{96D9042F-E450-4B3D-AD7C-D67AF7FDB4E4}"/>
              </a:ext>
            </a:extLst>
          </p:cNvPr>
          <p:cNvSpPr/>
          <p:nvPr/>
        </p:nvSpPr>
        <p:spPr>
          <a:xfrm>
            <a:off x="855089" y="8873685"/>
            <a:ext cx="5651728"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xmlns="" id="{9415AFED-AF0A-4847-A3B4-0450682B6A00}"/>
              </a:ext>
            </a:extLst>
          </p:cNvPr>
          <p:cNvSpPr txBox="1"/>
          <p:nvPr/>
        </p:nvSpPr>
        <p:spPr>
          <a:xfrm>
            <a:off x="1665620" y="8979326"/>
            <a:ext cx="2808843" cy="461665"/>
          </a:xfrm>
          <a:prstGeom prst="rect">
            <a:avLst/>
          </a:prstGeom>
          <a:noFill/>
        </p:spPr>
        <p:txBody>
          <a:bodyPr wrap="square">
            <a:spAutoFit/>
          </a:bodyPr>
          <a:lstStyle/>
          <a:p>
            <a:pPr algn="just">
              <a:spcAft>
                <a:spcPts val="600"/>
              </a:spcAft>
            </a:pPr>
            <a:r>
              <a:rPr lang="ja-JP" altLang="en-US" sz="2400" b="1" kern="10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a:t>
            </a:r>
            <a:r>
              <a:rPr lang="ja-JP" altLang="en-US" sz="2400" b="1"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rPr>
              <a:t>配布</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90" name="object 81">
            <a:extLst>
              <a:ext uri="{FF2B5EF4-FFF2-40B4-BE49-F238E27FC236}">
                <a16:creationId xmlns:a16="http://schemas.microsoft.com/office/drawing/2014/main" xmlns="" id="{3B1DE9F2-683E-4719-A474-A01553801753}"/>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91" name="テキスト ボックス 90">
            <a:extLst>
              <a:ext uri="{FF2B5EF4-FFF2-40B4-BE49-F238E27FC236}">
                <a16:creationId xmlns:a16="http://schemas.microsoft.com/office/drawing/2014/main" xmlns="" id="{80B6CDFE-585A-483B-ABC4-BED447D4B5BE}"/>
              </a:ext>
            </a:extLst>
          </p:cNvPr>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92" name="矢印: 下 91">
            <a:extLst>
              <a:ext uri="{FF2B5EF4-FFF2-40B4-BE49-F238E27FC236}">
                <a16:creationId xmlns:a16="http://schemas.microsoft.com/office/drawing/2014/main" xmlns="" id="{B8FFAF99-D9C8-4ADF-9012-535FEA951B11}"/>
              </a:ext>
            </a:extLst>
          </p:cNvPr>
          <p:cNvSpPr/>
          <p:nvPr/>
        </p:nvSpPr>
        <p:spPr>
          <a:xfrm>
            <a:off x="1898194" y="798896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bg object 16">
            <a:extLst>
              <a:ext uri="{FF2B5EF4-FFF2-40B4-BE49-F238E27FC236}">
                <a16:creationId xmlns:a16="http://schemas.microsoft.com/office/drawing/2014/main" xmlns="" id="{977B67F2-33E4-4D3B-92A8-745A82C895E7}"/>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94" name="bg object 17">
            <a:extLst>
              <a:ext uri="{FF2B5EF4-FFF2-40B4-BE49-F238E27FC236}">
                <a16:creationId xmlns:a16="http://schemas.microsoft.com/office/drawing/2014/main" xmlns="" id="{057E1BAC-40C9-4E85-A20A-3CA43484A44B}"/>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95" name="bg object 18">
            <a:extLst>
              <a:ext uri="{FF2B5EF4-FFF2-40B4-BE49-F238E27FC236}">
                <a16:creationId xmlns:a16="http://schemas.microsoft.com/office/drawing/2014/main" xmlns="" id="{C19AAE64-C331-4ACF-AAAA-B3B968A3A311}"/>
              </a:ext>
            </a:extLst>
          </p:cNvPr>
          <p:cNvPicPr/>
          <p:nvPr/>
        </p:nvPicPr>
        <p:blipFill>
          <a:blip r:embed="rId2" cstate="print"/>
          <a:stretch>
            <a:fillRect/>
          </a:stretch>
        </p:blipFill>
        <p:spPr>
          <a:xfrm>
            <a:off x="117745" y="0"/>
            <a:ext cx="174123" cy="208812"/>
          </a:xfrm>
          <a:prstGeom prst="rect">
            <a:avLst/>
          </a:prstGeom>
        </p:spPr>
      </p:pic>
      <p:sp>
        <p:nvSpPr>
          <p:cNvPr id="96" name="object 11">
            <a:extLst>
              <a:ext uri="{FF2B5EF4-FFF2-40B4-BE49-F238E27FC236}">
                <a16:creationId xmlns:a16="http://schemas.microsoft.com/office/drawing/2014/main" xmlns="" id="{0EF31B49-E311-46C5-A502-4CE0E76EFEC0}"/>
              </a:ext>
            </a:extLst>
          </p:cNvPr>
          <p:cNvSpPr/>
          <p:nvPr/>
        </p:nvSpPr>
        <p:spPr>
          <a:xfrm>
            <a:off x="466980" y="546100"/>
            <a:ext cx="7073145"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97" name="object 12">
            <a:extLst>
              <a:ext uri="{FF2B5EF4-FFF2-40B4-BE49-F238E27FC236}">
                <a16:creationId xmlns:a16="http://schemas.microsoft.com/office/drawing/2014/main" xmlns="" id="{4E712BDD-D4FC-48C1-A76C-A52EF05C6717}"/>
              </a:ext>
            </a:extLst>
          </p:cNvPr>
          <p:cNvSpPr txBox="1"/>
          <p:nvPr/>
        </p:nvSpPr>
        <p:spPr>
          <a:xfrm>
            <a:off x="628649" y="688667"/>
            <a:ext cx="6957925" cy="382156"/>
          </a:xfrm>
          <a:prstGeom prst="rect">
            <a:avLst/>
          </a:prstGeom>
        </p:spPr>
        <p:txBody>
          <a:bodyPr vert="horz" wrap="square" lIns="0" tIns="12700" rIns="0" bIns="0" rtlCol="0">
            <a:spAutoFit/>
          </a:bodyPr>
          <a:lstStyle/>
          <a:p>
            <a:pPr marL="12700">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避難所開設の流れ（大雨時編）</a:t>
            </a:r>
          </a:p>
        </p:txBody>
      </p:sp>
      <p:sp>
        <p:nvSpPr>
          <p:cNvPr id="98" name="矢印: 下 97">
            <a:extLst>
              <a:ext uri="{FF2B5EF4-FFF2-40B4-BE49-F238E27FC236}">
                <a16:creationId xmlns:a16="http://schemas.microsoft.com/office/drawing/2014/main" xmlns="" id="{4654B53D-B14E-4BC8-803F-4CB9E81B479F}"/>
              </a:ext>
            </a:extLst>
          </p:cNvPr>
          <p:cNvSpPr/>
          <p:nvPr/>
        </p:nvSpPr>
        <p:spPr>
          <a:xfrm>
            <a:off x="1898194" y="567377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下 98">
            <a:extLst>
              <a:ext uri="{FF2B5EF4-FFF2-40B4-BE49-F238E27FC236}">
                <a16:creationId xmlns:a16="http://schemas.microsoft.com/office/drawing/2014/main" xmlns="" id="{22C830EB-BDAB-4469-BCDF-59B68D217191}"/>
              </a:ext>
            </a:extLst>
          </p:cNvPr>
          <p:cNvSpPr/>
          <p:nvPr/>
        </p:nvSpPr>
        <p:spPr>
          <a:xfrm>
            <a:off x="1898194" y="3520458"/>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xmlns="" id="{478E6809-48B1-49FE-8EFF-2242B465E4D1}"/>
              </a:ext>
            </a:extLst>
          </p:cNvPr>
          <p:cNvSpPr txBox="1"/>
          <p:nvPr/>
        </p:nvSpPr>
        <p:spPr>
          <a:xfrm>
            <a:off x="1776903" y="2223019"/>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1" name="object 81">
            <a:extLst>
              <a:ext uri="{FF2B5EF4-FFF2-40B4-BE49-F238E27FC236}">
                <a16:creationId xmlns:a16="http://schemas.microsoft.com/office/drawing/2014/main" xmlns="" id="{B0EC857D-7492-4D0C-AA31-E6FFF239BF75}"/>
              </a:ext>
            </a:extLst>
          </p:cNvPr>
          <p:cNvSpPr/>
          <p:nvPr/>
        </p:nvSpPr>
        <p:spPr>
          <a:xfrm>
            <a:off x="1044552" y="2236466"/>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02" name="テキスト ボックス 101">
            <a:extLst>
              <a:ext uri="{FF2B5EF4-FFF2-40B4-BE49-F238E27FC236}">
                <a16:creationId xmlns:a16="http://schemas.microsoft.com/office/drawing/2014/main" xmlns="" id="{3B64BE32-B30A-4653-A887-36A1FB07CA64}"/>
              </a:ext>
            </a:extLst>
          </p:cNvPr>
          <p:cNvSpPr txBox="1"/>
          <p:nvPr/>
        </p:nvSpPr>
        <p:spPr>
          <a:xfrm>
            <a:off x="997080" y="2251497"/>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xmlns="" id="{D09612A0-45F0-423D-AE6E-32EFDB65DE1D}"/>
              </a:ext>
            </a:extLst>
          </p:cNvPr>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05" name="object 5">
            <a:extLst>
              <a:ext uri="{FF2B5EF4-FFF2-40B4-BE49-F238E27FC236}">
                <a16:creationId xmlns:a16="http://schemas.microsoft.com/office/drawing/2014/main" xmlns="" id="{A3A8CA15-C2A2-4EDE-8DC0-3C7F7AAEA307}"/>
              </a:ext>
            </a:extLst>
          </p:cNvPr>
          <p:cNvSpPr txBox="1"/>
          <p:nvPr/>
        </p:nvSpPr>
        <p:spPr>
          <a:xfrm>
            <a:off x="890395" y="2961781"/>
            <a:ext cx="5395278" cy="443711"/>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6" name="object 5">
            <a:extLst>
              <a:ext uri="{FF2B5EF4-FFF2-40B4-BE49-F238E27FC236}">
                <a16:creationId xmlns:a16="http://schemas.microsoft.com/office/drawing/2014/main" xmlns="" id="{B2114897-299E-4283-ABF7-3AAC459D04E9}"/>
              </a:ext>
            </a:extLst>
          </p:cNvPr>
          <p:cNvSpPr txBox="1"/>
          <p:nvPr/>
        </p:nvSpPr>
        <p:spPr>
          <a:xfrm>
            <a:off x="890395" y="5198556"/>
            <a:ext cx="5277182"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7" name="object 5">
            <a:extLst>
              <a:ext uri="{FF2B5EF4-FFF2-40B4-BE49-F238E27FC236}">
                <a16:creationId xmlns:a16="http://schemas.microsoft.com/office/drawing/2014/main" xmlns="" id="{83B539B8-EAA2-4A75-ABBD-FE11304EBFC3}"/>
              </a:ext>
            </a:extLst>
          </p:cNvPr>
          <p:cNvSpPr txBox="1"/>
          <p:nvPr/>
        </p:nvSpPr>
        <p:spPr>
          <a:xfrm>
            <a:off x="890868" y="7590140"/>
            <a:ext cx="5394805"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避難者状況を取りまとめて、市災害対策本部へ報告します。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8" name="object 5">
            <a:extLst>
              <a:ext uri="{FF2B5EF4-FFF2-40B4-BE49-F238E27FC236}">
                <a16:creationId xmlns:a16="http://schemas.microsoft.com/office/drawing/2014/main" xmlns="" id="{5B4DDB0D-2559-4FB2-B9DC-EE1AAD298DA2}"/>
              </a:ext>
            </a:extLst>
          </p:cNvPr>
          <p:cNvSpPr txBox="1"/>
          <p:nvPr/>
        </p:nvSpPr>
        <p:spPr>
          <a:xfrm>
            <a:off x="882321" y="9723469"/>
            <a:ext cx="496188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備蓄されている食料や毛布などを避難者に配布します。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1" name="object 5">
            <a:extLst>
              <a:ext uri="{FF2B5EF4-FFF2-40B4-BE49-F238E27FC236}">
                <a16:creationId xmlns:a16="http://schemas.microsoft.com/office/drawing/2014/main" xmlns="" id="{772706D9-A182-4082-BE91-BD0DF559C015}"/>
              </a:ext>
            </a:extLst>
          </p:cNvPr>
          <p:cNvSpPr txBox="1"/>
          <p:nvPr/>
        </p:nvSpPr>
        <p:spPr>
          <a:xfrm>
            <a:off x="487145" y="1231900"/>
            <a:ext cx="6915820" cy="628057"/>
          </a:xfrm>
          <a:prstGeom prst="rect">
            <a:avLst/>
          </a:prstGeom>
        </p:spPr>
        <p:txBody>
          <a:bodyPr vert="horz" wrap="square" lIns="0" tIns="12700" rIns="0" bIns="0" rtlCol="0">
            <a:spAutoFit/>
          </a:bodyPr>
          <a:lstStyle/>
          <a:p>
            <a:pPr marL="72000" marR="5080" algn="just">
              <a:lnSpc>
                <a:spcPct val="15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大雨時（災害発生前）の指定避難所の開設は、</a:t>
            </a:r>
            <a:r>
              <a:rPr lang="ja-JP" altLang="en-US" sz="1400">
                <a:solidFill>
                  <a:srgbClr val="221815"/>
                </a:solidFill>
                <a:highlight>
                  <a:srgbClr val="FFFF00"/>
                </a:highlight>
                <a:latin typeface="Yu Gothic Medium" panose="020B0400000000000000" pitchFamily="34" charset="-128"/>
                <a:ea typeface="Yu Gothic Medium" panose="020B0400000000000000" pitchFamily="34" charset="-128"/>
                <a:cs typeface="YuGo-Medium"/>
              </a:rPr>
              <a:t>地域住民が</a:t>
            </a:r>
            <a:r>
              <a:rPr lang="ja-JP" altLang="en-US" sz="1400">
                <a:solidFill>
                  <a:srgbClr val="221815"/>
                </a:solidFill>
                <a:latin typeface="Yu Gothic Medium" panose="020B0400000000000000" pitchFamily="34" charset="-128"/>
                <a:ea typeface="Yu Gothic Medium" panose="020B0400000000000000" pitchFamily="34" charset="-128"/>
                <a:cs typeface="YuGo-Medium"/>
              </a:rPr>
              <a:t>中心となって、町職員、施設管理者と協力して、次の４つの活動を行います。</a:t>
            </a:r>
          </a:p>
        </p:txBody>
      </p:sp>
    </p:spTree>
    <p:extLst>
      <p:ext uri="{BB962C8B-B14F-4D97-AF65-F5344CB8AC3E}">
        <p14:creationId xmlns:p14="http://schemas.microsoft.com/office/powerpoint/2010/main" val="3628205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a:extLst>
              <a:ext uri="{FF2B5EF4-FFF2-40B4-BE49-F238E27FC236}">
                <a16:creationId xmlns:a16="http://schemas.microsoft.com/office/drawing/2014/main" xmlns="" id="{C351B65C-13D6-4924-88C4-5B7AFFB35012}"/>
              </a:ext>
            </a:extLst>
          </p:cNvPr>
          <p:cNvGrpSpPr/>
          <p:nvPr/>
        </p:nvGrpSpPr>
        <p:grpSpPr>
          <a:xfrm>
            <a:off x="-6359" y="1910297"/>
            <a:ext cx="7252585" cy="8590600"/>
            <a:chOff x="-6359" y="1910297"/>
            <a:chExt cx="7252585" cy="8590600"/>
          </a:xfrm>
        </p:grpSpPr>
        <p:sp>
          <p:nvSpPr>
            <p:cNvPr id="26" name="四角形: 角を丸くする 25">
              <a:extLst>
                <a:ext uri="{FF2B5EF4-FFF2-40B4-BE49-F238E27FC236}">
                  <a16:creationId xmlns:a16="http://schemas.microsoft.com/office/drawing/2014/main" xmlns="" id="{B548C496-A25F-430A-B1F2-D74C19FA4F83}"/>
                </a:ext>
              </a:extLst>
            </p:cNvPr>
            <p:cNvSpPr/>
            <p:nvPr/>
          </p:nvSpPr>
          <p:spPr>
            <a:xfrm>
              <a:off x="44217" y="1910297"/>
              <a:ext cx="7180560"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xmlns="" id="{F5DE7C95-5BEB-4E46-A3A9-E98791FE2189}"/>
                </a:ext>
              </a:extLst>
            </p:cNvPr>
            <p:cNvSpPr/>
            <p:nvPr/>
          </p:nvSpPr>
          <p:spPr>
            <a:xfrm>
              <a:off x="5304" y="6244074"/>
              <a:ext cx="7179447"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xmlns="" id="{1F1703AE-D853-447C-B290-367C3EB0501C}"/>
                </a:ext>
              </a:extLst>
            </p:cNvPr>
            <p:cNvSpPr/>
            <p:nvPr/>
          </p:nvSpPr>
          <p:spPr>
            <a:xfrm>
              <a:off x="4191" y="4113619"/>
              <a:ext cx="7180560"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xmlns="" id="{25618009-8473-4EEE-A08A-CABD63695364}"/>
                </a:ext>
              </a:extLst>
            </p:cNvPr>
            <p:cNvSpPr/>
            <p:nvPr/>
          </p:nvSpPr>
          <p:spPr>
            <a:xfrm>
              <a:off x="54846" y="8592897"/>
              <a:ext cx="7191380"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xmlns="" id="{5C617B4C-3087-423C-B196-602D44E7E150}"/>
                </a:ext>
              </a:extLst>
            </p:cNvPr>
            <p:cNvSpPr/>
            <p:nvPr/>
          </p:nvSpPr>
          <p:spPr>
            <a:xfrm>
              <a:off x="-1624" y="1910297"/>
              <a:ext cx="342292"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xmlns="" id="{938CBA10-42B9-48BF-ABA0-089121E8B893}"/>
                </a:ext>
              </a:extLst>
            </p:cNvPr>
            <p:cNvSpPr/>
            <p:nvPr/>
          </p:nvSpPr>
          <p:spPr>
            <a:xfrm>
              <a:off x="1" y="6244074"/>
              <a:ext cx="342239"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xmlns="" id="{5D896528-7BEC-4E3E-8AED-8287D034AF4F}"/>
                </a:ext>
              </a:extLst>
            </p:cNvPr>
            <p:cNvSpPr/>
            <p:nvPr/>
          </p:nvSpPr>
          <p:spPr>
            <a:xfrm>
              <a:off x="-1309" y="4113619"/>
              <a:ext cx="342292"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xmlns="" id="{00350F1D-56AC-44D1-AB40-68B5F0CA8646}"/>
                </a:ext>
              </a:extLst>
            </p:cNvPr>
            <p:cNvSpPr/>
            <p:nvPr/>
          </p:nvSpPr>
          <p:spPr>
            <a:xfrm>
              <a:off x="-6359" y="8592897"/>
              <a:ext cx="34280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xmlns="" id="{75B5E6A0-795D-4F8A-BFB3-56A5A1CF94BB}"/>
              </a:ext>
            </a:extLst>
          </p:cNvPr>
          <p:cNvSpPr txBox="1"/>
          <p:nvPr/>
        </p:nvSpPr>
        <p:spPr>
          <a:xfrm>
            <a:off x="280191" y="2241153"/>
            <a:ext cx="4792202" cy="1323439"/>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避難所開設の連絡</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xmlns="" id="{172ABDF9-CDF7-438C-B938-7059947B6F72}"/>
              </a:ext>
            </a:extLst>
          </p:cNvPr>
          <p:cNvSpPr txBox="1"/>
          <p:nvPr/>
        </p:nvSpPr>
        <p:spPr>
          <a:xfrm>
            <a:off x="280191" y="4683358"/>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xmlns="" id="{A41D9F22-E61B-41EE-8EC4-FD01573DE7C5}"/>
              </a:ext>
            </a:extLst>
          </p:cNvPr>
          <p:cNvSpPr txBox="1"/>
          <p:nvPr/>
        </p:nvSpPr>
        <p:spPr>
          <a:xfrm>
            <a:off x="280191" y="6990325"/>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xmlns="" id="{8F77C996-0B6C-4092-9409-EC4315FD2E23}"/>
              </a:ext>
            </a:extLst>
          </p:cNvPr>
          <p:cNvSpPr txBox="1"/>
          <p:nvPr/>
        </p:nvSpPr>
        <p:spPr>
          <a:xfrm>
            <a:off x="276829" y="8940300"/>
            <a:ext cx="5312109" cy="1169551"/>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dirty="0"/>
              <a:t>１</a:t>
            </a:r>
            <a:r>
              <a:rPr lang="en-US" altLang="ja-JP" dirty="0"/>
              <a:t>.</a:t>
            </a:r>
            <a:r>
              <a:rPr lang="ja-JP" altLang="en-US" dirty="0"/>
              <a:t> 備蓄物資の配布準備</a:t>
            </a:r>
            <a:endParaRPr lang="en-US" altLang="ja-JP" dirty="0"/>
          </a:p>
          <a:p>
            <a:r>
              <a:rPr lang="ja-JP" altLang="en-US" dirty="0"/>
              <a:t>２</a:t>
            </a:r>
            <a:r>
              <a:rPr lang="en-US" altLang="ja-JP" dirty="0"/>
              <a:t>.</a:t>
            </a:r>
            <a:r>
              <a:rPr lang="ja-JP" altLang="en-US" dirty="0"/>
              <a:t> 備蓄物資</a:t>
            </a:r>
            <a:r>
              <a:rPr lang="ja-JP" altLang="en-US" dirty="0">
                <a:solidFill>
                  <a:srgbClr val="221815"/>
                </a:solidFill>
              </a:rPr>
              <a:t>の配布</a:t>
            </a:r>
            <a:endParaRPr lang="en-US" altLang="ja-JP" dirty="0">
              <a:solidFill>
                <a:srgbClr val="221815"/>
              </a:solidFill>
            </a:endParaRPr>
          </a:p>
          <a:p>
            <a:r>
              <a:rPr lang="ja-JP" altLang="en-US" dirty="0">
                <a:solidFill>
                  <a:srgbClr val="221815"/>
                </a:solidFill>
              </a:rPr>
              <a:t>３</a:t>
            </a:r>
            <a:r>
              <a:rPr lang="en-US" altLang="ja-JP" dirty="0">
                <a:solidFill>
                  <a:srgbClr val="221815"/>
                </a:solidFill>
              </a:rPr>
              <a:t>. </a:t>
            </a:r>
            <a:r>
              <a:rPr lang="ja-JP" altLang="en-US" dirty="0">
                <a:solidFill>
                  <a:srgbClr val="221815"/>
                </a:solidFill>
              </a:rPr>
              <a:t>町災害</a:t>
            </a:r>
            <a:r>
              <a:rPr lang="ja-JP" altLang="en-US" dirty="0"/>
              <a:t>対策本部への提供要請</a:t>
            </a:r>
            <a:endParaRPr lang="ja-JP" altLang="ja-JP" dirty="0"/>
          </a:p>
        </p:txBody>
      </p:sp>
      <p:pic>
        <p:nvPicPr>
          <p:cNvPr id="34" name="object 10">
            <a:extLst>
              <a:ext uri="{FF2B5EF4-FFF2-40B4-BE49-F238E27FC236}">
                <a16:creationId xmlns:a16="http://schemas.microsoft.com/office/drawing/2014/main" xmlns="" id="{866E978E-FFD7-434F-B979-E1AF5AA79300}"/>
              </a:ext>
            </a:extLst>
          </p:cNvPr>
          <p:cNvPicPr/>
          <p:nvPr/>
        </p:nvPicPr>
        <p:blipFill>
          <a:blip r:embed="rId2" cstate="print"/>
          <a:stretch>
            <a:fillRect/>
          </a:stretch>
        </p:blipFill>
        <p:spPr>
          <a:xfrm>
            <a:off x="970452" y="535823"/>
            <a:ext cx="6166962" cy="628400"/>
          </a:xfrm>
          <a:prstGeom prst="rect">
            <a:avLst/>
          </a:prstGeom>
          <a:solidFill>
            <a:srgbClr val="172A88"/>
          </a:solidFill>
          <a:ln>
            <a:solidFill>
              <a:schemeClr val="bg1"/>
            </a:solidFill>
          </a:ln>
        </p:spPr>
      </p:pic>
      <p:sp>
        <p:nvSpPr>
          <p:cNvPr id="35" name="object 11">
            <a:extLst>
              <a:ext uri="{FF2B5EF4-FFF2-40B4-BE49-F238E27FC236}">
                <a16:creationId xmlns:a16="http://schemas.microsoft.com/office/drawing/2014/main" xmlns="" id="{C19D47FB-202F-4B8C-9F72-08B84CD003DF}"/>
              </a:ext>
            </a:extLst>
          </p:cNvPr>
          <p:cNvSpPr/>
          <p:nvPr/>
        </p:nvSpPr>
        <p:spPr>
          <a:xfrm>
            <a:off x="0" y="535823"/>
            <a:ext cx="7137414"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noFill/>
          </a:ln>
        </p:spPr>
        <p:txBody>
          <a:bodyPr wrap="square" lIns="0" tIns="0" rIns="0" bIns="0" rtlCol="0"/>
          <a:lstStyle/>
          <a:p>
            <a:endParaRPr/>
          </a:p>
        </p:txBody>
      </p:sp>
      <p:sp>
        <p:nvSpPr>
          <p:cNvPr id="36" name="テキスト ボックス 35">
            <a:extLst>
              <a:ext uri="{FF2B5EF4-FFF2-40B4-BE49-F238E27FC236}">
                <a16:creationId xmlns:a16="http://schemas.microsoft.com/office/drawing/2014/main" xmlns="" id="{2907258E-CEB5-40CF-A8BA-72C38BD8C44F}"/>
              </a:ext>
            </a:extLst>
          </p:cNvPr>
          <p:cNvSpPr txBox="1"/>
          <p:nvPr/>
        </p:nvSpPr>
        <p:spPr>
          <a:xfrm>
            <a:off x="4496811" y="3513739"/>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２～４を参照</a:t>
            </a:r>
            <a:endParaRPr lang="ja-JP" altLang="en-US" sz="1200"/>
          </a:p>
        </p:txBody>
      </p:sp>
      <p:sp>
        <p:nvSpPr>
          <p:cNvPr id="37" name="テキスト ボックス 36">
            <a:extLst>
              <a:ext uri="{FF2B5EF4-FFF2-40B4-BE49-F238E27FC236}">
                <a16:creationId xmlns:a16="http://schemas.microsoft.com/office/drawing/2014/main" xmlns="" id="{3E25B5E6-9524-4032-9B93-04F928522C69}"/>
              </a:ext>
            </a:extLst>
          </p:cNvPr>
          <p:cNvSpPr txBox="1"/>
          <p:nvPr/>
        </p:nvSpPr>
        <p:spPr>
          <a:xfrm>
            <a:off x="4443338" y="5600131"/>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５～６を参照</a:t>
            </a:r>
            <a:endParaRPr lang="ja-JP" altLang="en-US" sz="1200"/>
          </a:p>
        </p:txBody>
      </p:sp>
      <p:sp>
        <p:nvSpPr>
          <p:cNvPr id="38" name="テキスト ボックス 37">
            <a:extLst>
              <a:ext uri="{FF2B5EF4-FFF2-40B4-BE49-F238E27FC236}">
                <a16:creationId xmlns:a16="http://schemas.microsoft.com/office/drawing/2014/main" xmlns="" id="{F8A36A62-7E15-4F23-9CEF-114CD92952AE}"/>
              </a:ext>
            </a:extLst>
          </p:cNvPr>
          <p:cNvSpPr txBox="1"/>
          <p:nvPr/>
        </p:nvSpPr>
        <p:spPr>
          <a:xfrm>
            <a:off x="4395877" y="7959911"/>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７～８を参照</a:t>
            </a:r>
            <a:endParaRPr lang="ja-JP" altLang="en-US" sz="1200"/>
          </a:p>
        </p:txBody>
      </p:sp>
      <p:sp>
        <p:nvSpPr>
          <p:cNvPr id="39" name="テキスト ボックス 38">
            <a:extLst>
              <a:ext uri="{FF2B5EF4-FFF2-40B4-BE49-F238E27FC236}">
                <a16:creationId xmlns:a16="http://schemas.microsoft.com/office/drawing/2014/main" xmlns="" id="{C5CCBFCF-E1B8-4B3F-AC76-367C294507FE}"/>
              </a:ext>
            </a:extLst>
          </p:cNvPr>
          <p:cNvSpPr txBox="1"/>
          <p:nvPr/>
        </p:nvSpPr>
        <p:spPr>
          <a:xfrm>
            <a:off x="4395876" y="10095291"/>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９～１１を参照</a:t>
            </a:r>
            <a:endParaRPr lang="ja-JP" altLang="en-US" sz="1200"/>
          </a:p>
        </p:txBody>
      </p:sp>
      <p:pic>
        <p:nvPicPr>
          <p:cNvPr id="41" name="図 40">
            <a:extLst>
              <a:ext uri="{FF2B5EF4-FFF2-40B4-BE49-F238E27FC236}">
                <a16:creationId xmlns:a16="http://schemas.microsoft.com/office/drawing/2014/main" xmlns="" id="{5FD2FD77-8351-4F10-89A9-ADD54AE8D28E}"/>
              </a:ext>
            </a:extLst>
          </p:cNvPr>
          <p:cNvPicPr>
            <a:picLocks noChangeAspect="1"/>
          </p:cNvPicPr>
          <p:nvPr/>
        </p:nvPicPr>
        <p:blipFill>
          <a:blip r:embed="rId3"/>
          <a:stretch>
            <a:fillRect/>
          </a:stretch>
        </p:blipFill>
        <p:spPr>
          <a:xfrm>
            <a:off x="5072394" y="2091268"/>
            <a:ext cx="1036474" cy="1379583"/>
          </a:xfrm>
          <a:prstGeom prst="rect">
            <a:avLst/>
          </a:prstGeom>
        </p:spPr>
      </p:pic>
      <p:pic>
        <p:nvPicPr>
          <p:cNvPr id="42" name="図 41">
            <a:extLst>
              <a:ext uri="{FF2B5EF4-FFF2-40B4-BE49-F238E27FC236}">
                <a16:creationId xmlns:a16="http://schemas.microsoft.com/office/drawing/2014/main" xmlns="" id="{4D8F0205-1C06-4005-8B73-3E9716603ED5}"/>
              </a:ext>
            </a:extLst>
          </p:cNvPr>
          <p:cNvPicPr>
            <a:picLocks noChangeAspect="1"/>
          </p:cNvPicPr>
          <p:nvPr/>
        </p:nvPicPr>
        <p:blipFill>
          <a:blip r:embed="rId3"/>
          <a:stretch>
            <a:fillRect/>
          </a:stretch>
        </p:blipFill>
        <p:spPr>
          <a:xfrm>
            <a:off x="5074218" y="4216375"/>
            <a:ext cx="1036474" cy="1379583"/>
          </a:xfrm>
          <a:prstGeom prst="rect">
            <a:avLst/>
          </a:prstGeom>
        </p:spPr>
      </p:pic>
      <p:pic>
        <p:nvPicPr>
          <p:cNvPr id="43" name="図 42">
            <a:extLst>
              <a:ext uri="{FF2B5EF4-FFF2-40B4-BE49-F238E27FC236}">
                <a16:creationId xmlns:a16="http://schemas.microsoft.com/office/drawing/2014/main" xmlns="" id="{ACDFDCC6-6573-4587-A531-C220B6A46CFD}"/>
              </a:ext>
            </a:extLst>
          </p:cNvPr>
          <p:cNvPicPr>
            <a:picLocks noChangeAspect="1"/>
          </p:cNvPicPr>
          <p:nvPr/>
        </p:nvPicPr>
        <p:blipFill>
          <a:blip r:embed="rId3"/>
          <a:stretch>
            <a:fillRect/>
          </a:stretch>
        </p:blipFill>
        <p:spPr>
          <a:xfrm>
            <a:off x="5072394" y="6445245"/>
            <a:ext cx="1036474" cy="1379583"/>
          </a:xfrm>
          <a:prstGeom prst="rect">
            <a:avLst/>
          </a:prstGeom>
        </p:spPr>
      </p:pic>
      <p:pic>
        <p:nvPicPr>
          <p:cNvPr id="44" name="図 43">
            <a:extLst>
              <a:ext uri="{FF2B5EF4-FFF2-40B4-BE49-F238E27FC236}">
                <a16:creationId xmlns:a16="http://schemas.microsoft.com/office/drawing/2014/main" xmlns="" id="{52279F04-47D1-4A4A-B5E2-BA40DDB52BD6}"/>
              </a:ext>
            </a:extLst>
          </p:cNvPr>
          <p:cNvPicPr>
            <a:picLocks noChangeAspect="1"/>
          </p:cNvPicPr>
          <p:nvPr/>
        </p:nvPicPr>
        <p:blipFill>
          <a:blip r:embed="rId3"/>
          <a:stretch>
            <a:fillRect/>
          </a:stretch>
        </p:blipFill>
        <p:spPr>
          <a:xfrm>
            <a:off x="5082064" y="8677861"/>
            <a:ext cx="1036474" cy="1379583"/>
          </a:xfrm>
          <a:prstGeom prst="rect">
            <a:avLst/>
          </a:prstGeom>
        </p:spPr>
      </p:pic>
      <p:sp>
        <p:nvSpPr>
          <p:cNvPr id="45" name="テキスト ボックス 44">
            <a:extLst>
              <a:ext uri="{FF2B5EF4-FFF2-40B4-BE49-F238E27FC236}">
                <a16:creationId xmlns:a16="http://schemas.microsoft.com/office/drawing/2014/main" xmlns="" id="{2DD24061-FC51-458E-BA8E-19801B26CFF8}"/>
              </a:ext>
            </a:extLst>
          </p:cNvPr>
          <p:cNvSpPr txBox="1"/>
          <p:nvPr/>
        </p:nvSpPr>
        <p:spPr>
          <a:xfrm>
            <a:off x="6748234" y="10216141"/>
            <a:ext cx="65836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641512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xmlns="" id="{34056B96-3411-4299-9E0B-F87A28979C88}"/>
              </a:ext>
            </a:extLst>
          </p:cNvPr>
          <p:cNvGrpSpPr/>
          <p:nvPr/>
        </p:nvGrpSpPr>
        <p:grpSpPr>
          <a:xfrm>
            <a:off x="495299" y="1906059"/>
            <a:ext cx="7068538" cy="1908000"/>
            <a:chOff x="495299" y="1906059"/>
            <a:chExt cx="7068538" cy="1908000"/>
          </a:xfrm>
          <a:solidFill>
            <a:schemeClr val="accent2">
              <a:lumMod val="20000"/>
              <a:lumOff val="80000"/>
            </a:schemeClr>
          </a:solidFill>
        </p:grpSpPr>
        <p:sp>
          <p:nvSpPr>
            <p:cNvPr id="2" name="四角形: 角を丸くする 1">
              <a:extLst>
                <a:ext uri="{FF2B5EF4-FFF2-40B4-BE49-F238E27FC236}">
                  <a16:creationId xmlns:a16="http://schemas.microsoft.com/office/drawing/2014/main" xmlns="" id="{C1F5270B-2053-4AEB-984B-434215F8DAFA}"/>
                </a:ext>
              </a:extLst>
            </p:cNvPr>
            <p:cNvSpPr/>
            <p:nvPr/>
          </p:nvSpPr>
          <p:spPr>
            <a:xfrm>
              <a:off x="495299" y="1906059"/>
              <a:ext cx="7064375" cy="1908000"/>
            </a:xfrm>
            <a:prstGeom prst="roundRect">
              <a:avLst>
                <a:gd name="adj" fmla="val 43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xmlns="" id="{3E3A38AF-FF67-42FB-9C63-3A2D220E4DA5}"/>
                </a:ext>
              </a:extLst>
            </p:cNvPr>
            <p:cNvSpPr/>
            <p:nvPr/>
          </p:nvSpPr>
          <p:spPr>
            <a:xfrm>
              <a:off x="6618369" y="1906059"/>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グループ化 41">
            <a:extLst>
              <a:ext uri="{FF2B5EF4-FFF2-40B4-BE49-F238E27FC236}">
                <a16:creationId xmlns:a16="http://schemas.microsoft.com/office/drawing/2014/main" xmlns="" id="{DF049D2B-410B-4E2F-B7EE-0FB4998539F0}"/>
              </a:ext>
            </a:extLst>
          </p:cNvPr>
          <p:cNvGrpSpPr/>
          <p:nvPr/>
        </p:nvGrpSpPr>
        <p:grpSpPr>
          <a:xfrm>
            <a:off x="495300" y="6359006"/>
            <a:ext cx="7064376" cy="1908000"/>
            <a:chOff x="495299" y="6359006"/>
            <a:chExt cx="7095601" cy="1908000"/>
          </a:xfrm>
          <a:solidFill>
            <a:schemeClr val="accent2">
              <a:lumMod val="20000"/>
              <a:lumOff val="80000"/>
            </a:schemeClr>
          </a:solidFill>
        </p:grpSpPr>
        <p:sp>
          <p:nvSpPr>
            <p:cNvPr id="4" name="四角形: 角を丸くする 3">
              <a:extLst>
                <a:ext uri="{FF2B5EF4-FFF2-40B4-BE49-F238E27FC236}">
                  <a16:creationId xmlns:a16="http://schemas.microsoft.com/office/drawing/2014/main" xmlns="" id="{F32E1C2D-16AB-43B2-86CC-348C484104FA}"/>
                </a:ext>
              </a:extLst>
            </p:cNvPr>
            <p:cNvSpPr/>
            <p:nvPr/>
          </p:nvSpPr>
          <p:spPr>
            <a:xfrm>
              <a:off x="495299" y="6359006"/>
              <a:ext cx="7095600" cy="1908000"/>
            </a:xfrm>
            <a:prstGeom prst="roundRect">
              <a:avLst>
                <a:gd name="adj" fmla="val 7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xmlns="" id="{F433C2E0-F0D2-46BC-81E1-9CFA75660765}"/>
                </a:ext>
              </a:extLst>
            </p:cNvPr>
            <p:cNvSpPr/>
            <p:nvPr/>
          </p:nvSpPr>
          <p:spPr>
            <a:xfrm>
              <a:off x="6645432" y="6359006"/>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1" name="グループ化 40">
            <a:extLst>
              <a:ext uri="{FF2B5EF4-FFF2-40B4-BE49-F238E27FC236}">
                <a16:creationId xmlns:a16="http://schemas.microsoft.com/office/drawing/2014/main" xmlns="" id="{557D4407-0B76-4D13-856E-AF1D506BB6D5}"/>
              </a:ext>
            </a:extLst>
          </p:cNvPr>
          <p:cNvGrpSpPr/>
          <p:nvPr/>
        </p:nvGrpSpPr>
        <p:grpSpPr>
          <a:xfrm>
            <a:off x="495299" y="4151399"/>
            <a:ext cx="7068538" cy="1908000"/>
            <a:chOff x="495299" y="4151399"/>
            <a:chExt cx="7068538" cy="1908000"/>
          </a:xfrm>
          <a:solidFill>
            <a:schemeClr val="accent2">
              <a:lumMod val="20000"/>
              <a:lumOff val="80000"/>
            </a:schemeClr>
          </a:solidFill>
        </p:grpSpPr>
        <p:sp>
          <p:nvSpPr>
            <p:cNvPr id="9" name="四角形: 角を丸くする 8">
              <a:extLst>
                <a:ext uri="{FF2B5EF4-FFF2-40B4-BE49-F238E27FC236}">
                  <a16:creationId xmlns:a16="http://schemas.microsoft.com/office/drawing/2014/main" xmlns="" id="{2CAB91E2-4A3D-49ED-8D93-7E91495B9141}"/>
                </a:ext>
              </a:extLst>
            </p:cNvPr>
            <p:cNvSpPr/>
            <p:nvPr/>
          </p:nvSpPr>
          <p:spPr>
            <a:xfrm>
              <a:off x="495299" y="4151399"/>
              <a:ext cx="7064375" cy="1908000"/>
            </a:xfrm>
            <a:prstGeom prst="roundRect">
              <a:avLst>
                <a:gd name="adj" fmla="val 84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xmlns="" id="{802F1A90-48E4-41FD-9037-A6C16C9237A2}"/>
                </a:ext>
              </a:extLst>
            </p:cNvPr>
            <p:cNvSpPr/>
            <p:nvPr/>
          </p:nvSpPr>
          <p:spPr>
            <a:xfrm>
              <a:off x="6618369" y="4151399"/>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3" name="グループ化 42">
            <a:extLst>
              <a:ext uri="{FF2B5EF4-FFF2-40B4-BE49-F238E27FC236}">
                <a16:creationId xmlns:a16="http://schemas.microsoft.com/office/drawing/2014/main" xmlns="" id="{B5E36415-73E2-4C93-8045-64684CDDB956}"/>
              </a:ext>
            </a:extLst>
          </p:cNvPr>
          <p:cNvGrpSpPr/>
          <p:nvPr/>
        </p:nvGrpSpPr>
        <p:grpSpPr>
          <a:xfrm>
            <a:off x="495299" y="8603174"/>
            <a:ext cx="7069900" cy="1908000"/>
            <a:chOff x="495299" y="8603174"/>
            <a:chExt cx="7069900" cy="1908000"/>
          </a:xfrm>
          <a:solidFill>
            <a:schemeClr val="accent2">
              <a:lumMod val="20000"/>
              <a:lumOff val="80000"/>
            </a:schemeClr>
          </a:solidFill>
        </p:grpSpPr>
        <p:sp>
          <p:nvSpPr>
            <p:cNvPr id="14" name="四角形: 角を丸くする 13">
              <a:extLst>
                <a:ext uri="{FF2B5EF4-FFF2-40B4-BE49-F238E27FC236}">
                  <a16:creationId xmlns:a16="http://schemas.microsoft.com/office/drawing/2014/main" xmlns="" id="{A2BCE244-9346-480B-B208-71A6332D4FE7}"/>
                </a:ext>
              </a:extLst>
            </p:cNvPr>
            <p:cNvSpPr/>
            <p:nvPr/>
          </p:nvSpPr>
          <p:spPr>
            <a:xfrm>
              <a:off x="495299" y="8603174"/>
              <a:ext cx="7064376" cy="1908000"/>
            </a:xfrm>
            <a:prstGeom prst="roundRect">
              <a:avLst>
                <a:gd name="adj" fmla="val 7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09045B7D-BABA-4EC7-909F-5A28AD4D4264}"/>
                </a:ext>
              </a:extLst>
            </p:cNvPr>
            <p:cNvSpPr/>
            <p:nvPr/>
          </p:nvSpPr>
          <p:spPr>
            <a:xfrm>
              <a:off x="6619731" y="8603174"/>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extLst>
              <a:ext uri="{FF2B5EF4-FFF2-40B4-BE49-F238E27FC236}">
                <a16:creationId xmlns:a16="http://schemas.microsoft.com/office/drawing/2014/main" xmlns="" id="{81BC95E7-87FE-41BB-ABE9-886C91014035}"/>
              </a:ext>
            </a:extLst>
          </p:cNvPr>
          <p:cNvSpPr/>
          <p:nvPr/>
        </p:nvSpPr>
        <p:spPr>
          <a:xfrm>
            <a:off x="855089" y="2111586"/>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xmlns="" id="{0B5F5D97-4A1A-46CE-AF51-2A209EEE6B55}"/>
              </a:ext>
            </a:extLst>
          </p:cNvPr>
          <p:cNvSpPr/>
          <p:nvPr/>
        </p:nvSpPr>
        <p:spPr>
          <a:xfrm>
            <a:off x="855089" y="6638504"/>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C82CC162-29C2-4461-B48E-8C5438C4F682}"/>
              </a:ext>
            </a:extLst>
          </p:cNvPr>
          <p:cNvSpPr txBox="1"/>
          <p:nvPr/>
        </p:nvSpPr>
        <p:spPr>
          <a:xfrm>
            <a:off x="1674587" y="6823987"/>
            <a:ext cx="4492990" cy="377026"/>
          </a:xfrm>
          <a:prstGeom prst="rect">
            <a:avLst/>
          </a:prstGeom>
          <a:noFill/>
        </p:spPr>
        <p:txBody>
          <a:bodyPr wrap="square">
            <a:spAutoFit/>
          </a:bodyPr>
          <a:lstStyle/>
          <a:p>
            <a:pPr algn="just">
              <a:lnSpc>
                <a:spcPts val="2000"/>
              </a:lnSpc>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7" name="object 81">
            <a:extLst>
              <a:ext uri="{FF2B5EF4-FFF2-40B4-BE49-F238E27FC236}">
                <a16:creationId xmlns:a16="http://schemas.microsoft.com/office/drawing/2014/main" xmlns="" id="{3FCE6C27-1078-43FD-B7A9-E3EDC7FE3347}"/>
              </a:ext>
            </a:extLst>
          </p:cNvPr>
          <p:cNvSpPr/>
          <p:nvPr/>
        </p:nvSpPr>
        <p:spPr>
          <a:xfrm>
            <a:off x="1161032" y="6744179"/>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 name="テキスト ボックス 7">
            <a:extLst>
              <a:ext uri="{FF2B5EF4-FFF2-40B4-BE49-F238E27FC236}">
                <a16:creationId xmlns:a16="http://schemas.microsoft.com/office/drawing/2014/main" xmlns="" id="{753B5244-3F80-4906-A5C7-A0B1C7C782D4}"/>
              </a:ext>
            </a:extLst>
          </p:cNvPr>
          <p:cNvSpPr txBox="1"/>
          <p:nvPr/>
        </p:nvSpPr>
        <p:spPr>
          <a:xfrm>
            <a:off x="1111444" y="6744696"/>
            <a:ext cx="478048"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xmlns="" id="{5205C645-7BCE-4F40-8EAB-F6FC2EA54715}"/>
              </a:ext>
            </a:extLst>
          </p:cNvPr>
          <p:cNvSpPr/>
          <p:nvPr/>
        </p:nvSpPr>
        <p:spPr>
          <a:xfrm>
            <a:off x="855089" y="4371830"/>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xmlns="" id="{EDD9245D-2861-4479-9FB2-8DECC72332F0}"/>
              </a:ext>
            </a:extLst>
          </p:cNvPr>
          <p:cNvSpPr txBox="1"/>
          <p:nvPr/>
        </p:nvSpPr>
        <p:spPr>
          <a:xfrm>
            <a:off x="1591582" y="4477471"/>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2" name="object 81">
            <a:extLst>
              <a:ext uri="{FF2B5EF4-FFF2-40B4-BE49-F238E27FC236}">
                <a16:creationId xmlns:a16="http://schemas.microsoft.com/office/drawing/2014/main" xmlns="" id="{896BA75A-5430-4861-B8CB-5715D81B9E89}"/>
              </a:ext>
            </a:extLst>
          </p:cNvPr>
          <p:cNvSpPr/>
          <p:nvPr/>
        </p:nvSpPr>
        <p:spPr>
          <a:xfrm>
            <a:off x="1161032" y="4477301"/>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3" name="テキスト ボックス 12">
            <a:extLst>
              <a:ext uri="{FF2B5EF4-FFF2-40B4-BE49-F238E27FC236}">
                <a16:creationId xmlns:a16="http://schemas.microsoft.com/office/drawing/2014/main" xmlns="" id="{24C5823D-688F-4A44-BB99-BA1C5766B7E5}"/>
              </a:ext>
            </a:extLst>
          </p:cNvPr>
          <p:cNvSpPr txBox="1"/>
          <p:nvPr/>
        </p:nvSpPr>
        <p:spPr>
          <a:xfrm>
            <a:off x="1113560" y="4492332"/>
            <a:ext cx="525853"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xmlns="" id="{302094FC-1473-4A86-AED3-8AC9B0ED66DE}"/>
              </a:ext>
            </a:extLst>
          </p:cNvPr>
          <p:cNvSpPr/>
          <p:nvPr/>
        </p:nvSpPr>
        <p:spPr>
          <a:xfrm>
            <a:off x="855089" y="8873685"/>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BC7019AE-369B-4824-AA5C-158298FFD818}"/>
              </a:ext>
            </a:extLst>
          </p:cNvPr>
          <p:cNvSpPr txBox="1"/>
          <p:nvPr/>
        </p:nvSpPr>
        <p:spPr>
          <a:xfrm>
            <a:off x="1665620" y="8979326"/>
            <a:ext cx="3223371" cy="461665"/>
          </a:xfrm>
          <a:prstGeom prst="rect">
            <a:avLst/>
          </a:prstGeom>
          <a:noFill/>
        </p:spPr>
        <p:txBody>
          <a:bodyPr wrap="square">
            <a:spAutoFit/>
          </a:bodyPr>
          <a:lstStyle/>
          <a:p>
            <a:pPr algn="just">
              <a:spcAft>
                <a:spcPts val="600"/>
              </a:spcAft>
            </a:pPr>
            <a:r>
              <a:rPr lang="ja-JP" altLang="en-US" sz="2400" b="1"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備蓄物資の配布</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7" name="object 81">
            <a:extLst>
              <a:ext uri="{FF2B5EF4-FFF2-40B4-BE49-F238E27FC236}">
                <a16:creationId xmlns:a16="http://schemas.microsoft.com/office/drawing/2014/main" xmlns="" id="{C9969971-C6F3-4DA1-BF7A-736F293847A1}"/>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8" name="テキスト ボックス 17">
            <a:extLst>
              <a:ext uri="{FF2B5EF4-FFF2-40B4-BE49-F238E27FC236}">
                <a16:creationId xmlns:a16="http://schemas.microsoft.com/office/drawing/2014/main" xmlns="" id="{2A4C7251-C48E-4AEE-8939-B01992C46ABE}"/>
              </a:ext>
            </a:extLst>
          </p:cNvPr>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9" name="矢印: 下 18">
            <a:extLst>
              <a:ext uri="{FF2B5EF4-FFF2-40B4-BE49-F238E27FC236}">
                <a16:creationId xmlns:a16="http://schemas.microsoft.com/office/drawing/2014/main" xmlns="" id="{AB7A065E-A084-455A-9875-0142FE8DB907}"/>
              </a:ext>
            </a:extLst>
          </p:cNvPr>
          <p:cNvSpPr/>
          <p:nvPr/>
        </p:nvSpPr>
        <p:spPr>
          <a:xfrm>
            <a:off x="1898194" y="8021051"/>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bg object 16">
            <a:extLst>
              <a:ext uri="{FF2B5EF4-FFF2-40B4-BE49-F238E27FC236}">
                <a16:creationId xmlns:a16="http://schemas.microsoft.com/office/drawing/2014/main" xmlns="" id="{14ED5F55-6A56-46EC-B4F2-02B54130CDA6}"/>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21" name="bg object 17">
            <a:extLst>
              <a:ext uri="{FF2B5EF4-FFF2-40B4-BE49-F238E27FC236}">
                <a16:creationId xmlns:a16="http://schemas.microsoft.com/office/drawing/2014/main" xmlns="" id="{40D87B07-358C-4895-87C2-86BDAEEEEB98}"/>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22" name="bg object 18">
            <a:extLst>
              <a:ext uri="{FF2B5EF4-FFF2-40B4-BE49-F238E27FC236}">
                <a16:creationId xmlns:a16="http://schemas.microsoft.com/office/drawing/2014/main" xmlns="" id="{ACEA9B81-C1DE-4672-9113-31C7158A7D1F}"/>
              </a:ext>
            </a:extLst>
          </p:cNvPr>
          <p:cNvPicPr/>
          <p:nvPr/>
        </p:nvPicPr>
        <p:blipFill>
          <a:blip r:embed="rId2" cstate="print"/>
          <a:stretch>
            <a:fillRect/>
          </a:stretch>
        </p:blipFill>
        <p:spPr>
          <a:xfrm>
            <a:off x="117745" y="0"/>
            <a:ext cx="174123" cy="208812"/>
          </a:xfrm>
          <a:prstGeom prst="rect">
            <a:avLst/>
          </a:prstGeom>
        </p:spPr>
      </p:pic>
      <p:sp>
        <p:nvSpPr>
          <p:cNvPr id="23" name="object 11">
            <a:extLst>
              <a:ext uri="{FF2B5EF4-FFF2-40B4-BE49-F238E27FC236}">
                <a16:creationId xmlns:a16="http://schemas.microsoft.com/office/drawing/2014/main" xmlns="" id="{60A1BD4C-4763-4F0E-8E9B-631413853F4C}"/>
              </a:ext>
            </a:extLst>
          </p:cNvPr>
          <p:cNvSpPr/>
          <p:nvPr/>
        </p:nvSpPr>
        <p:spPr>
          <a:xfrm>
            <a:off x="466980" y="546100"/>
            <a:ext cx="7095600"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4" name="object 12">
            <a:extLst>
              <a:ext uri="{FF2B5EF4-FFF2-40B4-BE49-F238E27FC236}">
                <a16:creationId xmlns:a16="http://schemas.microsoft.com/office/drawing/2014/main" xmlns="" id="{7E863E36-6464-4416-BA52-74C695C1A01A}"/>
              </a:ext>
            </a:extLst>
          </p:cNvPr>
          <p:cNvSpPr txBox="1"/>
          <p:nvPr/>
        </p:nvSpPr>
        <p:spPr>
          <a:xfrm>
            <a:off x="628649" y="688667"/>
            <a:ext cx="7089977"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避難所開設の流れ（地震編）</a:t>
            </a:r>
          </a:p>
        </p:txBody>
      </p:sp>
      <p:sp>
        <p:nvSpPr>
          <p:cNvPr id="25" name="矢印: 下 24">
            <a:extLst>
              <a:ext uri="{FF2B5EF4-FFF2-40B4-BE49-F238E27FC236}">
                <a16:creationId xmlns:a16="http://schemas.microsoft.com/office/drawing/2014/main" xmlns="" id="{E3848712-99C1-4763-91D4-FFEC8888D16B}"/>
              </a:ext>
            </a:extLst>
          </p:cNvPr>
          <p:cNvSpPr/>
          <p:nvPr/>
        </p:nvSpPr>
        <p:spPr>
          <a:xfrm>
            <a:off x="1898194" y="5779963"/>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xmlns="" id="{91D97F0A-972F-4AC0-9A0B-A10F1627B1B2}"/>
              </a:ext>
            </a:extLst>
          </p:cNvPr>
          <p:cNvSpPr/>
          <p:nvPr/>
        </p:nvSpPr>
        <p:spPr>
          <a:xfrm>
            <a:off x="1898194" y="3534971"/>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xmlns="" id="{8D874DAF-461F-41DB-A1EC-CB128036F338}"/>
              </a:ext>
            </a:extLst>
          </p:cNvPr>
          <p:cNvSpPr txBox="1"/>
          <p:nvPr/>
        </p:nvSpPr>
        <p:spPr>
          <a:xfrm>
            <a:off x="1776903" y="2208504"/>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8" name="object 81">
            <a:extLst>
              <a:ext uri="{FF2B5EF4-FFF2-40B4-BE49-F238E27FC236}">
                <a16:creationId xmlns:a16="http://schemas.microsoft.com/office/drawing/2014/main" xmlns="" id="{0C41277F-FE65-4635-8B21-BD0C03257D9B}"/>
              </a:ext>
            </a:extLst>
          </p:cNvPr>
          <p:cNvSpPr/>
          <p:nvPr/>
        </p:nvSpPr>
        <p:spPr>
          <a:xfrm>
            <a:off x="1044552" y="2221951"/>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29" name="テキスト ボックス 28">
            <a:extLst>
              <a:ext uri="{FF2B5EF4-FFF2-40B4-BE49-F238E27FC236}">
                <a16:creationId xmlns:a16="http://schemas.microsoft.com/office/drawing/2014/main" xmlns="" id="{C4EFAB20-3850-4F0D-AA73-188A2F4B8851}"/>
              </a:ext>
            </a:extLst>
          </p:cNvPr>
          <p:cNvSpPr txBox="1"/>
          <p:nvPr/>
        </p:nvSpPr>
        <p:spPr>
          <a:xfrm>
            <a:off x="997080" y="2236982"/>
            <a:ext cx="525853" cy="400110"/>
          </a:xfrm>
          <a:prstGeom prst="rect">
            <a:avLst/>
          </a:prstGeom>
          <a:noFill/>
        </p:spPr>
        <p:txBody>
          <a:bodyPr wrap="square">
            <a:spAutoFit/>
          </a:bodyPr>
          <a:lstStyle/>
          <a:p>
            <a:pPr algn="just">
              <a:spcAft>
                <a:spcPts val="600"/>
              </a:spcAft>
            </a:pPr>
            <a:r>
              <a:rPr lang="ja-JP" altLang="en-US" sz="2000" b="1" kern="100" dirty="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dirty="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xmlns="" id="{32B2A5BD-C8A0-41BA-B712-63B98C4F7444}"/>
              </a:ext>
            </a:extLst>
          </p:cNvPr>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２０</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32" name="object 5">
            <a:extLst>
              <a:ext uri="{FF2B5EF4-FFF2-40B4-BE49-F238E27FC236}">
                <a16:creationId xmlns:a16="http://schemas.microsoft.com/office/drawing/2014/main" xmlns="" id="{F109C24D-0731-4643-8442-B3082A194C61}"/>
              </a:ext>
            </a:extLst>
          </p:cNvPr>
          <p:cNvSpPr txBox="1"/>
          <p:nvPr/>
        </p:nvSpPr>
        <p:spPr>
          <a:xfrm>
            <a:off x="882321" y="2947266"/>
            <a:ext cx="5395278" cy="443711"/>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3" name="object 5">
            <a:extLst>
              <a:ext uri="{FF2B5EF4-FFF2-40B4-BE49-F238E27FC236}">
                <a16:creationId xmlns:a16="http://schemas.microsoft.com/office/drawing/2014/main" xmlns="" id="{95D22F22-2358-4F7E-975D-2768183B2E9B}"/>
              </a:ext>
            </a:extLst>
          </p:cNvPr>
          <p:cNvSpPr txBox="1"/>
          <p:nvPr/>
        </p:nvSpPr>
        <p:spPr>
          <a:xfrm>
            <a:off x="882321" y="5226060"/>
            <a:ext cx="5277182"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4" name="object 5">
            <a:extLst>
              <a:ext uri="{FF2B5EF4-FFF2-40B4-BE49-F238E27FC236}">
                <a16:creationId xmlns:a16="http://schemas.microsoft.com/office/drawing/2014/main" xmlns="" id="{7132E837-5501-472B-AA13-507CEDBEDA7D}"/>
              </a:ext>
            </a:extLst>
          </p:cNvPr>
          <p:cNvSpPr txBox="1"/>
          <p:nvPr/>
        </p:nvSpPr>
        <p:spPr>
          <a:xfrm>
            <a:off x="882321" y="7511916"/>
            <a:ext cx="5394805"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避難者状況を取りまとめて、市災害対策本部へ報告します。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5" name="object 5">
            <a:extLst>
              <a:ext uri="{FF2B5EF4-FFF2-40B4-BE49-F238E27FC236}">
                <a16:creationId xmlns:a16="http://schemas.microsoft.com/office/drawing/2014/main" xmlns="" id="{0A1677B8-835D-4CFC-994B-5F831477CC2A}"/>
              </a:ext>
            </a:extLst>
          </p:cNvPr>
          <p:cNvSpPr txBox="1"/>
          <p:nvPr/>
        </p:nvSpPr>
        <p:spPr>
          <a:xfrm>
            <a:off x="882321" y="9723469"/>
            <a:ext cx="496188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備蓄されている食料や毛布などを避難者に配布します。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4" name="object 5">
            <a:extLst>
              <a:ext uri="{FF2B5EF4-FFF2-40B4-BE49-F238E27FC236}">
                <a16:creationId xmlns:a16="http://schemas.microsoft.com/office/drawing/2014/main" xmlns="" id="{7D879FC1-B3F1-4E78-80C9-C89520B05FCF}"/>
              </a:ext>
            </a:extLst>
          </p:cNvPr>
          <p:cNvSpPr txBox="1"/>
          <p:nvPr/>
        </p:nvSpPr>
        <p:spPr>
          <a:xfrm>
            <a:off x="471905" y="1231900"/>
            <a:ext cx="7011569" cy="628057"/>
          </a:xfrm>
          <a:prstGeom prst="rect">
            <a:avLst/>
          </a:prstGeom>
        </p:spPr>
        <p:txBody>
          <a:bodyPr vert="horz" wrap="square" lIns="0" tIns="12700" rIns="0" bIns="0" rtlCol="0">
            <a:spAutoFit/>
          </a:bodyPr>
          <a:lstStyle/>
          <a:p>
            <a:pPr marL="72000" marR="5080" algn="just">
              <a:lnSpc>
                <a:spcPct val="15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地震時（災害発生後）の指定避難所の開設は、</a:t>
            </a:r>
            <a:r>
              <a:rPr lang="ja-JP" altLang="en-US" sz="1400">
                <a:solidFill>
                  <a:srgbClr val="221815"/>
                </a:solidFill>
                <a:highlight>
                  <a:srgbClr val="FFFF00"/>
                </a:highlight>
                <a:latin typeface="Yu Gothic Medium" panose="020B0400000000000000" pitchFamily="34" charset="-128"/>
                <a:ea typeface="Yu Gothic Medium" panose="020B0400000000000000" pitchFamily="34" charset="-128"/>
                <a:cs typeface="YuGo-Medium"/>
              </a:rPr>
              <a:t>地域住民が</a:t>
            </a:r>
            <a:r>
              <a:rPr lang="ja-JP" altLang="en-US" sz="1400">
                <a:solidFill>
                  <a:srgbClr val="221815"/>
                </a:solidFill>
                <a:latin typeface="Yu Gothic Medium" panose="020B0400000000000000" pitchFamily="34" charset="-128"/>
                <a:ea typeface="Yu Gothic Medium" panose="020B0400000000000000" pitchFamily="34" charset="-128"/>
                <a:cs typeface="YuGo-Medium"/>
              </a:rPr>
              <a:t>中心となって、町職員、施設管理者と協力して、次の４つの活動を行います。</a:t>
            </a:r>
          </a:p>
        </p:txBody>
      </p:sp>
    </p:spTree>
    <p:extLst>
      <p:ext uri="{BB962C8B-B14F-4D97-AF65-F5344CB8AC3E}">
        <p14:creationId xmlns:p14="http://schemas.microsoft.com/office/powerpoint/2010/main" val="232151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xmlns="" id="{53683AFB-62DE-4655-9057-E0F0E42622A0}"/>
              </a:ext>
            </a:extLst>
          </p:cNvPr>
          <p:cNvGrpSpPr/>
          <p:nvPr/>
        </p:nvGrpSpPr>
        <p:grpSpPr>
          <a:xfrm>
            <a:off x="0" y="1895782"/>
            <a:ext cx="7159420" cy="1908000"/>
            <a:chOff x="0" y="1895782"/>
            <a:chExt cx="7159420" cy="1908000"/>
          </a:xfrm>
        </p:grpSpPr>
        <p:sp>
          <p:nvSpPr>
            <p:cNvPr id="2" name="四角形: 角を丸くする 1">
              <a:extLst>
                <a:ext uri="{FF2B5EF4-FFF2-40B4-BE49-F238E27FC236}">
                  <a16:creationId xmlns:a16="http://schemas.microsoft.com/office/drawing/2014/main" xmlns="" id="{C9784D8A-8A36-4FFD-946A-B8483EAB6811}"/>
                </a:ext>
              </a:extLst>
            </p:cNvPr>
            <p:cNvSpPr/>
            <p:nvPr/>
          </p:nvSpPr>
          <p:spPr>
            <a:xfrm>
              <a:off x="0" y="1895782"/>
              <a:ext cx="7159420" cy="1908000"/>
            </a:xfrm>
            <a:prstGeom prst="roundRect">
              <a:avLst>
                <a:gd name="adj" fmla="val 432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40009757-7147-4F4E-895A-7170C7B22FB0}"/>
                </a:ext>
              </a:extLst>
            </p:cNvPr>
            <p:cNvSpPr/>
            <p:nvPr/>
          </p:nvSpPr>
          <p:spPr>
            <a:xfrm>
              <a:off x="0" y="1895782"/>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xmlns="" id="{82AEC06B-73A0-405C-B995-497C409D55C9}"/>
              </a:ext>
            </a:extLst>
          </p:cNvPr>
          <p:cNvGrpSpPr/>
          <p:nvPr/>
        </p:nvGrpSpPr>
        <p:grpSpPr>
          <a:xfrm>
            <a:off x="0" y="4141122"/>
            <a:ext cx="7159420" cy="1908000"/>
            <a:chOff x="0" y="4141122"/>
            <a:chExt cx="7159420" cy="1908000"/>
          </a:xfrm>
        </p:grpSpPr>
        <p:sp>
          <p:nvSpPr>
            <p:cNvPr id="5" name="四角形: 角を丸くする 4">
              <a:extLst>
                <a:ext uri="{FF2B5EF4-FFF2-40B4-BE49-F238E27FC236}">
                  <a16:creationId xmlns:a16="http://schemas.microsoft.com/office/drawing/2014/main" xmlns="" id="{B7610A8A-CE3E-43B1-B87D-0891E2FA5CA6}"/>
                </a:ext>
              </a:extLst>
            </p:cNvPr>
            <p:cNvSpPr/>
            <p:nvPr/>
          </p:nvSpPr>
          <p:spPr>
            <a:xfrm>
              <a:off x="0" y="4141122"/>
              <a:ext cx="7159420" cy="1908000"/>
            </a:xfrm>
            <a:prstGeom prst="roundRect">
              <a:avLst>
                <a:gd name="adj" fmla="val 847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xmlns="" id="{2B74C480-26E2-4F51-9A42-0D9B725AC134}"/>
                </a:ext>
              </a:extLst>
            </p:cNvPr>
            <p:cNvSpPr/>
            <p:nvPr/>
          </p:nvSpPr>
          <p:spPr>
            <a:xfrm>
              <a:off x="0" y="4141122"/>
              <a:ext cx="193689" cy="1908000"/>
            </a:xfrm>
            <a:prstGeom prst="roundRect">
              <a:avLst>
                <a:gd name="adj" fmla="val 27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xmlns="" id="{9A6F7A19-1E34-469E-B7C9-9DDFF411D387}"/>
              </a:ext>
            </a:extLst>
          </p:cNvPr>
          <p:cNvGrpSpPr/>
          <p:nvPr/>
        </p:nvGrpSpPr>
        <p:grpSpPr>
          <a:xfrm>
            <a:off x="0" y="6348729"/>
            <a:ext cx="7159420" cy="1908000"/>
            <a:chOff x="0" y="6348729"/>
            <a:chExt cx="7159420" cy="1908000"/>
          </a:xfrm>
        </p:grpSpPr>
        <p:sp>
          <p:nvSpPr>
            <p:cNvPr id="4" name="四角形: 角を丸くする 3">
              <a:extLst>
                <a:ext uri="{FF2B5EF4-FFF2-40B4-BE49-F238E27FC236}">
                  <a16:creationId xmlns:a16="http://schemas.microsoft.com/office/drawing/2014/main" xmlns="" id="{AD4948CF-E2F8-47C1-8E1B-40967E7C8896}"/>
                </a:ext>
              </a:extLst>
            </p:cNvPr>
            <p:cNvSpPr/>
            <p:nvPr/>
          </p:nvSpPr>
          <p:spPr>
            <a:xfrm>
              <a:off x="0" y="6348729"/>
              <a:ext cx="7159420" cy="1908000"/>
            </a:xfrm>
            <a:prstGeom prst="roundRect">
              <a:avLst>
                <a:gd name="adj" fmla="val 71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xmlns="" id="{5A95F2DB-49B2-4C24-8287-49FC0EC951F1}"/>
                </a:ext>
              </a:extLst>
            </p:cNvPr>
            <p:cNvSpPr/>
            <p:nvPr/>
          </p:nvSpPr>
          <p:spPr>
            <a:xfrm>
              <a:off x="0" y="6348729"/>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xmlns="" id="{D6FA0C7B-9C93-46F9-9DEC-488DC63E4955}"/>
              </a:ext>
            </a:extLst>
          </p:cNvPr>
          <p:cNvGrpSpPr/>
          <p:nvPr/>
        </p:nvGrpSpPr>
        <p:grpSpPr>
          <a:xfrm>
            <a:off x="0" y="8592897"/>
            <a:ext cx="7159420" cy="1908000"/>
            <a:chOff x="0" y="8592897"/>
            <a:chExt cx="7159420" cy="1908000"/>
          </a:xfrm>
        </p:grpSpPr>
        <p:sp>
          <p:nvSpPr>
            <p:cNvPr id="6" name="四角形: 角を丸くする 5">
              <a:extLst>
                <a:ext uri="{FF2B5EF4-FFF2-40B4-BE49-F238E27FC236}">
                  <a16:creationId xmlns:a16="http://schemas.microsoft.com/office/drawing/2014/main" xmlns="" id="{1026DEF3-FF65-4634-8DCA-4594B654C5D7}"/>
                </a:ext>
              </a:extLst>
            </p:cNvPr>
            <p:cNvSpPr/>
            <p:nvPr/>
          </p:nvSpPr>
          <p:spPr>
            <a:xfrm>
              <a:off x="0" y="8592897"/>
              <a:ext cx="7159420" cy="1908000"/>
            </a:xfrm>
            <a:prstGeom prst="roundRect">
              <a:avLst>
                <a:gd name="adj" fmla="val 756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xmlns="" id="{5C92D122-CA9E-4162-AC48-556BAE7AFFC6}"/>
                </a:ext>
              </a:extLst>
            </p:cNvPr>
            <p:cNvSpPr/>
            <p:nvPr/>
          </p:nvSpPr>
          <p:spPr>
            <a:xfrm>
              <a:off x="0" y="8592897"/>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xmlns="" id="{D6C55121-9D2C-4532-A126-11C3D2CCB0EB}"/>
              </a:ext>
            </a:extLst>
          </p:cNvPr>
          <p:cNvSpPr txBox="1"/>
          <p:nvPr/>
        </p:nvSpPr>
        <p:spPr>
          <a:xfrm>
            <a:off x="271524" y="2096770"/>
            <a:ext cx="4792202" cy="1631216"/>
          </a:xfrm>
          <a:prstGeom prst="rect">
            <a:avLst/>
          </a:prstGeom>
          <a:noFill/>
        </p:spPr>
        <p:txBody>
          <a:bodyPr wrap="square">
            <a:spAutoFit/>
          </a:bodyPr>
          <a:lstStyle/>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建物の安全確認（外観チェック）</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建物の安全確認（内</a:t>
            </a:r>
            <a:r>
              <a:rPr lang="ja-JP" altLang="en-US" sz="2000" b="1" kern="100">
                <a:solidFill>
                  <a:srgbClr val="221815"/>
                </a:solidFill>
                <a:latin typeface="游ゴシック" panose="020B0400000000000000" pitchFamily="50" charset="-128"/>
                <a:ea typeface="游ゴシック" panose="020B0400000000000000" pitchFamily="50" charset="-128"/>
                <a:cs typeface="Times New Roman" panose="02020603050405020304" pitchFamily="18" charset="0"/>
              </a:rPr>
              <a:t>部</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チェック）</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４</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避難所開設の判断と連絡</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５</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xmlns="" id="{67170C93-AAD4-4A27-A8C5-3524FEF30290}"/>
              </a:ext>
            </a:extLst>
          </p:cNvPr>
          <p:cNvSpPr txBox="1"/>
          <p:nvPr/>
        </p:nvSpPr>
        <p:spPr>
          <a:xfrm>
            <a:off x="271524" y="4665142"/>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xmlns="" id="{3C288D47-8EB1-473E-B9F3-00FED80601CD}"/>
              </a:ext>
            </a:extLst>
          </p:cNvPr>
          <p:cNvSpPr txBox="1"/>
          <p:nvPr/>
        </p:nvSpPr>
        <p:spPr>
          <a:xfrm>
            <a:off x="271524" y="6896861"/>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xmlns="" id="{669C6543-A9AA-4AFE-9CB4-6250C65AABFD}"/>
              </a:ext>
            </a:extLst>
          </p:cNvPr>
          <p:cNvSpPr txBox="1"/>
          <p:nvPr/>
        </p:nvSpPr>
        <p:spPr>
          <a:xfrm>
            <a:off x="271524" y="9026440"/>
            <a:ext cx="5312109" cy="1169551"/>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a:t>１</a:t>
            </a:r>
            <a:r>
              <a:rPr lang="en-US" altLang="ja-JP"/>
              <a:t>.</a:t>
            </a:r>
            <a:r>
              <a:rPr lang="ja-JP" altLang="en-US"/>
              <a:t> 備蓄物資の配布準備</a:t>
            </a:r>
            <a:endParaRPr lang="en-US" altLang="ja-JP"/>
          </a:p>
          <a:p>
            <a:r>
              <a:rPr lang="ja-JP" altLang="en-US"/>
              <a:t>２</a:t>
            </a:r>
            <a:r>
              <a:rPr lang="en-US" altLang="ja-JP"/>
              <a:t>.</a:t>
            </a:r>
            <a:r>
              <a:rPr lang="ja-JP" altLang="en-US"/>
              <a:t> 備蓄物資</a:t>
            </a:r>
            <a:r>
              <a:rPr lang="ja-JP" altLang="en-US">
                <a:solidFill>
                  <a:srgbClr val="221815"/>
                </a:solidFill>
              </a:rPr>
              <a:t>の配布</a:t>
            </a:r>
            <a:endParaRPr lang="en-US" altLang="ja-JP">
              <a:solidFill>
                <a:srgbClr val="221815"/>
              </a:solidFill>
            </a:endParaRPr>
          </a:p>
          <a:p>
            <a:r>
              <a:rPr lang="ja-JP" altLang="en-US">
                <a:solidFill>
                  <a:srgbClr val="221815"/>
                </a:solidFill>
              </a:rPr>
              <a:t>３</a:t>
            </a:r>
            <a:r>
              <a:rPr lang="en-US" altLang="ja-JP">
                <a:solidFill>
                  <a:srgbClr val="221815"/>
                </a:solidFill>
              </a:rPr>
              <a:t>.</a:t>
            </a:r>
            <a:r>
              <a:rPr lang="ja-JP" altLang="en-US">
                <a:solidFill>
                  <a:srgbClr val="221815"/>
                </a:solidFill>
              </a:rPr>
              <a:t> 町災害</a:t>
            </a:r>
            <a:r>
              <a:rPr lang="ja-JP" altLang="en-US"/>
              <a:t>対策本部への提供要請</a:t>
            </a:r>
            <a:endParaRPr lang="ja-JP" altLang="ja-JP"/>
          </a:p>
        </p:txBody>
      </p:sp>
      <p:sp>
        <p:nvSpPr>
          <p:cNvPr id="10" name="テキスト ボックス 9">
            <a:extLst>
              <a:ext uri="{FF2B5EF4-FFF2-40B4-BE49-F238E27FC236}">
                <a16:creationId xmlns:a16="http://schemas.microsoft.com/office/drawing/2014/main" xmlns="" id="{B82843FD-EF69-4391-B631-802B0EB09F66}"/>
              </a:ext>
            </a:extLst>
          </p:cNvPr>
          <p:cNvSpPr txBox="1"/>
          <p:nvPr/>
        </p:nvSpPr>
        <p:spPr>
          <a:xfrm>
            <a:off x="4491506" y="3499224"/>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２～６を参照</a:t>
            </a:r>
            <a:endParaRPr lang="ja-JP" altLang="en-US" sz="1200"/>
          </a:p>
        </p:txBody>
      </p:sp>
      <p:sp>
        <p:nvSpPr>
          <p:cNvPr id="11" name="テキスト ボックス 10">
            <a:extLst>
              <a:ext uri="{FF2B5EF4-FFF2-40B4-BE49-F238E27FC236}">
                <a16:creationId xmlns:a16="http://schemas.microsoft.com/office/drawing/2014/main" xmlns="" id="{8DE5B2F2-59E8-4A70-A4B6-95421C49E7F7}"/>
              </a:ext>
            </a:extLst>
          </p:cNvPr>
          <p:cNvSpPr txBox="1"/>
          <p:nvPr/>
        </p:nvSpPr>
        <p:spPr>
          <a:xfrm>
            <a:off x="4438033" y="5643677"/>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７～８を参照</a:t>
            </a:r>
            <a:endParaRPr lang="ja-JP" altLang="en-US" sz="1200"/>
          </a:p>
        </p:txBody>
      </p:sp>
      <p:sp>
        <p:nvSpPr>
          <p:cNvPr id="12" name="テキスト ボックス 11">
            <a:extLst>
              <a:ext uri="{FF2B5EF4-FFF2-40B4-BE49-F238E27FC236}">
                <a16:creationId xmlns:a16="http://schemas.microsoft.com/office/drawing/2014/main" xmlns="" id="{82FB1800-BCE4-40FC-BDCA-CA6214F3BF77}"/>
              </a:ext>
            </a:extLst>
          </p:cNvPr>
          <p:cNvSpPr txBox="1"/>
          <p:nvPr/>
        </p:nvSpPr>
        <p:spPr>
          <a:xfrm>
            <a:off x="4390572" y="7939287"/>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９～１０を参照</a:t>
            </a:r>
            <a:endParaRPr lang="ja-JP" altLang="en-US" sz="1200"/>
          </a:p>
        </p:txBody>
      </p:sp>
      <p:sp>
        <p:nvSpPr>
          <p:cNvPr id="13" name="テキスト ボックス 12">
            <a:extLst>
              <a:ext uri="{FF2B5EF4-FFF2-40B4-BE49-F238E27FC236}">
                <a16:creationId xmlns:a16="http://schemas.microsoft.com/office/drawing/2014/main" xmlns="" id="{05931329-DDB5-45EF-A64C-13C2B9C9928A}"/>
              </a:ext>
            </a:extLst>
          </p:cNvPr>
          <p:cNvSpPr txBox="1"/>
          <p:nvPr/>
        </p:nvSpPr>
        <p:spPr>
          <a:xfrm>
            <a:off x="4390571" y="10076182"/>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１１～１３を参照</a:t>
            </a:r>
            <a:endParaRPr lang="ja-JP" altLang="en-US" sz="1200"/>
          </a:p>
        </p:txBody>
      </p:sp>
      <p:grpSp>
        <p:nvGrpSpPr>
          <p:cNvPr id="14" name="グループ化 13">
            <a:extLst>
              <a:ext uri="{FF2B5EF4-FFF2-40B4-BE49-F238E27FC236}">
                <a16:creationId xmlns:a16="http://schemas.microsoft.com/office/drawing/2014/main" xmlns="" id="{E9AFA2A0-1861-451B-9735-1AC36BDAEFB5}"/>
              </a:ext>
            </a:extLst>
          </p:cNvPr>
          <p:cNvGrpSpPr/>
          <p:nvPr/>
        </p:nvGrpSpPr>
        <p:grpSpPr>
          <a:xfrm>
            <a:off x="5169247" y="2136166"/>
            <a:ext cx="976059" cy="1353492"/>
            <a:chOff x="12861475" y="1763651"/>
            <a:chExt cx="1063704" cy="1475028"/>
          </a:xfrm>
        </p:grpSpPr>
        <p:pic>
          <p:nvPicPr>
            <p:cNvPr id="15" name="図 14" descr="テキスト&#10;&#10;自動的に生成された説明">
              <a:extLst>
                <a:ext uri="{FF2B5EF4-FFF2-40B4-BE49-F238E27FC236}">
                  <a16:creationId xmlns:a16="http://schemas.microsoft.com/office/drawing/2014/main" xmlns="" id="{634EE4A0-AE5F-434C-A19A-F03795A4E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16" name="図 15" descr="テキスト&#10;&#10;自動的に生成された説明">
              <a:extLst>
                <a:ext uri="{FF2B5EF4-FFF2-40B4-BE49-F238E27FC236}">
                  <a16:creationId xmlns:a16="http://schemas.microsoft.com/office/drawing/2014/main" xmlns="" id="{140DB271-28DF-4969-9181-2E8F01379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17" name="図 16" descr="テキスト&#10;&#10;自動的に生成された説明">
              <a:extLst>
                <a:ext uri="{FF2B5EF4-FFF2-40B4-BE49-F238E27FC236}">
                  <a16:creationId xmlns:a16="http://schemas.microsoft.com/office/drawing/2014/main" xmlns="" id="{EA68FFA3-0413-4698-9699-921FF77BC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18" name="グループ化 17">
            <a:extLst>
              <a:ext uri="{FF2B5EF4-FFF2-40B4-BE49-F238E27FC236}">
                <a16:creationId xmlns:a16="http://schemas.microsoft.com/office/drawing/2014/main" xmlns="" id="{E5304F45-CAAE-48F5-BCEF-B5B280D7DFE2}"/>
              </a:ext>
            </a:extLst>
          </p:cNvPr>
          <p:cNvGrpSpPr/>
          <p:nvPr/>
        </p:nvGrpSpPr>
        <p:grpSpPr>
          <a:xfrm>
            <a:off x="5169247" y="4317224"/>
            <a:ext cx="976059" cy="1353492"/>
            <a:chOff x="12861475" y="1763651"/>
            <a:chExt cx="1063704" cy="1475028"/>
          </a:xfrm>
        </p:grpSpPr>
        <p:pic>
          <p:nvPicPr>
            <p:cNvPr id="19" name="図 18" descr="テキスト&#10;&#10;自動的に生成された説明">
              <a:extLst>
                <a:ext uri="{FF2B5EF4-FFF2-40B4-BE49-F238E27FC236}">
                  <a16:creationId xmlns:a16="http://schemas.microsoft.com/office/drawing/2014/main" xmlns="" id="{A391EF69-0B17-4043-9486-2ED003002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0" name="図 19" descr="テキスト&#10;&#10;自動的に生成された説明">
              <a:extLst>
                <a:ext uri="{FF2B5EF4-FFF2-40B4-BE49-F238E27FC236}">
                  <a16:creationId xmlns:a16="http://schemas.microsoft.com/office/drawing/2014/main" xmlns="" id="{6ED7EF6B-DAFB-44F0-A366-46138A988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1" name="図 20" descr="テキスト&#10;&#10;自動的に生成された説明">
              <a:extLst>
                <a:ext uri="{FF2B5EF4-FFF2-40B4-BE49-F238E27FC236}">
                  <a16:creationId xmlns:a16="http://schemas.microsoft.com/office/drawing/2014/main" xmlns="" id="{ACF0144D-65A2-4DDE-AE59-FAC547D4A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22" name="グループ化 21">
            <a:extLst>
              <a:ext uri="{FF2B5EF4-FFF2-40B4-BE49-F238E27FC236}">
                <a16:creationId xmlns:a16="http://schemas.microsoft.com/office/drawing/2014/main" xmlns="" id="{C66A1689-1CBD-49B2-BE9E-B208A78C70C2}"/>
              </a:ext>
            </a:extLst>
          </p:cNvPr>
          <p:cNvGrpSpPr/>
          <p:nvPr/>
        </p:nvGrpSpPr>
        <p:grpSpPr>
          <a:xfrm>
            <a:off x="5169247" y="6540633"/>
            <a:ext cx="976059" cy="1353492"/>
            <a:chOff x="12861475" y="1763651"/>
            <a:chExt cx="1063704" cy="1475028"/>
          </a:xfrm>
        </p:grpSpPr>
        <p:pic>
          <p:nvPicPr>
            <p:cNvPr id="23" name="図 22" descr="テキスト&#10;&#10;自動的に生成された説明">
              <a:extLst>
                <a:ext uri="{FF2B5EF4-FFF2-40B4-BE49-F238E27FC236}">
                  <a16:creationId xmlns:a16="http://schemas.microsoft.com/office/drawing/2014/main" xmlns="" id="{48EB7D0B-2370-41D4-9001-8559097037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4" name="図 23" descr="テキスト&#10;&#10;自動的に生成された説明">
              <a:extLst>
                <a:ext uri="{FF2B5EF4-FFF2-40B4-BE49-F238E27FC236}">
                  <a16:creationId xmlns:a16="http://schemas.microsoft.com/office/drawing/2014/main" xmlns="" id="{2B5CE624-D484-45C4-9B26-D271C955B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5" name="図 24" descr="テキスト&#10;&#10;自動的に生成された説明">
              <a:extLst>
                <a:ext uri="{FF2B5EF4-FFF2-40B4-BE49-F238E27FC236}">
                  <a16:creationId xmlns:a16="http://schemas.microsoft.com/office/drawing/2014/main" xmlns="" id="{3DC9502B-44D3-47AB-8612-4F056E34B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26" name="グループ化 25">
            <a:extLst>
              <a:ext uri="{FF2B5EF4-FFF2-40B4-BE49-F238E27FC236}">
                <a16:creationId xmlns:a16="http://schemas.microsoft.com/office/drawing/2014/main" xmlns="" id="{6C1395B3-23AA-40EE-9405-80648C1691FB}"/>
              </a:ext>
            </a:extLst>
          </p:cNvPr>
          <p:cNvGrpSpPr/>
          <p:nvPr/>
        </p:nvGrpSpPr>
        <p:grpSpPr>
          <a:xfrm>
            <a:off x="5169247" y="8689201"/>
            <a:ext cx="976059" cy="1353492"/>
            <a:chOff x="12861475" y="1763651"/>
            <a:chExt cx="1063704" cy="1475028"/>
          </a:xfrm>
        </p:grpSpPr>
        <p:pic>
          <p:nvPicPr>
            <p:cNvPr id="27" name="図 26" descr="テキスト&#10;&#10;自動的に生成された説明">
              <a:extLst>
                <a:ext uri="{FF2B5EF4-FFF2-40B4-BE49-F238E27FC236}">
                  <a16:creationId xmlns:a16="http://schemas.microsoft.com/office/drawing/2014/main" xmlns="" id="{259D0F32-F33F-4BD5-822A-C5B52D6D4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8" name="図 27" descr="テキスト&#10;&#10;自動的に生成された説明">
              <a:extLst>
                <a:ext uri="{FF2B5EF4-FFF2-40B4-BE49-F238E27FC236}">
                  <a16:creationId xmlns:a16="http://schemas.microsoft.com/office/drawing/2014/main" xmlns="" id="{32FA0600-393E-4DC8-90B1-C63C5C057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9" name="図 28" descr="テキスト&#10;&#10;自動的に生成された説明">
              <a:extLst>
                <a:ext uri="{FF2B5EF4-FFF2-40B4-BE49-F238E27FC236}">
                  <a16:creationId xmlns:a16="http://schemas.microsoft.com/office/drawing/2014/main" xmlns="" id="{E8A05A74-5A75-4B83-BF95-783823CAF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sp>
        <p:nvSpPr>
          <p:cNvPr id="30" name="テキスト ボックス 29">
            <a:extLst>
              <a:ext uri="{FF2B5EF4-FFF2-40B4-BE49-F238E27FC236}">
                <a16:creationId xmlns:a16="http://schemas.microsoft.com/office/drawing/2014/main" xmlns="" id="{FB28C124-0615-42C3-9DA1-76AE47912325}"/>
              </a:ext>
            </a:extLst>
          </p:cNvPr>
          <p:cNvSpPr txBox="1"/>
          <p:nvPr/>
        </p:nvSpPr>
        <p:spPr>
          <a:xfrm>
            <a:off x="6748234" y="10216141"/>
            <a:ext cx="65836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２１</a:t>
            </a:r>
            <a:endParaRPr lang="ja-JP" altLang="en-US" dirty="0">
              <a:solidFill>
                <a:schemeClr val="tx1">
                  <a:lumMod val="50000"/>
                  <a:lumOff val="50000"/>
                </a:schemeClr>
              </a:solidFill>
              <a:latin typeface="+mj-ea"/>
              <a:ea typeface="+mj-ea"/>
            </a:endParaRPr>
          </a:p>
        </p:txBody>
      </p:sp>
      <p:grpSp>
        <p:nvGrpSpPr>
          <p:cNvPr id="32" name="object 9">
            <a:extLst>
              <a:ext uri="{FF2B5EF4-FFF2-40B4-BE49-F238E27FC236}">
                <a16:creationId xmlns:a16="http://schemas.microsoft.com/office/drawing/2014/main" xmlns="" id="{0682A356-9838-4716-AC8E-4C088469E630}"/>
              </a:ext>
            </a:extLst>
          </p:cNvPr>
          <p:cNvGrpSpPr/>
          <p:nvPr/>
        </p:nvGrpSpPr>
        <p:grpSpPr>
          <a:xfrm>
            <a:off x="0" y="535823"/>
            <a:ext cx="7159420" cy="628997"/>
            <a:chOff x="540004" y="1688134"/>
            <a:chExt cx="6570788" cy="334010"/>
          </a:xfrm>
          <a:solidFill>
            <a:srgbClr val="172A88"/>
          </a:solidFill>
        </p:grpSpPr>
        <p:pic>
          <p:nvPicPr>
            <p:cNvPr id="33" name="object 10">
              <a:extLst>
                <a:ext uri="{FF2B5EF4-FFF2-40B4-BE49-F238E27FC236}">
                  <a16:creationId xmlns:a16="http://schemas.microsoft.com/office/drawing/2014/main" xmlns="" id="{6AC18D36-EE46-4EB3-B50D-63C2CBFAD74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4" name="object 11">
              <a:extLst>
                <a:ext uri="{FF2B5EF4-FFF2-40B4-BE49-F238E27FC236}">
                  <a16:creationId xmlns:a16="http://schemas.microsoft.com/office/drawing/2014/main" xmlns="" id="{ED313C29-795A-4DD0-826A-A1FF4F77BA65}"/>
                </a:ext>
              </a:extLst>
            </p:cNvPr>
            <p:cNvSpPr/>
            <p:nvPr/>
          </p:nvSpPr>
          <p:spPr>
            <a:xfrm>
              <a:off x="540004" y="1688134"/>
              <a:ext cx="6570788"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Tree>
    <p:extLst>
      <p:ext uri="{BB962C8B-B14F-4D97-AF65-F5344CB8AC3E}">
        <p14:creationId xmlns:p14="http://schemas.microsoft.com/office/powerpoint/2010/main" val="4265155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5DE74ED5-CDBC-4153-A70F-46339ECE4D38}"/>
              </a:ext>
            </a:extLst>
          </p:cNvPr>
          <p:cNvSpPr txBox="1"/>
          <p:nvPr/>
        </p:nvSpPr>
        <p:spPr>
          <a:xfrm>
            <a:off x="141513" y="10172700"/>
            <a:ext cx="75944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96955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BEB5225-D462-4A38-A9B6-A0EFA5949EAB}"/>
              </a:ext>
            </a:extLst>
          </p:cNvPr>
          <p:cNvSpPr>
            <a:spLocks noChangeArrowheads="1"/>
          </p:cNvSpPr>
          <p:nvPr/>
        </p:nvSpPr>
        <p:spPr bwMode="auto">
          <a:xfrm>
            <a:off x="885371" y="4769366"/>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避難所運営マニュアル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9086098E-72BE-4C96-BE4D-CA4BE9076D9D}"/>
              </a:ext>
            </a:extLst>
          </p:cNvPr>
          <p:cNvSpPr>
            <a:spLocks noChangeArrowheads="1"/>
          </p:cNvSpPr>
          <p:nvPr/>
        </p:nvSpPr>
        <p:spPr bwMode="auto">
          <a:xfrm>
            <a:off x="1859302"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第４章</a:t>
            </a:r>
            <a:endParaRPr kumimoji="0" lang="en-US" altLang="ja-JP" sz="2400" b="0"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E3914139-D05C-41F0-A55C-3E788F9F52C3}"/>
              </a:ext>
            </a:extLst>
          </p:cNvPr>
          <p:cNvSpPr txBox="1"/>
          <p:nvPr/>
        </p:nvSpPr>
        <p:spPr>
          <a:xfrm>
            <a:off x="6748233" y="10199914"/>
            <a:ext cx="81144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44099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xmlns="" id="{3F3D640F-0234-46CD-BBFD-0D83C84A5DB2}"/>
              </a:ext>
            </a:extLst>
          </p:cNvPr>
          <p:cNvGraphicFramePr>
            <a:graphicFrameLocks noGrp="1"/>
          </p:cNvGraphicFramePr>
          <p:nvPr>
            <p:extLst>
              <p:ext uri="{D42A27DB-BD31-4B8C-83A1-F6EECF244321}">
                <p14:modId xmlns:p14="http://schemas.microsoft.com/office/powerpoint/2010/main" val="3044530280"/>
              </p:ext>
            </p:extLst>
          </p:nvPr>
        </p:nvGraphicFramePr>
        <p:xfrm>
          <a:off x="1011238" y="2858644"/>
          <a:ext cx="5537200" cy="6767930"/>
        </p:xfrm>
        <a:graphic>
          <a:graphicData uri="http://schemas.openxmlformats.org/drawingml/2006/table">
            <a:tbl>
              <a:tblPr firstRow="1" firstCol="1" bandRow="1"/>
              <a:tblGrid>
                <a:gridCol w="535305">
                  <a:extLst>
                    <a:ext uri="{9D8B030D-6E8A-4147-A177-3AD203B41FA5}">
                      <a16:colId xmlns:a16="http://schemas.microsoft.com/office/drawing/2014/main" xmlns="" val="1423923875"/>
                    </a:ext>
                  </a:extLst>
                </a:gridCol>
                <a:gridCol w="1873885">
                  <a:extLst>
                    <a:ext uri="{9D8B030D-6E8A-4147-A177-3AD203B41FA5}">
                      <a16:colId xmlns:a16="http://schemas.microsoft.com/office/drawing/2014/main" xmlns="" val="2349072045"/>
                    </a:ext>
                  </a:extLst>
                </a:gridCol>
                <a:gridCol w="3128010">
                  <a:extLst>
                    <a:ext uri="{9D8B030D-6E8A-4147-A177-3AD203B41FA5}">
                      <a16:colId xmlns:a16="http://schemas.microsoft.com/office/drawing/2014/main" xmlns="" val="3298655682"/>
                    </a:ext>
                  </a:extLst>
                </a:gridCol>
              </a:tblGrid>
              <a:tr h="216000">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Ver.</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改訂日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改定履歴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2242304495"/>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1.0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a:effectLst/>
                          <a:latin typeface="Century" panose="02040604050505020304" pitchFamily="18" charset="0"/>
                          <a:ea typeface="HG丸ｺﾞｼｯｸM-PRO" panose="020F0600000000000000" pitchFamily="50" charset="-128"/>
                          <a:cs typeface="Times New Roman" panose="02020603050405020304" pitchFamily="18" charset="0"/>
                        </a:rPr>
                        <a:t>令和４年〇月〇日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200" kern="100">
                          <a:effectLst/>
                          <a:latin typeface="Century" panose="02040604050505020304" pitchFamily="18" charset="0"/>
                          <a:ea typeface="HG丸ｺﾞｼｯｸM-PRO" panose="020F0600000000000000" pitchFamily="50" charset="-128"/>
                          <a:cs typeface="Times New Roman" panose="02020603050405020304" pitchFamily="18" charset="0"/>
                        </a:rPr>
                        <a:t>全４回の検討会の成果を反映した、避難所開設・運営マニュアルの完成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2249179"/>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7283852"/>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129339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8912228"/>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058771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4207793"/>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819277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579763"/>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1914574"/>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468409"/>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7475814"/>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9010218"/>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7767125"/>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7409096"/>
                  </a:ext>
                </a:extLst>
              </a:tr>
            </a:tbl>
          </a:graphicData>
        </a:graphic>
      </p:graphicFrame>
      <p:sp>
        <p:nvSpPr>
          <p:cNvPr id="18" name="Rectangle 2046">
            <a:extLst>
              <a:ext uri="{FF2B5EF4-FFF2-40B4-BE49-F238E27FC236}">
                <a16:creationId xmlns:a16="http://schemas.microsoft.com/office/drawing/2014/main" xmlns="" id="{4E467233-D6CA-4F44-A6DA-155D0F249E99}"/>
              </a:ext>
            </a:extLst>
          </p:cNvPr>
          <p:cNvSpPr>
            <a:spLocks noChangeArrowheads="1"/>
          </p:cNvSpPr>
          <p:nvPr/>
        </p:nvSpPr>
        <p:spPr bwMode="auto">
          <a:xfrm>
            <a:off x="1011238" y="967690"/>
            <a:ext cx="5534025" cy="1160463"/>
          </a:xfrm>
          <a:prstGeom prst="rect">
            <a:avLst/>
          </a:prstGeom>
          <a:solidFill>
            <a:srgbClr val="DEEAF6"/>
          </a:solidFill>
          <a:ln w="28575">
            <a:solidFill>
              <a:srgbClr val="5A5A5A"/>
            </a:solidFill>
            <a:miter lim="800000"/>
            <a:headEnd/>
            <a:tailEnd/>
          </a:ln>
        </p:spPr>
        <p:txBody>
          <a:bodyPr vert="horz" wrap="square" lIns="108000" tIns="43200" rIns="144000" bIns="8890" numCol="1" anchor="ctr"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マニュアルは、常に最新の情報に更新します。</a:t>
            </a:r>
            <a:endParaRPr kumimoji="0" lang="ja-JP" altLang="ja-JP" sz="400" b="1"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・運営委員メンバーの変更時等</a:t>
            </a:r>
            <a:endParaRPr kumimoji="0" lang="ja-JP" altLang="ja-JP" sz="400" b="0" i="0" u="none" strike="noStrike" cap="none" normalizeH="0" baseline="0" dirty="0">
              <a:ln>
                <a:noFill/>
              </a:ln>
              <a:solidFill>
                <a:schemeClr val="tx1"/>
              </a:solidFill>
              <a:effectLst/>
              <a:latin typeface="+mn-ea"/>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いざというときに動けるよう、訓練や話し合いを通じて</a:t>
            </a:r>
            <a:r>
              <a:rPr kumimoji="0" lang="en-US" altLang="ja-JP" sz="1400" b="1" i="0" u="none" strike="noStrike" cap="none" normalizeH="0" baseline="0" dirty="0">
                <a:ln>
                  <a:noFill/>
                </a:ln>
                <a:solidFill>
                  <a:schemeClr val="tx1"/>
                </a:solidFill>
                <a:effectLst/>
                <a:latin typeface="+mn-ea"/>
                <a:cs typeface="Times New Roman" panose="02020603050405020304" pitchFamily="18" charset="0"/>
              </a:rPr>
              <a:t/>
            </a:r>
            <a:br>
              <a:rPr kumimoji="0" lang="en-US" altLang="ja-JP" sz="1400" b="1" i="0" u="none" strike="noStrike" cap="none" normalizeH="0" baseline="0" dirty="0">
                <a:ln>
                  <a:noFill/>
                </a:ln>
                <a:solidFill>
                  <a:schemeClr val="tx1"/>
                </a:solidFill>
                <a:effectLst/>
                <a:latin typeface="+mn-ea"/>
                <a:cs typeface="Times New Roman" panose="02020603050405020304" pitchFamily="18" charset="0"/>
              </a:rPr>
            </a:b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マニュアルを見直します。</a:t>
            </a:r>
            <a:endParaRPr kumimoji="0" lang="ja-JP" altLang="ja-JP" sz="1800" b="1" i="0" u="none" strike="noStrike" cap="none" normalizeH="0" baseline="0" dirty="0">
              <a:ln>
                <a:noFill/>
              </a:ln>
              <a:solidFill>
                <a:schemeClr val="tx1"/>
              </a:solidFill>
              <a:effectLst/>
              <a:latin typeface="+mn-ea"/>
            </a:endParaRPr>
          </a:p>
        </p:txBody>
      </p:sp>
      <p:sp>
        <p:nvSpPr>
          <p:cNvPr id="19" name="Rectangle 9">
            <a:extLst>
              <a:ext uri="{FF2B5EF4-FFF2-40B4-BE49-F238E27FC236}">
                <a16:creationId xmlns:a16="http://schemas.microsoft.com/office/drawing/2014/main" xmlns="" id="{34F72354-919F-4F1E-9BD1-B9A9CF252C40}"/>
              </a:ext>
            </a:extLst>
          </p:cNvPr>
          <p:cNvSpPr>
            <a:spLocks noChangeArrowheads="1"/>
          </p:cNvSpPr>
          <p:nvPr/>
        </p:nvSpPr>
        <p:spPr bwMode="auto">
          <a:xfrm>
            <a:off x="1011238" y="291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sp>
        <p:nvSpPr>
          <p:cNvPr id="20" name="Rectangle 12">
            <a:extLst>
              <a:ext uri="{FF2B5EF4-FFF2-40B4-BE49-F238E27FC236}">
                <a16:creationId xmlns:a16="http://schemas.microsoft.com/office/drawing/2014/main" xmlns="" id="{9FA53909-7A1A-4DF8-8C37-C084758042D1}"/>
              </a:ext>
            </a:extLst>
          </p:cNvPr>
          <p:cNvSpPr>
            <a:spLocks noChangeArrowheads="1"/>
          </p:cNvSpPr>
          <p:nvPr/>
        </p:nvSpPr>
        <p:spPr bwMode="auto">
          <a:xfrm>
            <a:off x="1011238" y="2834958"/>
            <a:ext cx="18473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n-ea"/>
              </a:rPr>
              <a:t/>
            </a:r>
            <a:br>
              <a:rPr kumimoji="0" lang="ja-JP" altLang="ja-JP" sz="1800" b="0" i="0" u="none" strike="noStrike" cap="none" normalizeH="0" baseline="0">
                <a:ln>
                  <a:noFill/>
                </a:ln>
                <a:solidFill>
                  <a:schemeClr val="tx1"/>
                </a:solidFill>
                <a:effectLst/>
                <a:latin typeface="+mn-ea"/>
              </a:rPr>
            </a:br>
            <a:endParaRPr kumimoji="0" lang="ja-JP" altLang="ja-JP" sz="18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mn-ea"/>
            </a:endParaRPr>
          </a:p>
        </p:txBody>
      </p:sp>
      <p:sp>
        <p:nvSpPr>
          <p:cNvPr id="21" name="AutoShape 2040">
            <a:extLst>
              <a:ext uri="{FF2B5EF4-FFF2-40B4-BE49-F238E27FC236}">
                <a16:creationId xmlns:a16="http://schemas.microsoft.com/office/drawing/2014/main" xmlns="" id="{95F44FC2-1F07-4A77-8762-DEEBD4B95D11}"/>
              </a:ext>
            </a:extLst>
          </p:cNvPr>
          <p:cNvSpPr>
            <a:spLocks noChangeArrowheads="1"/>
          </p:cNvSpPr>
          <p:nvPr/>
        </p:nvSpPr>
        <p:spPr bwMode="auto">
          <a:xfrm>
            <a:off x="1012825" y="2292458"/>
            <a:ext cx="5534025" cy="387350"/>
          </a:xfrm>
          <a:prstGeom prst="rect">
            <a:avLst/>
          </a:prstGeom>
          <a:solidFill>
            <a:schemeClr val="accent1">
              <a:lumMod val="50000"/>
            </a:schemeClr>
          </a:solidFill>
          <a:ln w="9525" algn="ctr">
            <a:solidFill>
              <a:srgbClr val="5A5A5A"/>
            </a:solidFill>
            <a:round/>
            <a:headEnd/>
            <a:tailEnd/>
          </a:ln>
          <a:effectLst/>
        </p:spPr>
        <p:txBody>
          <a:bodyPr rot="0" vert="horz" wrap="square" lIns="74295" tIns="9000" rIns="74295" bIns="8890" anchor="ctr" anchorCtr="0" upright="1">
            <a:noAutofit/>
          </a:bodyPr>
          <a:lstStyle/>
          <a:p>
            <a:pPr algn="ctr">
              <a:lnSpc>
                <a:spcPts val="2000"/>
              </a:lnSpc>
            </a:pPr>
            <a:r>
              <a:rPr lang="ja-JP" sz="1400" kern="0" spc="2800">
                <a:solidFill>
                  <a:schemeClr val="bg1"/>
                </a:solidFill>
                <a:effectLst/>
                <a:latin typeface="+mn-ea"/>
                <a:cs typeface="Times New Roman" panose="02020603050405020304" pitchFamily="18" charset="0"/>
              </a:rPr>
              <a:t>改訂履歴</a:t>
            </a:r>
            <a:endParaRPr lang="ja-JP" sz="1050" kern="100" spc="2800">
              <a:solidFill>
                <a:schemeClr val="bg1"/>
              </a:solidFill>
              <a:effectLst/>
              <a:latin typeface="+mn-ea"/>
              <a:cs typeface="Times New Roman" panose="02020603050405020304" pitchFamily="18" charset="0"/>
            </a:endParaRPr>
          </a:p>
        </p:txBody>
      </p:sp>
    </p:spTree>
    <p:extLst>
      <p:ext uri="{BB962C8B-B14F-4D97-AF65-F5344CB8AC3E}">
        <p14:creationId xmlns:p14="http://schemas.microsoft.com/office/powerpoint/2010/main" val="2681525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6980894F-6DB4-469C-BA8D-1A5B363D207E}"/>
              </a:ext>
            </a:extLst>
          </p:cNvPr>
          <p:cNvSpPr/>
          <p:nvPr/>
        </p:nvSpPr>
        <p:spPr>
          <a:xfrm>
            <a:off x="7052340" y="3897345"/>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xmlns="" id="{6B8BDF25-DE40-49AD-AA6F-673EFD764202}"/>
              </a:ext>
            </a:extLst>
          </p:cNvPr>
          <p:cNvSpPr/>
          <p:nvPr/>
        </p:nvSpPr>
        <p:spPr>
          <a:xfrm>
            <a:off x="495300" y="3897345"/>
            <a:ext cx="7063071"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object 12">
            <a:extLst>
              <a:ext uri="{FF2B5EF4-FFF2-40B4-BE49-F238E27FC236}">
                <a16:creationId xmlns:a16="http://schemas.microsoft.com/office/drawing/2014/main" xmlns="" id="{BF4C4EBE-2471-4C29-8347-51503CD9C7D4}"/>
              </a:ext>
            </a:extLst>
          </p:cNvPr>
          <p:cNvSpPr txBox="1"/>
          <p:nvPr/>
        </p:nvSpPr>
        <p:spPr>
          <a:xfrm>
            <a:off x="729361" y="688667"/>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9" name="テキスト ボックス 8">
            <a:extLst>
              <a:ext uri="{FF2B5EF4-FFF2-40B4-BE49-F238E27FC236}">
                <a16:creationId xmlns:a16="http://schemas.microsoft.com/office/drawing/2014/main" xmlns="" id="{838A69BC-C8A2-4A8B-8AD5-F267DE85FA6D}"/>
              </a:ext>
            </a:extLst>
          </p:cNvPr>
          <p:cNvSpPr txBox="1"/>
          <p:nvPr/>
        </p:nvSpPr>
        <p:spPr>
          <a:xfrm>
            <a:off x="579429" y="1221775"/>
            <a:ext cx="6837331"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避難所での避難生活が、長期化する見込みがある場合、事前に決めていた避難所運営本部内に地域住民を中心にした避難所運営委員会を立ち上げ、次の３つの流れで避難所運営を行います。</a:t>
            </a:r>
          </a:p>
        </p:txBody>
      </p:sp>
      <p:sp>
        <p:nvSpPr>
          <p:cNvPr id="10" name="四角形: 角を丸くする 9">
            <a:extLst>
              <a:ext uri="{FF2B5EF4-FFF2-40B4-BE49-F238E27FC236}">
                <a16:creationId xmlns:a16="http://schemas.microsoft.com/office/drawing/2014/main" xmlns="" id="{E59926B3-1FC2-4724-B2B6-52DE4C868715}"/>
              </a:ext>
            </a:extLst>
          </p:cNvPr>
          <p:cNvSpPr/>
          <p:nvPr/>
        </p:nvSpPr>
        <p:spPr>
          <a:xfrm>
            <a:off x="535326" y="2072177"/>
            <a:ext cx="7023045"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xmlns="" id="{21D8CD98-E561-48E4-81B4-2542E471BE5F}"/>
              </a:ext>
            </a:extLst>
          </p:cNvPr>
          <p:cNvSpPr/>
          <p:nvPr/>
        </p:nvSpPr>
        <p:spPr>
          <a:xfrm>
            <a:off x="857250" y="2277704"/>
            <a:ext cx="5334000"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xmlns="" id="{87036DE5-28D8-4D20-A4AD-0A2D1A8A2875}"/>
              </a:ext>
            </a:extLst>
          </p:cNvPr>
          <p:cNvSpPr/>
          <p:nvPr/>
        </p:nvSpPr>
        <p:spPr>
          <a:xfrm>
            <a:off x="857250" y="4080447"/>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3AFB3BC9-37A2-44CC-9EE5-50930D6E7D0F}"/>
              </a:ext>
            </a:extLst>
          </p:cNvPr>
          <p:cNvSpPr txBox="1"/>
          <p:nvPr/>
        </p:nvSpPr>
        <p:spPr>
          <a:xfrm>
            <a:off x="1591582" y="4186088"/>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各班による避難所運営</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 name="object 81">
            <a:extLst>
              <a:ext uri="{FF2B5EF4-FFF2-40B4-BE49-F238E27FC236}">
                <a16:creationId xmlns:a16="http://schemas.microsoft.com/office/drawing/2014/main" xmlns="" id="{AB324482-E80D-4CE3-ADE8-80AB86001DCA}"/>
              </a:ext>
            </a:extLst>
          </p:cNvPr>
          <p:cNvSpPr/>
          <p:nvPr/>
        </p:nvSpPr>
        <p:spPr>
          <a:xfrm>
            <a:off x="1161032" y="4185918"/>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5" name="テキスト ボックス 14">
            <a:extLst>
              <a:ext uri="{FF2B5EF4-FFF2-40B4-BE49-F238E27FC236}">
                <a16:creationId xmlns:a16="http://schemas.microsoft.com/office/drawing/2014/main" xmlns="" id="{960D2FDD-7FA0-4811-9C75-3913C1088DA8}"/>
              </a:ext>
            </a:extLst>
          </p:cNvPr>
          <p:cNvSpPr txBox="1"/>
          <p:nvPr/>
        </p:nvSpPr>
        <p:spPr>
          <a:xfrm>
            <a:off x="1113560" y="4200949"/>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6" name="矢印: 下 15">
            <a:extLst>
              <a:ext uri="{FF2B5EF4-FFF2-40B4-BE49-F238E27FC236}">
                <a16:creationId xmlns:a16="http://schemas.microsoft.com/office/drawing/2014/main" xmlns="" id="{E8D5E01B-D796-48CB-A30A-8253584C2F62}"/>
              </a:ext>
            </a:extLst>
          </p:cNvPr>
          <p:cNvSpPr/>
          <p:nvPr/>
        </p:nvSpPr>
        <p:spPr>
          <a:xfrm>
            <a:off x="1898194" y="3287745"/>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xmlns="" id="{1ADB2E5F-D80E-44EC-B12D-6E9816D0CA55}"/>
              </a:ext>
            </a:extLst>
          </p:cNvPr>
          <p:cNvSpPr txBox="1"/>
          <p:nvPr/>
        </p:nvSpPr>
        <p:spPr>
          <a:xfrm>
            <a:off x="1619250" y="2374622"/>
            <a:ext cx="4506977"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避難所運営委員会の立ち上げ</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object 81">
            <a:extLst>
              <a:ext uri="{FF2B5EF4-FFF2-40B4-BE49-F238E27FC236}">
                <a16:creationId xmlns:a16="http://schemas.microsoft.com/office/drawing/2014/main" xmlns="" id="{F343422C-5648-4533-BCB8-0D4C4C98D5B2}"/>
              </a:ext>
            </a:extLst>
          </p:cNvPr>
          <p:cNvSpPr/>
          <p:nvPr/>
        </p:nvSpPr>
        <p:spPr>
          <a:xfrm>
            <a:off x="1044552" y="2388069"/>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9" name="テキスト ボックス 18">
            <a:extLst>
              <a:ext uri="{FF2B5EF4-FFF2-40B4-BE49-F238E27FC236}">
                <a16:creationId xmlns:a16="http://schemas.microsoft.com/office/drawing/2014/main" xmlns="" id="{ED53825B-0A0D-4364-B8B1-C2402D11544F}"/>
              </a:ext>
            </a:extLst>
          </p:cNvPr>
          <p:cNvSpPr txBox="1"/>
          <p:nvPr/>
        </p:nvSpPr>
        <p:spPr>
          <a:xfrm>
            <a:off x="997080" y="2403100"/>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0" name="object 5">
            <a:extLst>
              <a:ext uri="{FF2B5EF4-FFF2-40B4-BE49-F238E27FC236}">
                <a16:creationId xmlns:a16="http://schemas.microsoft.com/office/drawing/2014/main" xmlns="" id="{008570FF-8A9E-4057-B08E-20BFB6AA3B33}"/>
              </a:ext>
            </a:extLst>
          </p:cNvPr>
          <p:cNvSpPr txBox="1"/>
          <p:nvPr/>
        </p:nvSpPr>
        <p:spPr>
          <a:xfrm>
            <a:off x="927082" y="2986577"/>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事前に決めていた体制をもとにして、避難所運営委員会を立ち上げます。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1" name="四角形: 角を丸くする 20">
            <a:extLst>
              <a:ext uri="{FF2B5EF4-FFF2-40B4-BE49-F238E27FC236}">
                <a16:creationId xmlns:a16="http://schemas.microsoft.com/office/drawing/2014/main" xmlns="" id="{167BD869-A2A3-4801-A523-C783DD3097BF}"/>
              </a:ext>
            </a:extLst>
          </p:cNvPr>
          <p:cNvSpPr/>
          <p:nvPr/>
        </p:nvSpPr>
        <p:spPr>
          <a:xfrm>
            <a:off x="445574" y="8902309"/>
            <a:ext cx="7112797"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xmlns="" id="{0E909D83-3239-4C09-BB33-268DA7E2BFDF}"/>
              </a:ext>
            </a:extLst>
          </p:cNvPr>
          <p:cNvSpPr/>
          <p:nvPr/>
        </p:nvSpPr>
        <p:spPr>
          <a:xfrm>
            <a:off x="807524" y="9046539"/>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xmlns="" id="{80DFBDEA-A90B-4118-B9A8-C6C1A58E1536}"/>
              </a:ext>
            </a:extLst>
          </p:cNvPr>
          <p:cNvSpPr txBox="1"/>
          <p:nvPr/>
        </p:nvSpPr>
        <p:spPr>
          <a:xfrm>
            <a:off x="1541856" y="9152180"/>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避難所の閉鎖</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4" name="object 81">
            <a:extLst>
              <a:ext uri="{FF2B5EF4-FFF2-40B4-BE49-F238E27FC236}">
                <a16:creationId xmlns:a16="http://schemas.microsoft.com/office/drawing/2014/main" xmlns="" id="{8049FF42-32E9-4054-91B4-B8AE0F59BE1C}"/>
              </a:ext>
            </a:extLst>
          </p:cNvPr>
          <p:cNvSpPr/>
          <p:nvPr/>
        </p:nvSpPr>
        <p:spPr>
          <a:xfrm>
            <a:off x="1111306" y="9152010"/>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25" name="テキスト ボックス 24">
            <a:extLst>
              <a:ext uri="{FF2B5EF4-FFF2-40B4-BE49-F238E27FC236}">
                <a16:creationId xmlns:a16="http://schemas.microsoft.com/office/drawing/2014/main" xmlns="" id="{414F0FDC-35B7-4B6B-9F9E-043BF28FBE91}"/>
              </a:ext>
            </a:extLst>
          </p:cNvPr>
          <p:cNvSpPr txBox="1"/>
          <p:nvPr/>
        </p:nvSpPr>
        <p:spPr>
          <a:xfrm>
            <a:off x="1063834" y="9167041"/>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6" name="矢印: 下 25">
            <a:extLst>
              <a:ext uri="{FF2B5EF4-FFF2-40B4-BE49-F238E27FC236}">
                <a16:creationId xmlns:a16="http://schemas.microsoft.com/office/drawing/2014/main" xmlns="" id="{FD037C5B-6137-4BDB-AD73-86175C836ECD}"/>
              </a:ext>
            </a:extLst>
          </p:cNvPr>
          <p:cNvSpPr/>
          <p:nvPr/>
        </p:nvSpPr>
        <p:spPr>
          <a:xfrm>
            <a:off x="1848468" y="8292709"/>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5">
            <a:extLst>
              <a:ext uri="{FF2B5EF4-FFF2-40B4-BE49-F238E27FC236}">
                <a16:creationId xmlns:a16="http://schemas.microsoft.com/office/drawing/2014/main" xmlns="" id="{A9344564-C7D0-4609-AFBF-C0C478262A29}"/>
              </a:ext>
            </a:extLst>
          </p:cNvPr>
          <p:cNvSpPr txBox="1"/>
          <p:nvPr/>
        </p:nvSpPr>
        <p:spPr>
          <a:xfrm>
            <a:off x="912876" y="4781566"/>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各班による避難所運営を行います。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8" name="object 5">
            <a:extLst>
              <a:ext uri="{FF2B5EF4-FFF2-40B4-BE49-F238E27FC236}">
                <a16:creationId xmlns:a16="http://schemas.microsoft.com/office/drawing/2014/main" xmlns="" id="{C509D7CD-42A5-4FFC-B6E1-3FCA712A6C46}"/>
              </a:ext>
            </a:extLst>
          </p:cNvPr>
          <p:cNvSpPr txBox="1"/>
          <p:nvPr/>
        </p:nvSpPr>
        <p:spPr>
          <a:xfrm>
            <a:off x="927082" y="9842995"/>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避難所の集約や統廃合により、施設本来の業務再開に向けた準備を行います。</a:t>
            </a:r>
          </a:p>
        </p:txBody>
      </p:sp>
      <p:sp>
        <p:nvSpPr>
          <p:cNvPr id="45" name="テキスト ボックス 44">
            <a:extLst>
              <a:ext uri="{FF2B5EF4-FFF2-40B4-BE49-F238E27FC236}">
                <a16:creationId xmlns:a16="http://schemas.microsoft.com/office/drawing/2014/main" xmlns="" id="{54FA5336-4AA3-4D55-80A6-360082855D48}"/>
              </a:ext>
            </a:extLst>
          </p:cNvPr>
          <p:cNvSpPr txBox="1"/>
          <p:nvPr/>
        </p:nvSpPr>
        <p:spPr>
          <a:xfrm>
            <a:off x="141512" y="10172700"/>
            <a:ext cx="66601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２４</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50" name="四角形: 角を丸くする 49">
            <a:extLst>
              <a:ext uri="{FF2B5EF4-FFF2-40B4-BE49-F238E27FC236}">
                <a16:creationId xmlns:a16="http://schemas.microsoft.com/office/drawing/2014/main" xmlns="" id="{69D6378C-8C35-47AF-B4B0-6364D86DC450}"/>
              </a:ext>
            </a:extLst>
          </p:cNvPr>
          <p:cNvSpPr/>
          <p:nvPr/>
        </p:nvSpPr>
        <p:spPr>
          <a:xfrm>
            <a:off x="7034766" y="2072177"/>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xmlns="" id="{C5522A0C-C6DC-4B1F-A017-A7E3F5E5A8AB}"/>
              </a:ext>
            </a:extLst>
          </p:cNvPr>
          <p:cNvSpPr/>
          <p:nvPr/>
        </p:nvSpPr>
        <p:spPr>
          <a:xfrm>
            <a:off x="7324193" y="8902309"/>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bg object 16">
            <a:extLst>
              <a:ext uri="{FF2B5EF4-FFF2-40B4-BE49-F238E27FC236}">
                <a16:creationId xmlns:a16="http://schemas.microsoft.com/office/drawing/2014/main" xmlns="" id="{D23074FC-E7AF-4808-8695-5F9669A79C9C}"/>
              </a:ext>
            </a:extLst>
          </p:cNvPr>
          <p:cNvSpPr/>
          <p:nvPr/>
        </p:nvSpPr>
        <p:spPr>
          <a:xfrm>
            <a:off x="-1388" y="4846"/>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59" name="bg object 17">
            <a:extLst>
              <a:ext uri="{FF2B5EF4-FFF2-40B4-BE49-F238E27FC236}">
                <a16:creationId xmlns:a16="http://schemas.microsoft.com/office/drawing/2014/main" xmlns="" id="{852C1EA9-EA34-4D63-A843-ED179C79A3BC}"/>
              </a:ext>
            </a:extLst>
          </p:cNvPr>
          <p:cNvSpPr/>
          <p:nvPr/>
        </p:nvSpPr>
        <p:spPr>
          <a:xfrm>
            <a:off x="141512" y="4847"/>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60" name="bg object 18">
            <a:extLst>
              <a:ext uri="{FF2B5EF4-FFF2-40B4-BE49-F238E27FC236}">
                <a16:creationId xmlns:a16="http://schemas.microsoft.com/office/drawing/2014/main" xmlns="" id="{F3EC10CD-41B3-46EB-9360-8EDD8EDEC74C}"/>
              </a:ext>
            </a:extLst>
          </p:cNvPr>
          <p:cNvPicPr/>
          <p:nvPr/>
        </p:nvPicPr>
        <p:blipFill>
          <a:blip r:embed="rId2" cstate="print"/>
          <a:stretch>
            <a:fillRect/>
          </a:stretch>
        </p:blipFill>
        <p:spPr>
          <a:xfrm>
            <a:off x="116356" y="4846"/>
            <a:ext cx="174123" cy="208812"/>
          </a:xfrm>
          <a:prstGeom prst="rect">
            <a:avLst/>
          </a:prstGeom>
        </p:spPr>
      </p:pic>
      <p:sp>
        <p:nvSpPr>
          <p:cNvPr id="61" name="object 11">
            <a:extLst>
              <a:ext uri="{FF2B5EF4-FFF2-40B4-BE49-F238E27FC236}">
                <a16:creationId xmlns:a16="http://schemas.microsoft.com/office/drawing/2014/main" xmlns="" id="{853A0DCC-446B-4410-BB11-BD52965D363E}"/>
              </a:ext>
            </a:extLst>
          </p:cNvPr>
          <p:cNvSpPr/>
          <p:nvPr/>
        </p:nvSpPr>
        <p:spPr>
          <a:xfrm>
            <a:off x="566301" y="550946"/>
            <a:ext cx="6987127"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62" name="object 12">
            <a:extLst>
              <a:ext uri="{FF2B5EF4-FFF2-40B4-BE49-F238E27FC236}">
                <a16:creationId xmlns:a16="http://schemas.microsoft.com/office/drawing/2014/main" xmlns="" id="{E0E6869A-2059-4FFD-BE9C-C562DDB4EABA}"/>
              </a:ext>
            </a:extLst>
          </p:cNvPr>
          <p:cNvSpPr txBox="1"/>
          <p:nvPr/>
        </p:nvSpPr>
        <p:spPr>
          <a:xfrm>
            <a:off x="727972" y="693513"/>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72" name="正方形/長方形 71">
            <a:extLst>
              <a:ext uri="{FF2B5EF4-FFF2-40B4-BE49-F238E27FC236}">
                <a16:creationId xmlns:a16="http://schemas.microsoft.com/office/drawing/2014/main" xmlns="" id="{868A3293-DC6B-4E34-8301-F056D5E0AC43}"/>
              </a:ext>
            </a:extLst>
          </p:cNvPr>
          <p:cNvSpPr/>
          <p:nvPr/>
        </p:nvSpPr>
        <p:spPr>
          <a:xfrm>
            <a:off x="603466" y="5014542"/>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xmlns="" id="{BDBC2A98-31D0-475F-B1ED-C38D55A7B7AF}"/>
              </a:ext>
            </a:extLst>
          </p:cNvPr>
          <p:cNvSpPr/>
          <p:nvPr/>
        </p:nvSpPr>
        <p:spPr>
          <a:xfrm>
            <a:off x="4090301"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xmlns="" id="{E8323B06-D423-4BC8-BDC5-0CF8623C3586}"/>
              </a:ext>
            </a:extLst>
          </p:cNvPr>
          <p:cNvSpPr/>
          <p:nvPr/>
        </p:nvSpPr>
        <p:spPr>
          <a:xfrm>
            <a:off x="603466" y="6796321"/>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xmlns="" id="{089D2161-DAE2-4FB0-B76C-26FA60ADCE79}"/>
              </a:ext>
            </a:extLst>
          </p:cNvPr>
          <p:cNvSpPr/>
          <p:nvPr/>
        </p:nvSpPr>
        <p:spPr>
          <a:xfrm>
            <a:off x="566764" y="5413826"/>
            <a:ext cx="2472005" cy="107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〇避難所運営委員会の運営サポート</a:t>
            </a:r>
          </a:p>
        </p:txBody>
      </p:sp>
      <p:sp>
        <p:nvSpPr>
          <p:cNvPr id="76" name="テキスト ボックス 75">
            <a:extLst>
              <a:ext uri="{FF2B5EF4-FFF2-40B4-BE49-F238E27FC236}">
                <a16:creationId xmlns:a16="http://schemas.microsoft.com/office/drawing/2014/main" xmlns="" id="{FD34824F-3CB9-41BA-A01D-2F69F8DFE3E5}"/>
              </a:ext>
            </a:extLst>
          </p:cNvPr>
          <p:cNvSpPr txBox="1"/>
          <p:nvPr/>
        </p:nvSpPr>
        <p:spPr>
          <a:xfrm>
            <a:off x="495524" y="5287387"/>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総務班</a:t>
            </a:r>
            <a:endParaRPr kumimoji="1" lang="ja-JP" altLang="en-US" sz="1400" b="1">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xmlns="" id="{F07F0570-51DE-4E3A-873B-F1265A2FBBA9}"/>
              </a:ext>
            </a:extLst>
          </p:cNvPr>
          <p:cNvSpPr txBox="1"/>
          <p:nvPr/>
        </p:nvSpPr>
        <p:spPr>
          <a:xfrm>
            <a:off x="2685313" y="6324517"/>
            <a:ext cx="1300352" cy="369332"/>
          </a:xfrm>
          <a:prstGeom prst="rect">
            <a:avLst/>
          </a:prstGeom>
          <a:noFill/>
        </p:spPr>
        <p:txBody>
          <a:bodyPr wrap="square">
            <a:spAutoFit/>
          </a:bodyPr>
          <a:lstStyle/>
          <a:p>
            <a:pPr algn="ctr"/>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P29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39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78" name="正方形/長方形 77">
            <a:extLst>
              <a:ext uri="{FF2B5EF4-FFF2-40B4-BE49-F238E27FC236}">
                <a16:creationId xmlns:a16="http://schemas.microsoft.com/office/drawing/2014/main" xmlns="" id="{4AB1E619-EB9A-4A39-B55E-A358CE70F3A2}"/>
              </a:ext>
            </a:extLst>
          </p:cNvPr>
          <p:cNvSpPr/>
          <p:nvPr/>
        </p:nvSpPr>
        <p:spPr>
          <a:xfrm>
            <a:off x="4060161" y="5622781"/>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a:solidFill>
                  <a:srgbClr val="221815"/>
                </a:solidFill>
                <a:latin typeface="游ゴシック" panose="020B0400000000000000" pitchFamily="50" charset="-128"/>
                <a:ea typeface="游ゴシック" panose="020B0400000000000000" pitchFamily="50" charset="-128"/>
              </a:rPr>
              <a:t>〇情報の収集と整理</a:t>
            </a:r>
          </a:p>
          <a:p>
            <a:r>
              <a:rPr lang="ja-JP" altLang="en-US" sz="1100" b="1">
                <a:solidFill>
                  <a:srgbClr val="221815"/>
                </a:solidFill>
                <a:latin typeface="游ゴシック" panose="020B0400000000000000" pitchFamily="50" charset="-128"/>
                <a:ea typeface="游ゴシック" panose="020B0400000000000000" pitchFamily="50" charset="-128"/>
              </a:rPr>
              <a:t>〇情報・ルール等の周知・伝達</a:t>
            </a:r>
          </a:p>
          <a:p>
            <a:r>
              <a:rPr lang="ja-JP" altLang="en-US" sz="1100" b="1">
                <a:solidFill>
                  <a:srgbClr val="221815"/>
                </a:solidFill>
                <a:latin typeface="游ゴシック" panose="020B0400000000000000" pitchFamily="50" charset="-128"/>
                <a:ea typeface="游ゴシック" panose="020B0400000000000000" pitchFamily="50" charset="-128"/>
              </a:rPr>
              <a:t>〇取材対応</a:t>
            </a:r>
          </a:p>
        </p:txBody>
      </p:sp>
      <p:sp>
        <p:nvSpPr>
          <p:cNvPr id="79" name="テキスト ボックス 78">
            <a:extLst>
              <a:ext uri="{FF2B5EF4-FFF2-40B4-BE49-F238E27FC236}">
                <a16:creationId xmlns:a16="http://schemas.microsoft.com/office/drawing/2014/main" xmlns="" id="{077B2D62-5FB8-4856-8858-BA6544070840}"/>
              </a:ext>
            </a:extLst>
          </p:cNvPr>
          <p:cNvSpPr txBox="1"/>
          <p:nvPr/>
        </p:nvSpPr>
        <p:spPr>
          <a:xfrm>
            <a:off x="3988921" y="5253449"/>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情報班</a:t>
            </a:r>
            <a:endParaRPr kumimoji="1" lang="ja-JP" altLang="en-US" sz="1400" b="1">
              <a:latin typeface="游ゴシック" panose="020B0400000000000000" pitchFamily="50" charset="-128"/>
              <a:ea typeface="游ゴシック" panose="020B0400000000000000" pitchFamily="50" charset="-128"/>
            </a:endParaRPr>
          </a:p>
        </p:txBody>
      </p:sp>
      <p:sp>
        <p:nvSpPr>
          <p:cNvPr id="80" name="正方形/長方形 79">
            <a:extLst>
              <a:ext uri="{FF2B5EF4-FFF2-40B4-BE49-F238E27FC236}">
                <a16:creationId xmlns:a16="http://schemas.microsoft.com/office/drawing/2014/main" xmlns="" id="{2B55E1E2-E7FE-47EE-AEEF-B6DA1EBD6716}"/>
              </a:ext>
            </a:extLst>
          </p:cNvPr>
          <p:cNvSpPr/>
          <p:nvPr/>
        </p:nvSpPr>
        <p:spPr>
          <a:xfrm>
            <a:off x="579229" y="7486155"/>
            <a:ext cx="2472005" cy="93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〇避難者の健康管理</a:t>
            </a:r>
          </a:p>
        </p:txBody>
      </p:sp>
      <p:sp>
        <p:nvSpPr>
          <p:cNvPr id="81" name="テキスト ボックス 80">
            <a:extLst>
              <a:ext uri="{FF2B5EF4-FFF2-40B4-BE49-F238E27FC236}">
                <a16:creationId xmlns:a16="http://schemas.microsoft.com/office/drawing/2014/main" xmlns="" id="{BEA88D6B-22BB-45D9-870B-92EAF125E29D}"/>
              </a:ext>
            </a:extLst>
          </p:cNvPr>
          <p:cNvSpPr txBox="1"/>
          <p:nvPr/>
        </p:nvSpPr>
        <p:spPr>
          <a:xfrm>
            <a:off x="650866" y="7031102"/>
            <a:ext cx="3420000" cy="646331"/>
          </a:xfrm>
          <a:prstGeom prst="rect">
            <a:avLst/>
          </a:prstGeom>
          <a:noFill/>
        </p:spPr>
        <p:txBody>
          <a:bodyPr wrap="square">
            <a:spAutoFit/>
          </a:bodyPr>
          <a:lstStyle/>
          <a:p>
            <a:r>
              <a:rPr kumimoji="1" lang="ja-JP" altLang="en-US" sz="1800" b="1">
                <a:latin typeface="游ゴシック" panose="020B0400000000000000" pitchFamily="50" charset="-128"/>
                <a:ea typeface="游ゴシック" panose="020B0400000000000000" pitchFamily="50" charset="-128"/>
              </a:rPr>
              <a:t>要配慮者支援・</a:t>
            </a:r>
            <a:endParaRPr kumimoji="1" lang="en-US" altLang="ja-JP" sz="1800" b="1">
              <a:latin typeface="游ゴシック" panose="020B0400000000000000" pitchFamily="50" charset="-128"/>
              <a:ea typeface="游ゴシック" panose="020B0400000000000000" pitchFamily="50" charset="-128"/>
            </a:endParaRPr>
          </a:p>
          <a:p>
            <a:r>
              <a:rPr kumimoji="1" lang="ja-JP" altLang="en-US" sz="1800" b="1">
                <a:latin typeface="游ゴシック" panose="020B0400000000000000" pitchFamily="50" charset="-128"/>
                <a:ea typeface="游ゴシック" panose="020B0400000000000000" pitchFamily="50" charset="-128"/>
              </a:rPr>
              <a:t>健康管理班</a:t>
            </a:r>
          </a:p>
        </p:txBody>
      </p:sp>
      <p:sp>
        <p:nvSpPr>
          <p:cNvPr id="82" name="テキスト ボックス 81">
            <a:extLst>
              <a:ext uri="{FF2B5EF4-FFF2-40B4-BE49-F238E27FC236}">
                <a16:creationId xmlns:a16="http://schemas.microsoft.com/office/drawing/2014/main" xmlns="" id="{1F3629B1-82F6-4DF6-93D4-4ACD78AE2DAE}"/>
              </a:ext>
            </a:extLst>
          </p:cNvPr>
          <p:cNvSpPr txBox="1"/>
          <p:nvPr/>
        </p:nvSpPr>
        <p:spPr>
          <a:xfrm>
            <a:off x="2836642" y="8142510"/>
            <a:ext cx="1077685"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P65</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79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86" name="テキスト ボックス 85">
            <a:extLst>
              <a:ext uri="{FF2B5EF4-FFF2-40B4-BE49-F238E27FC236}">
                <a16:creationId xmlns:a16="http://schemas.microsoft.com/office/drawing/2014/main" xmlns="" id="{616B2AFC-33A6-4AC2-8658-570E1DFA961F}"/>
              </a:ext>
            </a:extLst>
          </p:cNvPr>
          <p:cNvSpPr txBox="1"/>
          <p:nvPr/>
        </p:nvSpPr>
        <p:spPr>
          <a:xfrm>
            <a:off x="6337014" y="6286316"/>
            <a:ext cx="1048040" cy="369332"/>
          </a:xfrm>
          <a:prstGeom prst="rect">
            <a:avLst/>
          </a:prstGeom>
          <a:noFill/>
        </p:spPr>
        <p:txBody>
          <a:bodyPr wrap="square">
            <a:spAutoFit/>
          </a:bodyPr>
          <a:lstStyle/>
          <a:p>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P41</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48</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pic>
        <p:nvPicPr>
          <p:cNvPr id="49" name="図 48">
            <a:extLst>
              <a:ext uri="{FF2B5EF4-FFF2-40B4-BE49-F238E27FC236}">
                <a16:creationId xmlns:a16="http://schemas.microsoft.com/office/drawing/2014/main" xmlns="" id="{51EC89A6-9333-49FE-A45F-6E1F7A1F8059}"/>
              </a:ext>
            </a:extLst>
          </p:cNvPr>
          <p:cNvPicPr>
            <a:picLocks noChangeAspect="1"/>
          </p:cNvPicPr>
          <p:nvPr/>
        </p:nvPicPr>
        <p:blipFill>
          <a:blip r:embed="rId3"/>
          <a:stretch>
            <a:fillRect/>
          </a:stretch>
        </p:blipFill>
        <p:spPr>
          <a:xfrm>
            <a:off x="6385555" y="5138971"/>
            <a:ext cx="812321" cy="1142470"/>
          </a:xfrm>
          <a:prstGeom prst="rect">
            <a:avLst/>
          </a:prstGeom>
        </p:spPr>
      </p:pic>
      <p:pic>
        <p:nvPicPr>
          <p:cNvPr id="54" name="図 53">
            <a:extLst>
              <a:ext uri="{FF2B5EF4-FFF2-40B4-BE49-F238E27FC236}">
                <a16:creationId xmlns:a16="http://schemas.microsoft.com/office/drawing/2014/main" xmlns="" id="{5345F281-9652-4D7A-87E3-C8936D5B82A5}"/>
              </a:ext>
            </a:extLst>
          </p:cNvPr>
          <p:cNvPicPr>
            <a:picLocks noChangeAspect="1"/>
          </p:cNvPicPr>
          <p:nvPr/>
        </p:nvPicPr>
        <p:blipFill>
          <a:blip r:embed="rId4"/>
          <a:stretch>
            <a:fillRect/>
          </a:stretch>
        </p:blipFill>
        <p:spPr>
          <a:xfrm>
            <a:off x="2953019" y="5158782"/>
            <a:ext cx="835458" cy="1172462"/>
          </a:xfrm>
          <a:prstGeom prst="rect">
            <a:avLst/>
          </a:prstGeom>
        </p:spPr>
      </p:pic>
      <p:pic>
        <p:nvPicPr>
          <p:cNvPr id="55" name="図 54">
            <a:extLst>
              <a:ext uri="{FF2B5EF4-FFF2-40B4-BE49-F238E27FC236}">
                <a16:creationId xmlns:a16="http://schemas.microsoft.com/office/drawing/2014/main" xmlns="" id="{C97BD94A-96C4-4700-95E6-883C41CA5A9A}"/>
              </a:ext>
            </a:extLst>
          </p:cNvPr>
          <p:cNvPicPr>
            <a:picLocks noChangeAspect="1"/>
          </p:cNvPicPr>
          <p:nvPr/>
        </p:nvPicPr>
        <p:blipFill>
          <a:blip r:embed="rId5"/>
          <a:stretch>
            <a:fillRect/>
          </a:stretch>
        </p:blipFill>
        <p:spPr>
          <a:xfrm>
            <a:off x="2920997" y="6962300"/>
            <a:ext cx="847426" cy="1201455"/>
          </a:xfrm>
          <a:prstGeom prst="rect">
            <a:avLst/>
          </a:prstGeom>
        </p:spPr>
      </p:pic>
    </p:spTree>
    <p:extLst>
      <p:ext uri="{BB962C8B-B14F-4D97-AF65-F5344CB8AC3E}">
        <p14:creationId xmlns:p14="http://schemas.microsoft.com/office/powerpoint/2010/main" val="3704571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xmlns="" id="{EA4D4C4F-5CD3-41D0-95F9-242C40EC3D3F}"/>
              </a:ext>
            </a:extLst>
          </p:cNvPr>
          <p:cNvSpPr/>
          <p:nvPr/>
        </p:nvSpPr>
        <p:spPr>
          <a:xfrm>
            <a:off x="-33508" y="8892032"/>
            <a:ext cx="7319001"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xmlns="" id="{5C67F76D-C491-4F77-A584-A9742AA501FA}"/>
              </a:ext>
            </a:extLst>
          </p:cNvPr>
          <p:cNvSpPr/>
          <p:nvPr/>
        </p:nvSpPr>
        <p:spPr>
          <a:xfrm>
            <a:off x="-6797" y="3887068"/>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xmlns="" id="{D80236EB-CA20-44EC-AE5B-7040B7D3575B}"/>
              </a:ext>
            </a:extLst>
          </p:cNvPr>
          <p:cNvSpPr/>
          <p:nvPr/>
        </p:nvSpPr>
        <p:spPr>
          <a:xfrm>
            <a:off x="-6796" y="3887068"/>
            <a:ext cx="7292290"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xmlns="" id="{DE709832-4B0D-4C46-8519-7EA254403D7A}"/>
              </a:ext>
            </a:extLst>
          </p:cNvPr>
          <p:cNvSpPr/>
          <p:nvPr/>
        </p:nvSpPr>
        <p:spPr>
          <a:xfrm>
            <a:off x="-33508" y="2061900"/>
            <a:ext cx="7319002"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object 10">
            <a:extLst>
              <a:ext uri="{FF2B5EF4-FFF2-40B4-BE49-F238E27FC236}">
                <a16:creationId xmlns:a16="http://schemas.microsoft.com/office/drawing/2014/main" xmlns="" id="{FE1ACA26-AFD0-4CB1-B894-EF3EB04F49DE}"/>
              </a:ext>
            </a:extLst>
          </p:cNvPr>
          <p:cNvPicPr/>
          <p:nvPr/>
        </p:nvPicPr>
        <p:blipFill>
          <a:blip r:embed="rId2" cstate="print"/>
          <a:stretch>
            <a:fillRect/>
          </a:stretch>
        </p:blipFill>
        <p:spPr>
          <a:xfrm>
            <a:off x="1052670" y="535823"/>
            <a:ext cx="6156909" cy="628400"/>
          </a:xfrm>
          <a:prstGeom prst="rect">
            <a:avLst/>
          </a:prstGeom>
          <a:solidFill>
            <a:srgbClr val="172A88"/>
          </a:solidFill>
          <a:ln>
            <a:solidFill>
              <a:schemeClr val="bg1"/>
            </a:solidFill>
          </a:ln>
        </p:spPr>
      </p:pic>
      <p:sp>
        <p:nvSpPr>
          <p:cNvPr id="6" name="テキスト ボックス 5">
            <a:extLst>
              <a:ext uri="{FF2B5EF4-FFF2-40B4-BE49-F238E27FC236}">
                <a16:creationId xmlns:a16="http://schemas.microsoft.com/office/drawing/2014/main" xmlns="" id="{44DB6A6B-B794-47EA-95C1-2EF20B15E3FF}"/>
              </a:ext>
            </a:extLst>
          </p:cNvPr>
          <p:cNvSpPr txBox="1"/>
          <p:nvPr/>
        </p:nvSpPr>
        <p:spPr>
          <a:xfrm>
            <a:off x="4467016" y="3264163"/>
            <a:ext cx="3016027" cy="276999"/>
          </a:xfrm>
          <a:prstGeom prst="rect">
            <a:avLst/>
          </a:prstGeom>
          <a:noFill/>
        </p:spPr>
        <p:txBody>
          <a:bodyPr wrap="square">
            <a:spAutoFit/>
          </a:bodyPr>
          <a:lstStyle/>
          <a:p>
            <a:pPr algn="ct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９を参照</a:t>
            </a:r>
            <a:endParaRPr lang="ja-JP" altLang="en-US" sz="1200"/>
          </a:p>
        </p:txBody>
      </p:sp>
      <p:pic>
        <p:nvPicPr>
          <p:cNvPr id="7" name="図 6">
            <a:extLst>
              <a:ext uri="{FF2B5EF4-FFF2-40B4-BE49-F238E27FC236}">
                <a16:creationId xmlns:a16="http://schemas.microsoft.com/office/drawing/2014/main" xmlns="" id="{25CEEC7A-8A34-46C4-8ACA-6B73EDBEA7B8}"/>
              </a:ext>
            </a:extLst>
          </p:cNvPr>
          <p:cNvPicPr>
            <a:picLocks noChangeAspect="1"/>
          </p:cNvPicPr>
          <p:nvPr/>
        </p:nvPicPr>
        <p:blipFill>
          <a:blip r:embed="rId3"/>
          <a:stretch>
            <a:fillRect/>
          </a:stretch>
        </p:blipFill>
        <p:spPr>
          <a:xfrm>
            <a:off x="5413317" y="2117463"/>
            <a:ext cx="1123424" cy="1160291"/>
          </a:xfrm>
          <a:prstGeom prst="rect">
            <a:avLst/>
          </a:prstGeom>
        </p:spPr>
      </p:pic>
      <p:sp>
        <p:nvSpPr>
          <p:cNvPr id="20" name="テキスト ボックス 19">
            <a:extLst>
              <a:ext uri="{FF2B5EF4-FFF2-40B4-BE49-F238E27FC236}">
                <a16:creationId xmlns:a16="http://schemas.microsoft.com/office/drawing/2014/main" xmlns="" id="{D62D3235-0769-4A8D-8336-6B9DF905954C}"/>
              </a:ext>
            </a:extLst>
          </p:cNvPr>
          <p:cNvSpPr txBox="1"/>
          <p:nvPr/>
        </p:nvSpPr>
        <p:spPr>
          <a:xfrm>
            <a:off x="6748234" y="10189637"/>
            <a:ext cx="647648"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２５</a:t>
            </a:r>
            <a:endParaRPr lang="ja-JP" altLang="en-US" dirty="0">
              <a:solidFill>
                <a:schemeClr val="tx1">
                  <a:lumMod val="50000"/>
                  <a:lumOff val="50000"/>
                </a:schemeClr>
              </a:solidFill>
              <a:latin typeface="+mj-ea"/>
              <a:ea typeface="+mj-ea"/>
            </a:endParaRPr>
          </a:p>
        </p:txBody>
      </p:sp>
      <p:sp>
        <p:nvSpPr>
          <p:cNvPr id="25" name="object 11">
            <a:extLst>
              <a:ext uri="{FF2B5EF4-FFF2-40B4-BE49-F238E27FC236}">
                <a16:creationId xmlns:a16="http://schemas.microsoft.com/office/drawing/2014/main" xmlns="" id="{9A2BE288-3993-49A2-A52F-D01AC3BD638F}"/>
              </a:ext>
            </a:extLst>
          </p:cNvPr>
          <p:cNvSpPr/>
          <p:nvPr/>
        </p:nvSpPr>
        <p:spPr>
          <a:xfrm>
            <a:off x="0" y="535823"/>
            <a:ext cx="7285493"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6" name="四角形: 角を丸くする 25">
            <a:extLst>
              <a:ext uri="{FF2B5EF4-FFF2-40B4-BE49-F238E27FC236}">
                <a16:creationId xmlns:a16="http://schemas.microsoft.com/office/drawing/2014/main" xmlns="" id="{277A7ADC-FBC7-468B-984E-E3961651AC31}"/>
              </a:ext>
            </a:extLst>
          </p:cNvPr>
          <p:cNvSpPr/>
          <p:nvPr/>
        </p:nvSpPr>
        <p:spPr>
          <a:xfrm>
            <a:off x="-33508" y="2061900"/>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xmlns="" id="{19BB8F19-F057-44AD-A144-9D3A233BA951}"/>
              </a:ext>
            </a:extLst>
          </p:cNvPr>
          <p:cNvSpPr/>
          <p:nvPr/>
        </p:nvSpPr>
        <p:spPr>
          <a:xfrm>
            <a:off x="104145" y="8892032"/>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xmlns="" id="{8A059C4F-671E-422E-A3CE-8D6B2693BF37}"/>
              </a:ext>
            </a:extLst>
          </p:cNvPr>
          <p:cNvSpPr/>
          <p:nvPr/>
        </p:nvSpPr>
        <p:spPr>
          <a:xfrm>
            <a:off x="-12645" y="8892032"/>
            <a:ext cx="347104"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xmlns="" id="{F6E9B136-6979-4E3B-830D-48E124B57BCC}"/>
              </a:ext>
            </a:extLst>
          </p:cNvPr>
          <p:cNvSpPr/>
          <p:nvPr/>
        </p:nvSpPr>
        <p:spPr>
          <a:xfrm>
            <a:off x="80543"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xmlns="" id="{8AA1D26C-812C-4EB3-B72D-EFDDFED994BC}"/>
              </a:ext>
            </a:extLst>
          </p:cNvPr>
          <p:cNvSpPr/>
          <p:nvPr/>
        </p:nvSpPr>
        <p:spPr>
          <a:xfrm>
            <a:off x="3612299"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xmlns="" id="{4AD17182-D00A-4F2D-9987-9A81007C789E}"/>
              </a:ext>
            </a:extLst>
          </p:cNvPr>
          <p:cNvSpPr/>
          <p:nvPr/>
        </p:nvSpPr>
        <p:spPr>
          <a:xfrm>
            <a:off x="3589863" y="5594205"/>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a:solidFill>
                  <a:schemeClr val="tx1"/>
                </a:solidFill>
                <a:latin typeface="游ゴシック" panose="020B0400000000000000" pitchFamily="50" charset="-128"/>
                <a:ea typeface="游ゴシック" panose="020B0400000000000000" pitchFamily="50" charset="-128"/>
              </a:rPr>
              <a:t>〇物資等の受け入れ体制の整備</a:t>
            </a:r>
          </a:p>
          <a:p>
            <a:r>
              <a:rPr lang="ja-JP" altLang="en-US" sz="1100" b="1">
                <a:solidFill>
                  <a:schemeClr val="tx1"/>
                </a:solidFill>
                <a:latin typeface="游ゴシック" panose="020B0400000000000000" pitchFamily="50" charset="-128"/>
                <a:ea typeface="游ゴシック" panose="020B0400000000000000" pitchFamily="50" charset="-128"/>
              </a:rPr>
              <a:t>〇食料・飲料水・生活用品の確保</a:t>
            </a:r>
          </a:p>
          <a:p>
            <a:r>
              <a:rPr lang="ja-JP" altLang="en-US" sz="1100" b="1">
                <a:solidFill>
                  <a:schemeClr val="tx1"/>
                </a:solidFill>
                <a:latin typeface="游ゴシック" panose="020B0400000000000000" pitchFamily="50" charset="-128"/>
                <a:ea typeface="游ゴシック" panose="020B0400000000000000" pitchFamily="50" charset="-128"/>
              </a:rPr>
              <a:t>　調整と配布</a:t>
            </a:r>
          </a:p>
          <a:p>
            <a:r>
              <a:rPr lang="ja-JP" altLang="en-US" sz="1100" b="1">
                <a:solidFill>
                  <a:schemeClr val="tx1"/>
                </a:solidFill>
                <a:latin typeface="游ゴシック" panose="020B0400000000000000" pitchFamily="50" charset="-128"/>
                <a:ea typeface="游ゴシック" panose="020B0400000000000000" pitchFamily="50" charset="-128"/>
              </a:rPr>
              <a:t>〇炊き出し</a:t>
            </a:r>
          </a:p>
        </p:txBody>
      </p:sp>
      <p:sp>
        <p:nvSpPr>
          <p:cNvPr id="43" name="テキスト ボックス 42">
            <a:extLst>
              <a:ext uri="{FF2B5EF4-FFF2-40B4-BE49-F238E27FC236}">
                <a16:creationId xmlns:a16="http://schemas.microsoft.com/office/drawing/2014/main" xmlns="" id="{FB948C76-1DD3-4BB8-B5F1-852FA98A0A11}"/>
              </a:ext>
            </a:extLst>
          </p:cNvPr>
          <p:cNvSpPr txBox="1"/>
          <p:nvPr/>
        </p:nvSpPr>
        <p:spPr>
          <a:xfrm>
            <a:off x="3473337" y="5282025"/>
            <a:ext cx="1801895"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食料・物資班</a:t>
            </a:r>
          </a:p>
        </p:txBody>
      </p:sp>
      <p:sp>
        <p:nvSpPr>
          <p:cNvPr id="44" name="テキスト ボックス 43">
            <a:extLst>
              <a:ext uri="{FF2B5EF4-FFF2-40B4-BE49-F238E27FC236}">
                <a16:creationId xmlns:a16="http://schemas.microsoft.com/office/drawing/2014/main" xmlns="" id="{FA44E8CD-450A-4906-9DB1-F128D1ED9BC3}"/>
              </a:ext>
            </a:extLst>
          </p:cNvPr>
          <p:cNvSpPr txBox="1"/>
          <p:nvPr/>
        </p:nvSpPr>
        <p:spPr>
          <a:xfrm>
            <a:off x="5918704" y="6304640"/>
            <a:ext cx="975232"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P57</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63</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46" name="正方形/長方形 45">
            <a:extLst>
              <a:ext uri="{FF2B5EF4-FFF2-40B4-BE49-F238E27FC236}">
                <a16:creationId xmlns:a16="http://schemas.microsoft.com/office/drawing/2014/main" xmlns="" id="{E83FF7A3-ED36-4ACC-8971-E865464354B3}"/>
              </a:ext>
            </a:extLst>
          </p:cNvPr>
          <p:cNvSpPr/>
          <p:nvPr/>
        </p:nvSpPr>
        <p:spPr>
          <a:xfrm>
            <a:off x="51801" y="5717149"/>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〇ペットの受け入れ空間環境整備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〇共有空間・居住の安全管理</a:t>
            </a:r>
          </a:p>
        </p:txBody>
      </p:sp>
      <p:sp>
        <p:nvSpPr>
          <p:cNvPr id="47" name="テキスト ボックス 46">
            <a:extLst>
              <a:ext uri="{FF2B5EF4-FFF2-40B4-BE49-F238E27FC236}">
                <a16:creationId xmlns:a16="http://schemas.microsoft.com/office/drawing/2014/main" xmlns="" id="{431D2B1B-3CAB-42E2-B593-DA198AE8570C}"/>
              </a:ext>
            </a:extLst>
          </p:cNvPr>
          <p:cNvSpPr txBox="1"/>
          <p:nvPr/>
        </p:nvSpPr>
        <p:spPr>
          <a:xfrm>
            <a:off x="-148032" y="5282025"/>
            <a:ext cx="1766345"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施設管理班</a:t>
            </a:r>
          </a:p>
        </p:txBody>
      </p:sp>
      <p:sp>
        <p:nvSpPr>
          <p:cNvPr id="48" name="テキスト ボックス 47">
            <a:extLst>
              <a:ext uri="{FF2B5EF4-FFF2-40B4-BE49-F238E27FC236}">
                <a16:creationId xmlns:a16="http://schemas.microsoft.com/office/drawing/2014/main" xmlns="" id="{107DD05A-3482-4E90-80D8-2F056C45D149}"/>
              </a:ext>
            </a:extLst>
          </p:cNvPr>
          <p:cNvSpPr txBox="1"/>
          <p:nvPr/>
        </p:nvSpPr>
        <p:spPr>
          <a:xfrm>
            <a:off x="2337778" y="6324517"/>
            <a:ext cx="1034078"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55</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pic>
        <p:nvPicPr>
          <p:cNvPr id="32" name="図 31">
            <a:extLst>
              <a:ext uri="{FF2B5EF4-FFF2-40B4-BE49-F238E27FC236}">
                <a16:creationId xmlns:a16="http://schemas.microsoft.com/office/drawing/2014/main" xmlns="" id="{F91D6B96-307F-4093-A871-D891DE2DF141}"/>
              </a:ext>
            </a:extLst>
          </p:cNvPr>
          <p:cNvPicPr>
            <a:picLocks noChangeAspect="1"/>
          </p:cNvPicPr>
          <p:nvPr/>
        </p:nvPicPr>
        <p:blipFill>
          <a:blip r:embed="rId4"/>
          <a:stretch>
            <a:fillRect/>
          </a:stretch>
        </p:blipFill>
        <p:spPr>
          <a:xfrm>
            <a:off x="2364028" y="5157698"/>
            <a:ext cx="829550" cy="1166994"/>
          </a:xfrm>
          <a:prstGeom prst="rect">
            <a:avLst/>
          </a:prstGeom>
        </p:spPr>
      </p:pic>
      <p:pic>
        <p:nvPicPr>
          <p:cNvPr id="33" name="図 32">
            <a:extLst>
              <a:ext uri="{FF2B5EF4-FFF2-40B4-BE49-F238E27FC236}">
                <a16:creationId xmlns:a16="http://schemas.microsoft.com/office/drawing/2014/main" xmlns="" id="{3B99D7A6-3BB2-443C-8D0A-25707B9C307E}"/>
              </a:ext>
            </a:extLst>
          </p:cNvPr>
          <p:cNvPicPr>
            <a:picLocks noChangeAspect="1"/>
          </p:cNvPicPr>
          <p:nvPr/>
        </p:nvPicPr>
        <p:blipFill>
          <a:blip r:embed="rId5"/>
          <a:stretch>
            <a:fillRect/>
          </a:stretch>
        </p:blipFill>
        <p:spPr>
          <a:xfrm>
            <a:off x="5975029" y="5159296"/>
            <a:ext cx="822051" cy="1165222"/>
          </a:xfrm>
          <a:prstGeom prst="rect">
            <a:avLst/>
          </a:prstGeom>
        </p:spPr>
      </p:pic>
    </p:spTree>
    <p:extLst>
      <p:ext uri="{BB962C8B-B14F-4D97-AF65-F5344CB8AC3E}">
        <p14:creationId xmlns:p14="http://schemas.microsoft.com/office/powerpoint/2010/main" val="83862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xmlns="" id="{9F741FA0-9287-4DCA-99EB-B21A9963E829}"/>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1" name="bg object 17">
            <a:extLst>
              <a:ext uri="{FF2B5EF4-FFF2-40B4-BE49-F238E27FC236}">
                <a16:creationId xmlns:a16="http://schemas.microsoft.com/office/drawing/2014/main" xmlns="" id="{1A37C24D-3ECA-4136-8E89-307DBD9078B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32" name="bg object 18">
            <a:extLst>
              <a:ext uri="{FF2B5EF4-FFF2-40B4-BE49-F238E27FC236}">
                <a16:creationId xmlns:a16="http://schemas.microsoft.com/office/drawing/2014/main" xmlns="" id="{9E090552-5FCC-48A2-9CCB-4437664927EE}"/>
              </a:ext>
            </a:extLst>
          </p:cNvPr>
          <p:cNvPicPr/>
          <p:nvPr/>
        </p:nvPicPr>
        <p:blipFill>
          <a:blip r:embed="rId2" cstate="print"/>
          <a:stretch>
            <a:fillRect/>
          </a:stretch>
        </p:blipFill>
        <p:spPr>
          <a:xfrm>
            <a:off x="117745" y="0"/>
            <a:ext cx="174123" cy="208812"/>
          </a:xfrm>
          <a:prstGeom prst="rect">
            <a:avLst/>
          </a:prstGeom>
        </p:spPr>
      </p:pic>
      <p:grpSp>
        <p:nvGrpSpPr>
          <p:cNvPr id="33" name="object 9">
            <a:extLst>
              <a:ext uri="{FF2B5EF4-FFF2-40B4-BE49-F238E27FC236}">
                <a16:creationId xmlns:a16="http://schemas.microsoft.com/office/drawing/2014/main" xmlns="" id="{C6815240-5E74-40DD-A27B-506DE75D8B47}"/>
              </a:ext>
            </a:extLst>
          </p:cNvPr>
          <p:cNvGrpSpPr/>
          <p:nvPr/>
        </p:nvGrpSpPr>
        <p:grpSpPr>
          <a:xfrm>
            <a:off x="525425" y="527381"/>
            <a:ext cx="6553200" cy="628997"/>
            <a:chOff x="540004" y="1688134"/>
            <a:chExt cx="6480175" cy="334010"/>
          </a:xfrm>
          <a:solidFill>
            <a:srgbClr val="172A88"/>
          </a:solidFill>
        </p:grpSpPr>
        <p:pic>
          <p:nvPicPr>
            <p:cNvPr id="34" name="object 10">
              <a:extLst>
                <a:ext uri="{FF2B5EF4-FFF2-40B4-BE49-F238E27FC236}">
                  <a16:creationId xmlns:a16="http://schemas.microsoft.com/office/drawing/2014/main" xmlns="" id="{7E31DED8-AD5A-49DF-B01F-1D9554ACA42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5" name="object 11">
              <a:extLst>
                <a:ext uri="{FF2B5EF4-FFF2-40B4-BE49-F238E27FC236}">
                  <a16:creationId xmlns:a16="http://schemas.microsoft.com/office/drawing/2014/main" xmlns="" id="{F990EA1B-EBE3-487B-9B4F-DBB72CEE1E03}"/>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6" name="object 12">
            <a:extLst>
              <a:ext uri="{FF2B5EF4-FFF2-40B4-BE49-F238E27FC236}">
                <a16:creationId xmlns:a16="http://schemas.microsoft.com/office/drawing/2014/main" xmlns="" id="{22BE363D-C999-49BB-BCFA-CFE89668F350}"/>
              </a:ext>
            </a:extLst>
          </p:cNvPr>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避難所運営委員会の立上げ・運営</a:t>
            </a:r>
          </a:p>
        </p:txBody>
      </p:sp>
      <p:sp>
        <p:nvSpPr>
          <p:cNvPr id="53" name="テキスト ボックス 52">
            <a:extLst>
              <a:ext uri="{FF2B5EF4-FFF2-40B4-BE49-F238E27FC236}">
                <a16:creationId xmlns:a16="http://schemas.microsoft.com/office/drawing/2014/main" xmlns="" id="{0220A340-EE74-4D87-8EC9-8E386B74C4DE}"/>
              </a:ext>
            </a:extLst>
          </p:cNvPr>
          <p:cNvSpPr txBox="1"/>
          <p:nvPr/>
        </p:nvSpPr>
        <p:spPr>
          <a:xfrm>
            <a:off x="141512" y="10172700"/>
            <a:ext cx="640809"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２６</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37" name="テキスト ボックス 36">
            <a:extLst>
              <a:ext uri="{FF2B5EF4-FFF2-40B4-BE49-F238E27FC236}">
                <a16:creationId xmlns:a16="http://schemas.microsoft.com/office/drawing/2014/main" xmlns="" id="{A94462A5-0088-4542-9E38-11448CC447AE}"/>
              </a:ext>
            </a:extLst>
          </p:cNvPr>
          <p:cNvSpPr txBox="1"/>
          <p:nvPr/>
        </p:nvSpPr>
        <p:spPr>
          <a:xfrm>
            <a:off x="807596" y="1308100"/>
            <a:ext cx="5975984"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避難所開設後には、避難所利用者の自主運営の原則に基づき、避難所を利用する人を主体とした避難所運営委員会や運営班を組織し、避難所を運営します。</a:t>
            </a:r>
          </a:p>
        </p:txBody>
      </p:sp>
      <p:sp>
        <p:nvSpPr>
          <p:cNvPr id="38" name="object 2">
            <a:extLst>
              <a:ext uri="{FF2B5EF4-FFF2-40B4-BE49-F238E27FC236}">
                <a16:creationId xmlns:a16="http://schemas.microsoft.com/office/drawing/2014/main" xmlns="" id="{618F58D5-054E-45F9-913E-54008EE74779}"/>
              </a:ext>
            </a:extLst>
          </p:cNvPr>
          <p:cNvSpPr txBox="1">
            <a:spLocks/>
          </p:cNvSpPr>
          <p:nvPr/>
        </p:nvSpPr>
        <p:spPr>
          <a:xfrm>
            <a:off x="803462" y="2276234"/>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dirty="0">
                <a:solidFill>
                  <a:srgbClr val="172A88"/>
                </a:solidFill>
                <a:latin typeface="Yu Gothic" panose="020B0400000000000000" pitchFamily="34" charset="-128"/>
                <a:ea typeface="Yu Gothic" panose="020B0400000000000000" pitchFamily="34" charset="-128"/>
              </a:rPr>
              <a:t>1.</a:t>
            </a:r>
            <a:r>
              <a:rPr kumimoji="0" lang="ja-JP" altLang="en-US" sz="2400" b="1" kern="0" dirty="0">
                <a:solidFill>
                  <a:srgbClr val="172A88"/>
                </a:solidFill>
                <a:latin typeface="Yu Gothic" panose="020B0400000000000000" pitchFamily="34" charset="-128"/>
                <a:ea typeface="Yu Gothic" panose="020B0400000000000000" pitchFamily="34" charset="-128"/>
              </a:rPr>
              <a:t> 避難所運営委員会の設置</a:t>
            </a:r>
          </a:p>
        </p:txBody>
      </p:sp>
      <p:grpSp>
        <p:nvGrpSpPr>
          <p:cNvPr id="39" name="グループ化 38">
            <a:extLst>
              <a:ext uri="{FF2B5EF4-FFF2-40B4-BE49-F238E27FC236}">
                <a16:creationId xmlns:a16="http://schemas.microsoft.com/office/drawing/2014/main" xmlns="" id="{BABCC621-26D7-41C7-B114-0F5D4A1A6E4F}"/>
              </a:ext>
            </a:extLst>
          </p:cNvPr>
          <p:cNvGrpSpPr/>
          <p:nvPr/>
        </p:nvGrpSpPr>
        <p:grpSpPr>
          <a:xfrm>
            <a:off x="782322" y="4977559"/>
            <a:ext cx="6120130" cy="328706"/>
            <a:chOff x="719999" y="6776611"/>
            <a:chExt cx="6120130" cy="328706"/>
          </a:xfrm>
        </p:grpSpPr>
        <p:sp>
          <p:nvSpPr>
            <p:cNvPr id="40" name="object 14">
              <a:extLst>
                <a:ext uri="{FF2B5EF4-FFF2-40B4-BE49-F238E27FC236}">
                  <a16:creationId xmlns:a16="http://schemas.microsoft.com/office/drawing/2014/main" xmlns="" id="{D77815FD-5B18-4FBE-A8C8-D01C71A6086E}"/>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1" name="object 15">
              <a:extLst>
                <a:ext uri="{FF2B5EF4-FFF2-40B4-BE49-F238E27FC236}">
                  <a16:creationId xmlns:a16="http://schemas.microsoft.com/office/drawing/2014/main" xmlns="" id="{992507D1-B425-49F0-8C30-617FDE7187E0}"/>
                </a:ext>
              </a:extLst>
            </p:cNvPr>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dirty="0">
                  <a:solidFill>
                    <a:srgbClr val="172A88"/>
                  </a:solidFill>
                  <a:latin typeface="Yu Gothic" panose="020B0400000000000000" pitchFamily="34" charset="-128"/>
                  <a:ea typeface="Yu Gothic" panose="020B0400000000000000" pitchFamily="34" charset="-128"/>
                  <a:cs typeface="YuGothic"/>
                </a:rPr>
                <a:t>② 構成員の選出</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42" name="object 8">
            <a:extLst>
              <a:ext uri="{FF2B5EF4-FFF2-40B4-BE49-F238E27FC236}">
                <a16:creationId xmlns:a16="http://schemas.microsoft.com/office/drawing/2014/main" xmlns="" id="{D49B8E2F-5BFB-4492-B323-BDA3E4D312BC}"/>
              </a:ext>
            </a:extLst>
          </p:cNvPr>
          <p:cNvSpPr txBox="1"/>
          <p:nvPr/>
        </p:nvSpPr>
        <p:spPr>
          <a:xfrm>
            <a:off x="985521" y="5491316"/>
            <a:ext cx="6120129" cy="60375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自治会・</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町内会、自主防災組織、</a:t>
            </a:r>
            <a:r>
              <a:rPr lang="ja-JP" altLang="en-US" sz="1600" b="1" dirty="0">
                <a:solidFill>
                  <a:srgbClr val="221815"/>
                </a:solidFill>
                <a:latin typeface="游ゴシック" panose="020B0400000000000000" pitchFamily="50" charset="-128"/>
                <a:ea typeface="游ゴシック" panose="020B0400000000000000" pitchFamily="50" charset="-128"/>
              </a:rPr>
              <a:t>町職員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、施設管理者が集まり、避難所運営委員会の構成員を選出する。</a:t>
            </a:r>
            <a:endParaRPr sz="1600" b="1" dirty="0">
              <a:solidFill>
                <a:srgbClr val="221815"/>
              </a:solidFill>
              <a:latin typeface="游ゴシック" panose="020B0400000000000000" pitchFamily="50" charset="-128"/>
              <a:ea typeface="游ゴシック" panose="020B0400000000000000" pitchFamily="50" charset="-128"/>
              <a:cs typeface="YuGothic"/>
            </a:endParaRPr>
          </a:p>
        </p:txBody>
      </p:sp>
      <p:grpSp>
        <p:nvGrpSpPr>
          <p:cNvPr id="43" name="グループ化 42">
            <a:extLst>
              <a:ext uri="{FF2B5EF4-FFF2-40B4-BE49-F238E27FC236}">
                <a16:creationId xmlns:a16="http://schemas.microsoft.com/office/drawing/2014/main" xmlns="" id="{E8A097DE-EC2C-4479-A609-0CEC1DCBDF21}"/>
              </a:ext>
            </a:extLst>
          </p:cNvPr>
          <p:cNvGrpSpPr/>
          <p:nvPr/>
        </p:nvGrpSpPr>
        <p:grpSpPr>
          <a:xfrm>
            <a:off x="832423" y="2892248"/>
            <a:ext cx="6120130" cy="328706"/>
            <a:chOff x="719999" y="6776611"/>
            <a:chExt cx="6120130" cy="328706"/>
          </a:xfrm>
        </p:grpSpPr>
        <p:sp>
          <p:nvSpPr>
            <p:cNvPr id="44" name="object 14">
              <a:extLst>
                <a:ext uri="{FF2B5EF4-FFF2-40B4-BE49-F238E27FC236}">
                  <a16:creationId xmlns:a16="http://schemas.microsoft.com/office/drawing/2014/main" xmlns="" id="{6F4B8F6F-72CB-42F1-9664-86B71DAC1250}"/>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5" name="object 15">
              <a:extLst>
                <a:ext uri="{FF2B5EF4-FFF2-40B4-BE49-F238E27FC236}">
                  <a16:creationId xmlns:a16="http://schemas.microsoft.com/office/drawing/2014/main" xmlns="" id="{17ADF360-81D1-4795-94E5-9DDE99076396}"/>
                </a:ext>
              </a:extLst>
            </p:cNvPr>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dirty="0">
                  <a:solidFill>
                    <a:srgbClr val="172A88"/>
                  </a:solidFill>
                  <a:latin typeface="Yu Gothic" panose="020B0400000000000000" pitchFamily="34" charset="-128"/>
                  <a:ea typeface="Yu Gothic" panose="020B0400000000000000" pitchFamily="34" charset="-128"/>
                  <a:cs typeface="YuGothic"/>
                </a:rPr>
                <a:t>① 会長、副会長の選出</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46" name="object 8">
            <a:extLst>
              <a:ext uri="{FF2B5EF4-FFF2-40B4-BE49-F238E27FC236}">
                <a16:creationId xmlns:a16="http://schemas.microsoft.com/office/drawing/2014/main" xmlns="" id="{D998A76C-FEE0-48B6-99B7-03B533A3BCDF}"/>
              </a:ext>
            </a:extLst>
          </p:cNvPr>
          <p:cNvSpPr txBox="1"/>
          <p:nvPr/>
        </p:nvSpPr>
        <p:spPr>
          <a:xfrm>
            <a:off x="1006661" y="3406005"/>
            <a:ext cx="6120129" cy="125489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被災時の状況などにより、事前に定めた代表の方に、避難所運営委員会の会長、副会長に就任していただく。</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事前に定めた代表が避難所運営に携われない場合には、避難所運営委員会の構成員の中から、会長、副会長を選出する。</a:t>
            </a:r>
            <a:endParaRPr sz="1600" b="1" dirty="0">
              <a:latin typeface="Yu Gothic" panose="020B0400000000000000" pitchFamily="34" charset="-128"/>
              <a:ea typeface="Yu Gothic" panose="020B0400000000000000" pitchFamily="34" charset="-128"/>
              <a:cs typeface="YuGothic"/>
            </a:endParaRPr>
          </a:p>
        </p:txBody>
      </p:sp>
      <p:sp>
        <p:nvSpPr>
          <p:cNvPr id="47" name="object 74">
            <a:extLst>
              <a:ext uri="{FF2B5EF4-FFF2-40B4-BE49-F238E27FC236}">
                <a16:creationId xmlns:a16="http://schemas.microsoft.com/office/drawing/2014/main" xmlns="" id="{4E12D652-3383-4855-BCB9-FA0CD92A764E}"/>
              </a:ext>
            </a:extLst>
          </p:cNvPr>
          <p:cNvSpPr/>
          <p:nvPr/>
        </p:nvSpPr>
        <p:spPr>
          <a:xfrm>
            <a:off x="4117562" y="4922707"/>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48" name="object 5">
            <a:extLst>
              <a:ext uri="{FF2B5EF4-FFF2-40B4-BE49-F238E27FC236}">
                <a16:creationId xmlns:a16="http://schemas.microsoft.com/office/drawing/2014/main" xmlns="" id="{042177D2-FED2-4FC4-B3FE-8F6BD754E5A2}"/>
              </a:ext>
            </a:extLst>
          </p:cNvPr>
          <p:cNvSpPr txBox="1"/>
          <p:nvPr/>
        </p:nvSpPr>
        <p:spPr>
          <a:xfrm>
            <a:off x="1603371" y="6397814"/>
            <a:ext cx="5388010" cy="710451"/>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事前に避難所運営の協議に関わっていた人は積極的に参加すること。</a:t>
            </a:r>
            <a:endParaRPr lang="en-US" altLang="ja-JP" sz="1400" b="1" dirty="0">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構成員のうち女性の割合が少なくとも３割以上となるよう努める。</a:t>
            </a:r>
            <a:endParaRPr lang="en-US" altLang="ja-JP" sz="1400" b="1" dirty="0">
              <a:solidFill>
                <a:srgbClr val="221815"/>
              </a:solidFill>
              <a:latin typeface="Yu Gothic" panose="020B0400000000000000" pitchFamily="34" charset="-128"/>
              <a:ea typeface="Yu Gothic" panose="020B0400000000000000" pitchFamily="34" charset="-128"/>
              <a:cs typeface="YuGothic"/>
            </a:endParaRPr>
          </a:p>
        </p:txBody>
      </p:sp>
      <p:sp>
        <p:nvSpPr>
          <p:cNvPr id="49" name="object 6">
            <a:extLst>
              <a:ext uri="{FF2B5EF4-FFF2-40B4-BE49-F238E27FC236}">
                <a16:creationId xmlns:a16="http://schemas.microsoft.com/office/drawing/2014/main" xmlns="" id="{E6064EF3-1562-4BDC-B505-C89F9C30FEFE}"/>
              </a:ext>
            </a:extLst>
          </p:cNvPr>
          <p:cNvSpPr/>
          <p:nvPr/>
        </p:nvSpPr>
        <p:spPr>
          <a:xfrm>
            <a:off x="832423" y="6230736"/>
            <a:ext cx="6219010" cy="1054495"/>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50" name="object 72">
            <a:extLst>
              <a:ext uri="{FF2B5EF4-FFF2-40B4-BE49-F238E27FC236}">
                <a16:creationId xmlns:a16="http://schemas.microsoft.com/office/drawing/2014/main" xmlns="" id="{EF26AFE9-C11C-43B7-916A-DB05F5526CFC}"/>
              </a:ext>
            </a:extLst>
          </p:cNvPr>
          <p:cNvSpPr/>
          <p:nvPr/>
        </p:nvSpPr>
        <p:spPr>
          <a:xfrm>
            <a:off x="1032062" y="7484332"/>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51" name="object 73">
            <a:extLst>
              <a:ext uri="{FF2B5EF4-FFF2-40B4-BE49-F238E27FC236}">
                <a16:creationId xmlns:a16="http://schemas.microsoft.com/office/drawing/2014/main" xmlns="" id="{47156DB9-E3B2-4A36-AC82-F3A64F05EC06}"/>
              </a:ext>
            </a:extLst>
          </p:cNvPr>
          <p:cNvSpPr txBox="1"/>
          <p:nvPr/>
        </p:nvSpPr>
        <p:spPr>
          <a:xfrm>
            <a:off x="1147980" y="7537173"/>
            <a:ext cx="2969582" cy="184666"/>
          </a:xfrm>
          <a:prstGeom prst="rect">
            <a:avLst/>
          </a:prstGeom>
        </p:spPr>
        <p:txBody>
          <a:bodyPr vert="horz" wrap="square" lIns="0" tIns="0" rIns="0" bIns="0" rtlCol="0">
            <a:spAutoFit/>
          </a:bodyPr>
          <a:lstStyle/>
          <a:p>
            <a:pPr marL="12700">
              <a:lnSpc>
                <a:spcPct val="100000"/>
              </a:lnSpc>
            </a:pP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避難所開設・運営マニュアル </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P.8</a:t>
            </a:r>
            <a:endParaRPr sz="1200" dirty="0">
              <a:latin typeface="游ゴシック" panose="020B0400000000000000" pitchFamily="50" charset="-128"/>
              <a:ea typeface="游ゴシック" panose="020B0400000000000000" pitchFamily="50" charset="-128"/>
              <a:cs typeface="BIZ UDゴシック"/>
            </a:endParaRPr>
          </a:p>
        </p:txBody>
      </p:sp>
      <p:sp>
        <p:nvSpPr>
          <p:cNvPr id="52" name="object 74">
            <a:extLst>
              <a:ext uri="{FF2B5EF4-FFF2-40B4-BE49-F238E27FC236}">
                <a16:creationId xmlns:a16="http://schemas.microsoft.com/office/drawing/2014/main" xmlns="" id="{CDAA5A50-681B-47A8-B089-15D22C2D569D}"/>
              </a:ext>
            </a:extLst>
          </p:cNvPr>
          <p:cNvSpPr/>
          <p:nvPr/>
        </p:nvSpPr>
        <p:spPr>
          <a:xfrm>
            <a:off x="3829050" y="753717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54" name="テキスト ボックス 53">
            <a:extLst>
              <a:ext uri="{FF2B5EF4-FFF2-40B4-BE49-F238E27FC236}">
                <a16:creationId xmlns:a16="http://schemas.microsoft.com/office/drawing/2014/main" xmlns="" id="{8789C96D-F1DB-4388-92D4-ED5394C1C7CB}"/>
              </a:ext>
            </a:extLst>
          </p:cNvPr>
          <p:cNvSpPr txBox="1"/>
          <p:nvPr/>
        </p:nvSpPr>
        <p:spPr>
          <a:xfrm>
            <a:off x="942655" y="6926480"/>
            <a:ext cx="788769" cy="276999"/>
          </a:xfrm>
          <a:prstGeom prst="rect">
            <a:avLst/>
          </a:prstGeom>
          <a:noFill/>
        </p:spPr>
        <p:txBody>
          <a:bodyPr wrap="square">
            <a:spAutoFit/>
          </a:bodyPr>
          <a:lstStyle/>
          <a:p>
            <a:pPr>
              <a:lnSpc>
                <a:spcPct val="100000"/>
              </a:lnSpc>
            </a:pPr>
            <a:r>
              <a:rPr lang="en-US" altLang="ja-JP" sz="1200" b="1" dirty="0">
                <a:solidFill>
                  <a:srgbClr val="221815"/>
                </a:solidFill>
                <a:latin typeface="Yu Gothic" panose="020B0400000000000000" pitchFamily="34" charset="-128"/>
                <a:ea typeface="Yu Gothic" panose="020B0400000000000000" pitchFamily="34" charset="-128"/>
                <a:cs typeface="YuGothic"/>
              </a:rPr>
              <a:t>POINT</a:t>
            </a:r>
          </a:p>
        </p:txBody>
      </p:sp>
      <p:sp>
        <p:nvSpPr>
          <p:cNvPr id="55" name="object 17">
            <a:extLst>
              <a:ext uri="{FF2B5EF4-FFF2-40B4-BE49-F238E27FC236}">
                <a16:creationId xmlns:a16="http://schemas.microsoft.com/office/drawing/2014/main" xmlns="" id="{0AFA72F0-E2E2-461D-AC4B-1E9043C571BC}"/>
              </a:ext>
            </a:extLst>
          </p:cNvPr>
          <p:cNvSpPr/>
          <p:nvPr/>
        </p:nvSpPr>
        <p:spPr>
          <a:xfrm>
            <a:off x="1063768" y="646667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17873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xmlns="" id="{20C8A951-28B3-4AB1-B096-A44003142D2E}"/>
              </a:ext>
            </a:extLst>
          </p:cNvPr>
          <p:cNvSpPr txBox="1"/>
          <p:nvPr/>
        </p:nvSpPr>
        <p:spPr>
          <a:xfrm>
            <a:off x="6748234" y="10189637"/>
            <a:ext cx="687990"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２７</a:t>
            </a:r>
            <a:endParaRPr lang="ja-JP" altLang="en-US" dirty="0">
              <a:solidFill>
                <a:schemeClr val="tx1">
                  <a:lumMod val="50000"/>
                  <a:lumOff val="50000"/>
                </a:schemeClr>
              </a:solidFill>
              <a:latin typeface="+mj-ea"/>
              <a:ea typeface="+mj-ea"/>
            </a:endParaRPr>
          </a:p>
        </p:txBody>
      </p:sp>
      <p:sp>
        <p:nvSpPr>
          <p:cNvPr id="29" name="object 2">
            <a:extLst>
              <a:ext uri="{FF2B5EF4-FFF2-40B4-BE49-F238E27FC236}">
                <a16:creationId xmlns:a16="http://schemas.microsoft.com/office/drawing/2014/main" xmlns="" id="{FDFBCDE9-23E5-4275-BDE7-6900A81020FC}"/>
              </a:ext>
            </a:extLst>
          </p:cNvPr>
          <p:cNvSpPr txBox="1">
            <a:spLocks/>
          </p:cNvSpPr>
          <p:nvPr/>
        </p:nvSpPr>
        <p:spPr>
          <a:xfrm>
            <a:off x="526453" y="764423"/>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a:t>
            </a:r>
            <a:r>
              <a:rPr kumimoji="0" lang="ja-JP" altLang="en-US" sz="2400" b="1" kern="0" spc="-235">
                <a:solidFill>
                  <a:srgbClr val="172A88"/>
                </a:solidFill>
                <a:latin typeface="Yu Gothic" panose="020B0400000000000000" pitchFamily="34" charset="-128"/>
                <a:ea typeface="Yu Gothic" panose="020B0400000000000000" pitchFamily="34" charset="-128"/>
              </a:rPr>
              <a:t>各運営班の設置</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grpSp>
        <p:nvGrpSpPr>
          <p:cNvPr id="56" name="グループ化 55">
            <a:extLst>
              <a:ext uri="{FF2B5EF4-FFF2-40B4-BE49-F238E27FC236}">
                <a16:creationId xmlns:a16="http://schemas.microsoft.com/office/drawing/2014/main" xmlns="" id="{54FFD8B0-D234-477D-9957-BF4AB12FD411}"/>
              </a:ext>
            </a:extLst>
          </p:cNvPr>
          <p:cNvGrpSpPr/>
          <p:nvPr/>
        </p:nvGrpSpPr>
        <p:grpSpPr>
          <a:xfrm>
            <a:off x="526453" y="1375896"/>
            <a:ext cx="6120130" cy="328706"/>
            <a:chOff x="719999" y="6776611"/>
            <a:chExt cx="6120130" cy="328706"/>
          </a:xfrm>
        </p:grpSpPr>
        <p:sp>
          <p:nvSpPr>
            <p:cNvPr id="57" name="object 14">
              <a:extLst>
                <a:ext uri="{FF2B5EF4-FFF2-40B4-BE49-F238E27FC236}">
                  <a16:creationId xmlns:a16="http://schemas.microsoft.com/office/drawing/2014/main" xmlns="" id="{C069DD4E-36D1-4E8E-BCB6-6C19BC8F1C21}"/>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8" name="object 15">
              <a:extLst>
                <a:ext uri="{FF2B5EF4-FFF2-40B4-BE49-F238E27FC236}">
                  <a16:creationId xmlns:a16="http://schemas.microsoft.com/office/drawing/2014/main" xmlns="" id="{8A84B94B-02B6-4269-AE40-36B561AF4B1A}"/>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班員の選出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59" name="object 8">
            <a:extLst>
              <a:ext uri="{FF2B5EF4-FFF2-40B4-BE49-F238E27FC236}">
                <a16:creationId xmlns:a16="http://schemas.microsoft.com/office/drawing/2014/main" xmlns="" id="{477C20A7-3104-41C3-B0D5-C2BEE325E158}"/>
              </a:ext>
            </a:extLst>
          </p:cNvPr>
          <p:cNvSpPr txBox="1"/>
          <p:nvPr/>
        </p:nvSpPr>
        <p:spPr>
          <a:xfrm>
            <a:off x="729652" y="1889653"/>
            <a:ext cx="6120129" cy="192277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運営班の班員は、本人の意思を確認した上で、避難者の中から選出する。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避難者への呼びかけを通じて、</a:t>
            </a:r>
            <a:r>
              <a:rPr lang="ja-JP" altLang="en-US" sz="1600" b="1">
                <a:latin typeface="Yu Gothic" panose="020B0400000000000000" pitchFamily="34" charset="-128"/>
                <a:ea typeface="Yu Gothic" panose="020B0400000000000000" pitchFamily="34" charset="-128"/>
                <a:cs typeface="YuGothic"/>
              </a:rPr>
              <a:t>避難所運営に</a:t>
            </a:r>
            <a:r>
              <a:rPr lang="ja-JP" altLang="en-US" sz="1600" b="1">
                <a:solidFill>
                  <a:srgbClr val="221815"/>
                </a:solidFill>
                <a:latin typeface="Yu Gothic" panose="020B0400000000000000" pitchFamily="34" charset="-128"/>
                <a:ea typeface="Yu Gothic" panose="020B0400000000000000" pitchFamily="34" charset="-128"/>
                <a:cs typeface="YuGothic"/>
              </a:rPr>
              <a:t>協力できる支援者を確保する。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自宅などに戻った避難者の中でも専門職能を有する方など避難所運営に協力してもらえる人には、協力を依頼する。</a:t>
            </a:r>
            <a:endParaRPr lang="ja-JP" altLang="en-US" sz="1600" b="1" dirty="0">
              <a:latin typeface="Yu Gothic" panose="020B0400000000000000" pitchFamily="34" charset="-128"/>
              <a:ea typeface="Yu Gothic" panose="020B0400000000000000" pitchFamily="34" charset="-128"/>
              <a:cs typeface="YuGothic"/>
            </a:endParaRPr>
          </a:p>
        </p:txBody>
      </p:sp>
      <p:sp>
        <p:nvSpPr>
          <p:cNvPr id="60" name="object 5">
            <a:extLst>
              <a:ext uri="{FF2B5EF4-FFF2-40B4-BE49-F238E27FC236}">
                <a16:creationId xmlns:a16="http://schemas.microsoft.com/office/drawing/2014/main" xmlns="" id="{4B7BD5FF-91CE-42D6-8E9A-1B1D3475379F}"/>
              </a:ext>
            </a:extLst>
          </p:cNvPr>
          <p:cNvSpPr txBox="1"/>
          <p:nvPr/>
        </p:nvSpPr>
        <p:spPr>
          <a:xfrm>
            <a:off x="1331419" y="4116841"/>
            <a:ext cx="5544136"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避難所利用者登録票の特技・免許欄などを参考に、子どもから高齢者まで、可能な限り役割を分担し、より多くの人が運営に参加できるようにする。</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本人の意思を尊重し、強制はしないようにする。</a:t>
            </a:r>
            <a:endParaRPr lang="ja-JP" altLang="en-US" sz="1400" b="1" dirty="0">
              <a:solidFill>
                <a:srgbClr val="221815"/>
              </a:solidFill>
              <a:latin typeface="Yu Gothic" panose="020B0400000000000000" pitchFamily="34" charset="-128"/>
              <a:ea typeface="Yu Gothic" panose="020B0400000000000000" pitchFamily="34" charset="-128"/>
              <a:cs typeface="YuGothic"/>
            </a:endParaRPr>
          </a:p>
        </p:txBody>
      </p:sp>
      <p:sp>
        <p:nvSpPr>
          <p:cNvPr id="61" name="object 6">
            <a:extLst>
              <a:ext uri="{FF2B5EF4-FFF2-40B4-BE49-F238E27FC236}">
                <a16:creationId xmlns:a16="http://schemas.microsoft.com/office/drawing/2014/main" xmlns="" id="{86467C8F-63FE-4CE6-8F87-26EA6A60247A}"/>
              </a:ext>
            </a:extLst>
          </p:cNvPr>
          <p:cNvSpPr/>
          <p:nvPr/>
        </p:nvSpPr>
        <p:spPr>
          <a:xfrm>
            <a:off x="721329" y="3951634"/>
            <a:ext cx="6214278" cy="1254896"/>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grpSp>
        <p:nvGrpSpPr>
          <p:cNvPr id="62" name="グループ化 61">
            <a:extLst>
              <a:ext uri="{FF2B5EF4-FFF2-40B4-BE49-F238E27FC236}">
                <a16:creationId xmlns:a16="http://schemas.microsoft.com/office/drawing/2014/main" xmlns="" id="{BD910482-5138-4061-8F82-7A4C6894E4DD}"/>
              </a:ext>
            </a:extLst>
          </p:cNvPr>
          <p:cNvGrpSpPr/>
          <p:nvPr/>
        </p:nvGrpSpPr>
        <p:grpSpPr>
          <a:xfrm>
            <a:off x="571277" y="5717041"/>
            <a:ext cx="6120130" cy="328706"/>
            <a:chOff x="719999" y="6776611"/>
            <a:chExt cx="6120130" cy="328706"/>
          </a:xfrm>
        </p:grpSpPr>
        <p:sp>
          <p:nvSpPr>
            <p:cNvPr id="63" name="object 14">
              <a:extLst>
                <a:ext uri="{FF2B5EF4-FFF2-40B4-BE49-F238E27FC236}">
                  <a16:creationId xmlns:a16="http://schemas.microsoft.com/office/drawing/2014/main" xmlns="" id="{09C4FE01-6FBD-46B2-9552-130C4AD2D4D2}"/>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4" name="object 15">
              <a:extLst>
                <a:ext uri="{FF2B5EF4-FFF2-40B4-BE49-F238E27FC236}">
                  <a16:creationId xmlns:a16="http://schemas.microsoft.com/office/drawing/2014/main" xmlns="" id="{1B479F8A-77A0-4D20-A153-361C90108CA6}"/>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班長の決定</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65" name="object 8">
            <a:extLst>
              <a:ext uri="{FF2B5EF4-FFF2-40B4-BE49-F238E27FC236}">
                <a16:creationId xmlns:a16="http://schemas.microsoft.com/office/drawing/2014/main" xmlns="" id="{8414BB16-DD8E-43D8-B180-0FE0683E9AD6}"/>
              </a:ext>
            </a:extLst>
          </p:cNvPr>
          <p:cNvSpPr txBox="1"/>
          <p:nvPr/>
        </p:nvSpPr>
        <p:spPr>
          <a:xfrm>
            <a:off x="774476" y="6230798"/>
            <a:ext cx="6120129" cy="29155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班員の互選により、各運営班の班長を決める。</a:t>
            </a:r>
            <a:endParaRPr sz="1600" b="1">
              <a:latin typeface="Yu Gothic" panose="020B0400000000000000" pitchFamily="34" charset="-128"/>
              <a:ea typeface="Yu Gothic" panose="020B0400000000000000" pitchFamily="34" charset="-128"/>
              <a:cs typeface="YuGothic"/>
            </a:endParaRPr>
          </a:p>
        </p:txBody>
      </p:sp>
      <p:sp>
        <p:nvSpPr>
          <p:cNvPr id="66" name="object 5">
            <a:extLst>
              <a:ext uri="{FF2B5EF4-FFF2-40B4-BE49-F238E27FC236}">
                <a16:creationId xmlns:a16="http://schemas.microsoft.com/office/drawing/2014/main" xmlns="" id="{0FB798ED-BEDF-4F5C-BA03-E6255B9186CE}"/>
              </a:ext>
            </a:extLst>
          </p:cNvPr>
          <p:cNvSpPr txBox="1"/>
          <p:nvPr/>
        </p:nvSpPr>
        <p:spPr>
          <a:xfrm>
            <a:off x="1331419" y="6886990"/>
            <a:ext cx="5458641"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班長は避難所運営委員会の構成員にもなるため、委員会への出席を負担に感じない人を選ぶ。</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特定の人に業務が集中しないよう、定期的に交替する。交替時には確実に引継ぎを行う。</a:t>
            </a:r>
            <a:endParaRPr lang="ja-JP" altLang="en-US" sz="1400" b="1" dirty="0">
              <a:solidFill>
                <a:srgbClr val="221815"/>
              </a:solidFill>
              <a:latin typeface="Yu Gothic" panose="020B0400000000000000" pitchFamily="34" charset="-128"/>
              <a:ea typeface="Yu Gothic" panose="020B0400000000000000" pitchFamily="34" charset="-128"/>
              <a:cs typeface="YuGothic"/>
            </a:endParaRPr>
          </a:p>
        </p:txBody>
      </p:sp>
      <p:sp>
        <p:nvSpPr>
          <p:cNvPr id="67" name="object 6">
            <a:extLst>
              <a:ext uri="{FF2B5EF4-FFF2-40B4-BE49-F238E27FC236}">
                <a16:creationId xmlns:a16="http://schemas.microsoft.com/office/drawing/2014/main" xmlns="" id="{D3F8EB17-A351-4873-A5D0-BC86BBE6DBFD}"/>
              </a:ext>
            </a:extLst>
          </p:cNvPr>
          <p:cNvSpPr/>
          <p:nvPr/>
        </p:nvSpPr>
        <p:spPr>
          <a:xfrm>
            <a:off x="721329" y="6708025"/>
            <a:ext cx="6214278" cy="12953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68" name="テキスト ボックス 67">
            <a:extLst>
              <a:ext uri="{FF2B5EF4-FFF2-40B4-BE49-F238E27FC236}">
                <a16:creationId xmlns:a16="http://schemas.microsoft.com/office/drawing/2014/main" xmlns="" id="{DCD61022-95E2-4AA7-A3AE-B4BE8DE98CFA}"/>
              </a:ext>
            </a:extLst>
          </p:cNvPr>
          <p:cNvSpPr txBox="1"/>
          <p:nvPr/>
        </p:nvSpPr>
        <p:spPr>
          <a:xfrm>
            <a:off x="732971" y="472466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69" name="object 17">
            <a:extLst>
              <a:ext uri="{FF2B5EF4-FFF2-40B4-BE49-F238E27FC236}">
                <a16:creationId xmlns:a16="http://schemas.microsoft.com/office/drawing/2014/main" xmlns="" id="{C0AA0500-C660-4273-9D91-CA4F2E3C3308}"/>
              </a:ext>
            </a:extLst>
          </p:cNvPr>
          <p:cNvSpPr/>
          <p:nvPr/>
        </p:nvSpPr>
        <p:spPr>
          <a:xfrm>
            <a:off x="854084" y="4264863"/>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
        <p:nvSpPr>
          <p:cNvPr id="70" name="テキスト ボックス 69">
            <a:extLst>
              <a:ext uri="{FF2B5EF4-FFF2-40B4-BE49-F238E27FC236}">
                <a16:creationId xmlns:a16="http://schemas.microsoft.com/office/drawing/2014/main" xmlns="" id="{368A3795-5DED-4CF3-B17D-F13EC6AD9923}"/>
              </a:ext>
            </a:extLst>
          </p:cNvPr>
          <p:cNvSpPr txBox="1"/>
          <p:nvPr/>
        </p:nvSpPr>
        <p:spPr>
          <a:xfrm>
            <a:off x="707818" y="7512630"/>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71" name="object 17">
            <a:extLst>
              <a:ext uri="{FF2B5EF4-FFF2-40B4-BE49-F238E27FC236}">
                <a16:creationId xmlns:a16="http://schemas.microsoft.com/office/drawing/2014/main" xmlns="" id="{9CB83E7E-E1F9-4C64-BCEF-06FADF01A894}"/>
              </a:ext>
            </a:extLst>
          </p:cNvPr>
          <p:cNvSpPr/>
          <p:nvPr/>
        </p:nvSpPr>
        <p:spPr>
          <a:xfrm>
            <a:off x="828931" y="705282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692396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xmlns="" id="{E1E38666-F5C1-4B0B-A5E6-86D3BAA800C1}"/>
              </a:ext>
            </a:extLst>
          </p:cNvPr>
          <p:cNvSpPr txBox="1"/>
          <p:nvPr/>
        </p:nvSpPr>
        <p:spPr>
          <a:xfrm>
            <a:off x="141512" y="10172700"/>
            <a:ext cx="750997"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6" name="object 74">
            <a:extLst>
              <a:ext uri="{FF2B5EF4-FFF2-40B4-BE49-F238E27FC236}">
                <a16:creationId xmlns:a16="http://schemas.microsoft.com/office/drawing/2014/main" xmlns="" id="{96F764B5-2A33-4E44-8E82-CD85E5B5DCC1}"/>
              </a:ext>
            </a:extLst>
          </p:cNvPr>
          <p:cNvSpPr/>
          <p:nvPr/>
        </p:nvSpPr>
        <p:spPr>
          <a:xfrm>
            <a:off x="3923587" y="576784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dirty="0"/>
          </a:p>
        </p:txBody>
      </p:sp>
      <p:sp>
        <p:nvSpPr>
          <p:cNvPr id="17" name="object 2">
            <a:extLst>
              <a:ext uri="{FF2B5EF4-FFF2-40B4-BE49-F238E27FC236}">
                <a16:creationId xmlns:a16="http://schemas.microsoft.com/office/drawing/2014/main" xmlns="" id="{CE5B7388-E3FB-4D28-AE39-5F6FD36EB5E4}"/>
              </a:ext>
            </a:extLst>
          </p:cNvPr>
          <p:cNvSpPr txBox="1">
            <a:spLocks/>
          </p:cNvSpPr>
          <p:nvPr/>
        </p:nvSpPr>
        <p:spPr>
          <a:xfrm>
            <a:off x="841711" y="668180"/>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３</a:t>
            </a:r>
            <a:r>
              <a:rPr kumimoji="0" lang="en-US" altLang="ja-JP" sz="2400" b="1" kern="0" dirty="0">
                <a:solidFill>
                  <a:srgbClr val="172A88"/>
                </a:solidFill>
                <a:latin typeface="Yu Gothic" panose="020B0400000000000000" pitchFamily="34" charset="-128"/>
                <a:ea typeface="Yu Gothic" panose="020B0400000000000000" pitchFamily="34" charset="-128"/>
              </a:rPr>
              <a:t>.</a:t>
            </a:r>
            <a:r>
              <a:rPr kumimoji="0" lang="ja-JP" altLang="en-US" sz="2400" b="1" kern="0" dirty="0">
                <a:solidFill>
                  <a:srgbClr val="172A88"/>
                </a:solidFill>
                <a:latin typeface="Yu Gothic" panose="020B0400000000000000" pitchFamily="34" charset="-128"/>
                <a:ea typeface="Yu Gothic" panose="020B0400000000000000" pitchFamily="34" charset="-128"/>
              </a:rPr>
              <a:t> 避難所ルールの作成・周知</a:t>
            </a:r>
          </a:p>
        </p:txBody>
      </p:sp>
      <p:sp>
        <p:nvSpPr>
          <p:cNvPr id="18" name="object 8">
            <a:extLst>
              <a:ext uri="{FF2B5EF4-FFF2-40B4-BE49-F238E27FC236}">
                <a16:creationId xmlns:a16="http://schemas.microsoft.com/office/drawing/2014/main" xmlns="" id="{56F9DE85-6820-4F5B-9E1F-92502EA3CA37}"/>
              </a:ext>
            </a:extLst>
          </p:cNvPr>
          <p:cNvSpPr txBox="1"/>
          <p:nvPr/>
        </p:nvSpPr>
        <p:spPr>
          <a:xfrm>
            <a:off x="1044910" y="1079500"/>
            <a:ext cx="6120129" cy="127163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事前に決めた避難所のルールをもとに、実際の避難所生活状況を踏まえて、照明時間、飲酒・喫煙などのルールを修正する。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新たなルールについては、情報班を通して掲示板に掲示するなどして、避難所利用者全員に確実に伝わるようにする。</a:t>
            </a:r>
            <a:endParaRPr sz="1600" b="1" dirty="0">
              <a:latin typeface="Yu Gothic" panose="020B0400000000000000" pitchFamily="34" charset="-128"/>
              <a:ea typeface="Yu Gothic" panose="020B0400000000000000" pitchFamily="34" charset="-128"/>
              <a:cs typeface="YuGothic"/>
            </a:endParaRPr>
          </a:p>
        </p:txBody>
      </p:sp>
      <p:sp>
        <p:nvSpPr>
          <p:cNvPr id="19" name="object 2">
            <a:extLst>
              <a:ext uri="{FF2B5EF4-FFF2-40B4-BE49-F238E27FC236}">
                <a16:creationId xmlns:a16="http://schemas.microsoft.com/office/drawing/2014/main" xmlns="" id="{06180233-8782-4FEF-81F4-4308B47314B2}"/>
              </a:ext>
            </a:extLst>
          </p:cNvPr>
          <p:cNvSpPr txBox="1">
            <a:spLocks/>
          </p:cNvSpPr>
          <p:nvPr/>
        </p:nvSpPr>
        <p:spPr>
          <a:xfrm>
            <a:off x="841711" y="2605654"/>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４</a:t>
            </a:r>
            <a:r>
              <a:rPr kumimoji="0" lang="en-US" altLang="ja-JP" sz="2400" b="1" kern="0" dirty="0">
                <a:solidFill>
                  <a:srgbClr val="172A88"/>
                </a:solidFill>
                <a:latin typeface="Yu Gothic" panose="020B0400000000000000" pitchFamily="34" charset="-128"/>
                <a:ea typeface="Yu Gothic" panose="020B0400000000000000" pitchFamily="34" charset="-128"/>
              </a:rPr>
              <a:t>.</a:t>
            </a:r>
            <a:r>
              <a:rPr kumimoji="0" lang="ja-JP" altLang="en-US" sz="2400" b="1" kern="0" dirty="0">
                <a:solidFill>
                  <a:srgbClr val="172A88"/>
                </a:solidFill>
                <a:latin typeface="Yu Gothic" panose="020B0400000000000000" pitchFamily="34" charset="-128"/>
                <a:ea typeface="Yu Gothic" panose="020B0400000000000000" pitchFamily="34" charset="-128"/>
              </a:rPr>
              <a:t> 避難所運営委員会の開催</a:t>
            </a:r>
          </a:p>
        </p:txBody>
      </p:sp>
      <p:sp>
        <p:nvSpPr>
          <p:cNvPr id="20" name="object 8">
            <a:extLst>
              <a:ext uri="{FF2B5EF4-FFF2-40B4-BE49-F238E27FC236}">
                <a16:creationId xmlns:a16="http://schemas.microsoft.com/office/drawing/2014/main" xmlns="" id="{02A07C35-0A99-4BF4-9B7A-FB47D606A28C}"/>
              </a:ext>
            </a:extLst>
          </p:cNvPr>
          <p:cNvSpPr txBox="1"/>
          <p:nvPr/>
        </p:nvSpPr>
        <p:spPr>
          <a:xfrm>
            <a:off x="1044910" y="3016974"/>
            <a:ext cx="6120129" cy="2234971"/>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定例の避難所運営委員会において，各班の班長が，避難者の活動情報や各班の活動状況について報告し，相互に情報を共有する。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意見交換を行いながら、課題発生などへの対応や、避難所の運営に協力をしてもらえる人には、協力を依頼する。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避難所運営委員会によって決定した事項は、記録用紙に記入して、各班の班長に渡し、共有する。</a:t>
            </a:r>
            <a:endParaRPr sz="1600" b="1" dirty="0">
              <a:solidFill>
                <a:srgbClr val="221815"/>
              </a:solidFill>
              <a:latin typeface="Yu Gothic" panose="020B0400000000000000" pitchFamily="34" charset="-128"/>
              <a:ea typeface="Yu Gothic" panose="020B0400000000000000" pitchFamily="34" charset="-128"/>
              <a:cs typeface="YuGothic"/>
            </a:endParaRPr>
          </a:p>
        </p:txBody>
      </p:sp>
      <p:sp>
        <p:nvSpPr>
          <p:cNvPr id="21" name="object 72">
            <a:extLst>
              <a:ext uri="{FF2B5EF4-FFF2-40B4-BE49-F238E27FC236}">
                <a16:creationId xmlns:a16="http://schemas.microsoft.com/office/drawing/2014/main" xmlns="" id="{825D4756-F554-403A-9D62-CEF2312302CA}"/>
              </a:ext>
            </a:extLst>
          </p:cNvPr>
          <p:cNvSpPr/>
          <p:nvPr/>
        </p:nvSpPr>
        <p:spPr>
          <a:xfrm>
            <a:off x="1314450" y="5422900"/>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22" name="object 73">
            <a:extLst>
              <a:ext uri="{FF2B5EF4-FFF2-40B4-BE49-F238E27FC236}">
                <a16:creationId xmlns:a16="http://schemas.microsoft.com/office/drawing/2014/main" xmlns="" id="{A409505C-D179-4E89-BC10-51B9F1839CC7}"/>
              </a:ext>
            </a:extLst>
          </p:cNvPr>
          <p:cNvSpPr txBox="1"/>
          <p:nvPr/>
        </p:nvSpPr>
        <p:spPr>
          <a:xfrm>
            <a:off x="1430368" y="5475741"/>
            <a:ext cx="2969582" cy="184666"/>
          </a:xfrm>
          <a:prstGeom prst="rect">
            <a:avLst/>
          </a:prstGeom>
        </p:spPr>
        <p:txBody>
          <a:bodyPr vert="horz" wrap="square" lIns="0" tIns="0" rIns="0" bIns="0" rtlCol="0">
            <a:spAutoFit/>
          </a:bodyPr>
          <a:lstStyle/>
          <a:p>
            <a:pPr marL="12700">
              <a:lnSpc>
                <a:spcPct val="100000"/>
              </a:lnSpc>
            </a:pPr>
            <a:r>
              <a:rPr lang="zh-TW" altLang="en-US" sz="1200" b="1" spc="60" dirty="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zh-TW" sz="1200" b="1" spc="60" dirty="0">
                <a:solidFill>
                  <a:srgbClr val="FFFFFF"/>
                </a:solidFill>
                <a:latin typeface="游ゴシック" panose="020B0400000000000000" pitchFamily="50" charset="-128"/>
                <a:ea typeface="游ゴシック" panose="020B0400000000000000" pitchFamily="50" charset="-128"/>
                <a:cs typeface="BIZ UDゴシック"/>
              </a:rPr>
              <a:t>10</a:t>
            </a:r>
            <a:r>
              <a:rPr lang="zh-TW" altLang="en-US" sz="1200" b="1" spc="60" dirty="0">
                <a:solidFill>
                  <a:srgbClr val="FFFFFF"/>
                </a:solidFill>
                <a:latin typeface="游ゴシック" panose="020B0400000000000000" pitchFamily="50" charset="-128"/>
                <a:ea typeface="游ゴシック" panose="020B0400000000000000" pitchFamily="50" charset="-128"/>
                <a:cs typeface="BIZ UDゴシック"/>
              </a:rPr>
              <a:t>：</a:t>
            </a: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避難所運営委員会記録用紙</a:t>
            </a:r>
            <a:endParaRPr lang="zh-TW" altLang="en-US" sz="1200" dirty="0">
              <a:latin typeface="游ゴシック" panose="020B0400000000000000" pitchFamily="50" charset="-128"/>
              <a:ea typeface="游ゴシック" panose="020B0400000000000000" pitchFamily="50" charset="-128"/>
              <a:cs typeface="BIZ UDゴシック"/>
            </a:endParaRPr>
          </a:p>
        </p:txBody>
      </p:sp>
      <p:sp>
        <p:nvSpPr>
          <p:cNvPr id="23" name="object 74">
            <a:extLst>
              <a:ext uri="{FF2B5EF4-FFF2-40B4-BE49-F238E27FC236}">
                <a16:creationId xmlns:a16="http://schemas.microsoft.com/office/drawing/2014/main" xmlns="" id="{56A86C61-59A5-4B1D-A9A9-051A7E8DF189}"/>
              </a:ext>
            </a:extLst>
          </p:cNvPr>
          <p:cNvSpPr/>
          <p:nvPr/>
        </p:nvSpPr>
        <p:spPr>
          <a:xfrm>
            <a:off x="4075987" y="592024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928821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287EA1B-8D34-421F-86D1-25296C0ED6DE}"/>
              </a:ext>
            </a:extLst>
          </p:cNvPr>
          <p:cNvSpPr txBox="1"/>
          <p:nvPr/>
        </p:nvSpPr>
        <p:spPr>
          <a:xfrm>
            <a:off x="6748233" y="10189637"/>
            <a:ext cx="661095"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２９</a:t>
            </a:r>
            <a:endParaRPr lang="ja-JP" altLang="en-US" dirty="0">
              <a:solidFill>
                <a:schemeClr val="tx1">
                  <a:lumMod val="50000"/>
                  <a:lumOff val="50000"/>
                </a:schemeClr>
              </a:solidFill>
              <a:latin typeface="+mj-ea"/>
              <a:ea typeface="+mj-ea"/>
            </a:endParaRPr>
          </a:p>
        </p:txBody>
      </p:sp>
      <p:grpSp>
        <p:nvGrpSpPr>
          <p:cNvPr id="3" name="object 9">
            <a:extLst>
              <a:ext uri="{FF2B5EF4-FFF2-40B4-BE49-F238E27FC236}">
                <a16:creationId xmlns:a16="http://schemas.microsoft.com/office/drawing/2014/main" xmlns="" id="{D5899158-2EBB-4C5F-A381-02DDBA5E584E}"/>
              </a:ext>
            </a:extLst>
          </p:cNvPr>
          <p:cNvGrpSpPr/>
          <p:nvPr/>
        </p:nvGrpSpPr>
        <p:grpSpPr>
          <a:xfrm>
            <a:off x="428171" y="469954"/>
            <a:ext cx="6553200" cy="628997"/>
            <a:chOff x="540004" y="1688134"/>
            <a:chExt cx="6480175" cy="334010"/>
          </a:xfrm>
          <a:solidFill>
            <a:srgbClr val="172A88"/>
          </a:solidFill>
        </p:grpSpPr>
        <p:pic>
          <p:nvPicPr>
            <p:cNvPr id="4" name="object 10">
              <a:extLst>
                <a:ext uri="{FF2B5EF4-FFF2-40B4-BE49-F238E27FC236}">
                  <a16:creationId xmlns:a16="http://schemas.microsoft.com/office/drawing/2014/main" xmlns="" id="{39BF9BD8-17CD-447D-910D-854398454DAA}"/>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5" name="object 11">
              <a:extLst>
                <a:ext uri="{FF2B5EF4-FFF2-40B4-BE49-F238E27FC236}">
                  <a16:creationId xmlns:a16="http://schemas.microsoft.com/office/drawing/2014/main" xmlns="" id="{B079249E-F493-408E-95C5-BDDB8B3F7240}"/>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6" name="object 12">
            <a:extLst>
              <a:ext uri="{FF2B5EF4-FFF2-40B4-BE49-F238E27FC236}">
                <a16:creationId xmlns:a16="http://schemas.microsoft.com/office/drawing/2014/main" xmlns="" id="{79B95F81-1130-4A50-9E2D-D1E1389A9CC4}"/>
              </a:ext>
            </a:extLst>
          </p:cNvPr>
          <p:cNvSpPr txBox="1"/>
          <p:nvPr/>
        </p:nvSpPr>
        <p:spPr>
          <a:xfrm>
            <a:off x="589840" y="621463"/>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避難所開設担当者からの引継ぎ</a:t>
            </a:r>
          </a:p>
        </p:txBody>
      </p:sp>
      <p:sp>
        <p:nvSpPr>
          <p:cNvPr id="7" name="テキスト ボックス 6">
            <a:extLst>
              <a:ext uri="{FF2B5EF4-FFF2-40B4-BE49-F238E27FC236}">
                <a16:creationId xmlns:a16="http://schemas.microsoft.com/office/drawing/2014/main" xmlns="" id="{4EC4F227-8264-4BA5-8F36-B9C8BC3D0F9D}"/>
              </a:ext>
            </a:extLst>
          </p:cNvPr>
          <p:cNvSpPr txBox="1"/>
          <p:nvPr/>
        </p:nvSpPr>
        <p:spPr>
          <a:xfrm>
            <a:off x="710342" y="1250673"/>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避難所開設時に行った業務内容は、避難所運営委員会の関連する運営班に対して適切に引継ぐ。</a:t>
            </a:r>
          </a:p>
        </p:txBody>
      </p:sp>
      <p:sp>
        <p:nvSpPr>
          <p:cNvPr id="8" name="正方形/長方形 7">
            <a:extLst>
              <a:ext uri="{FF2B5EF4-FFF2-40B4-BE49-F238E27FC236}">
                <a16:creationId xmlns:a16="http://schemas.microsoft.com/office/drawing/2014/main" xmlns="" id="{AAE3C76A-E22F-499C-86F2-205247B20C2E}"/>
              </a:ext>
            </a:extLst>
          </p:cNvPr>
          <p:cNvSpPr/>
          <p:nvPr/>
        </p:nvSpPr>
        <p:spPr>
          <a:xfrm>
            <a:off x="631686" y="289802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xmlns="" id="{8EE6C1C4-D9F2-4A4D-A55C-79742B8DC7A8}"/>
              </a:ext>
            </a:extLst>
          </p:cNvPr>
          <p:cNvSpPr txBox="1"/>
          <p:nvPr/>
        </p:nvSpPr>
        <p:spPr>
          <a:xfrm>
            <a:off x="792132" y="3017215"/>
            <a:ext cx="2226839" cy="1404808"/>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避難者の受け入れ、取りまとめに関すること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２避難者の受け入れ</a:t>
            </a: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３避難者状況の取りまとめと報告</a:t>
            </a:r>
          </a:p>
        </p:txBody>
      </p:sp>
      <p:sp>
        <p:nvSpPr>
          <p:cNvPr id="10" name="矢印: 右 9">
            <a:extLst>
              <a:ext uri="{FF2B5EF4-FFF2-40B4-BE49-F238E27FC236}">
                <a16:creationId xmlns:a16="http://schemas.microsoft.com/office/drawing/2014/main" xmlns="" id="{EEB9E2EE-8A69-49FD-AA19-3A9870400D42}"/>
              </a:ext>
            </a:extLst>
          </p:cNvPr>
          <p:cNvSpPr/>
          <p:nvPr/>
        </p:nvSpPr>
        <p:spPr>
          <a:xfrm>
            <a:off x="3638097" y="3321091"/>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xmlns="" id="{7F81B19F-33F3-4599-A636-0B4596EFCFF1}"/>
              </a:ext>
            </a:extLst>
          </p:cNvPr>
          <p:cNvSpPr/>
          <p:nvPr/>
        </p:nvSpPr>
        <p:spPr>
          <a:xfrm>
            <a:off x="5026410" y="3126623"/>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総務班</a:t>
            </a:r>
            <a:endParaRPr kumimoji="1" lang="ja-JP" altLang="en-US" sz="1400" b="1">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xmlns="" id="{845A897F-96A8-44E2-ABE8-954A2724A4C7}"/>
              </a:ext>
            </a:extLst>
          </p:cNvPr>
          <p:cNvSpPr/>
          <p:nvPr/>
        </p:nvSpPr>
        <p:spPr>
          <a:xfrm>
            <a:off x="637492" y="493765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xmlns="" id="{22B83BA1-3C6F-499D-811F-0971A5BC612D}"/>
              </a:ext>
            </a:extLst>
          </p:cNvPr>
          <p:cNvSpPr txBox="1"/>
          <p:nvPr/>
        </p:nvSpPr>
        <p:spPr>
          <a:xfrm>
            <a:off x="797938" y="5134564"/>
            <a:ext cx="2226839" cy="1201676"/>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避難所施設の安全確認に関すること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１開設準備（避難所の安全確認）</a:t>
            </a:r>
          </a:p>
        </p:txBody>
      </p:sp>
      <p:sp>
        <p:nvSpPr>
          <p:cNvPr id="14" name="矢印: 右 13">
            <a:extLst>
              <a:ext uri="{FF2B5EF4-FFF2-40B4-BE49-F238E27FC236}">
                <a16:creationId xmlns:a16="http://schemas.microsoft.com/office/drawing/2014/main" xmlns="" id="{721E4103-D04A-49C6-87EF-29FB19346428}"/>
              </a:ext>
            </a:extLst>
          </p:cNvPr>
          <p:cNvSpPr/>
          <p:nvPr/>
        </p:nvSpPr>
        <p:spPr>
          <a:xfrm>
            <a:off x="3643903" y="5454691"/>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xmlns="" id="{570ECA81-A88F-4B97-9D56-381757FD68A8}"/>
              </a:ext>
            </a:extLst>
          </p:cNvPr>
          <p:cNvSpPr/>
          <p:nvPr/>
        </p:nvSpPr>
        <p:spPr>
          <a:xfrm>
            <a:off x="5032216" y="5260223"/>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施設管理班</a:t>
            </a:r>
            <a:endParaRPr kumimoji="1" lang="ja-JP" altLang="en-US" sz="1400" b="1">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xmlns="" id="{FAD97440-2F92-4452-9A9E-188446BF6916}"/>
              </a:ext>
            </a:extLst>
          </p:cNvPr>
          <p:cNvSpPr/>
          <p:nvPr/>
        </p:nvSpPr>
        <p:spPr>
          <a:xfrm>
            <a:off x="631686" y="699505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xmlns="" id="{9BC2F3E3-C73B-4605-8F4E-8598D7640608}"/>
              </a:ext>
            </a:extLst>
          </p:cNvPr>
          <p:cNvSpPr txBox="1"/>
          <p:nvPr/>
        </p:nvSpPr>
        <p:spPr>
          <a:xfrm>
            <a:off x="792132" y="7325813"/>
            <a:ext cx="2376982" cy="906210"/>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食料・物資に関すること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４食料等の配布</a:t>
            </a:r>
          </a:p>
        </p:txBody>
      </p:sp>
      <p:sp>
        <p:nvSpPr>
          <p:cNvPr id="18" name="矢印: 右 17">
            <a:extLst>
              <a:ext uri="{FF2B5EF4-FFF2-40B4-BE49-F238E27FC236}">
                <a16:creationId xmlns:a16="http://schemas.microsoft.com/office/drawing/2014/main" xmlns="" id="{FCFE46C4-ED2E-4833-BC41-47F28F249D0E}"/>
              </a:ext>
            </a:extLst>
          </p:cNvPr>
          <p:cNvSpPr/>
          <p:nvPr/>
        </p:nvSpPr>
        <p:spPr>
          <a:xfrm>
            <a:off x="3638097" y="7393823"/>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xmlns="" id="{F5C41809-2091-455C-85C8-E35491A3651C}"/>
              </a:ext>
            </a:extLst>
          </p:cNvPr>
          <p:cNvSpPr/>
          <p:nvPr/>
        </p:nvSpPr>
        <p:spPr>
          <a:xfrm>
            <a:off x="5026410" y="7199355"/>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食料・物資班</a:t>
            </a:r>
            <a:endParaRPr kumimoji="1" lang="ja-JP" altLang="en-US" sz="1400" b="1">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xmlns="" id="{A27CC11D-2F17-4FA2-A76C-ADC330140877}"/>
              </a:ext>
            </a:extLst>
          </p:cNvPr>
          <p:cNvSpPr txBox="1"/>
          <p:nvPr/>
        </p:nvSpPr>
        <p:spPr>
          <a:xfrm>
            <a:off x="3620186" y="2938855"/>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1" name="テキスト ボックス 20">
            <a:extLst>
              <a:ext uri="{FF2B5EF4-FFF2-40B4-BE49-F238E27FC236}">
                <a16:creationId xmlns:a16="http://schemas.microsoft.com/office/drawing/2014/main" xmlns="" id="{212EC3D9-0D83-4016-80F6-A9E837EF4E59}"/>
              </a:ext>
            </a:extLst>
          </p:cNvPr>
          <p:cNvSpPr txBox="1"/>
          <p:nvPr/>
        </p:nvSpPr>
        <p:spPr>
          <a:xfrm>
            <a:off x="3620186" y="5065112"/>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2" name="テキスト ボックス 21">
            <a:extLst>
              <a:ext uri="{FF2B5EF4-FFF2-40B4-BE49-F238E27FC236}">
                <a16:creationId xmlns:a16="http://schemas.microsoft.com/office/drawing/2014/main" xmlns="" id="{EC1E42A7-7248-428C-B990-6F47C6FDA8DC}"/>
              </a:ext>
            </a:extLst>
          </p:cNvPr>
          <p:cNvSpPr txBox="1"/>
          <p:nvPr/>
        </p:nvSpPr>
        <p:spPr>
          <a:xfrm>
            <a:off x="3620186" y="7014689"/>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3" name="正方形/長方形 22">
            <a:extLst>
              <a:ext uri="{FF2B5EF4-FFF2-40B4-BE49-F238E27FC236}">
                <a16:creationId xmlns:a16="http://schemas.microsoft.com/office/drawing/2014/main" xmlns="" id="{E722C76E-991F-4DEB-B80D-9E769D8D65A3}"/>
              </a:ext>
            </a:extLst>
          </p:cNvPr>
          <p:cNvSpPr/>
          <p:nvPr/>
        </p:nvSpPr>
        <p:spPr>
          <a:xfrm>
            <a:off x="428171" y="2162135"/>
            <a:ext cx="3006224" cy="6908087"/>
          </a:xfrm>
          <a:prstGeom prst="rect">
            <a:avLst/>
          </a:pr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xmlns="" id="{51ED3962-CF66-4389-BA32-BB02F676ED98}"/>
              </a:ext>
            </a:extLst>
          </p:cNvPr>
          <p:cNvSpPr txBox="1"/>
          <p:nvPr/>
        </p:nvSpPr>
        <p:spPr>
          <a:xfrm>
            <a:off x="744465" y="2267433"/>
            <a:ext cx="2620939" cy="369332"/>
          </a:xfrm>
          <a:prstGeom prst="rect">
            <a:avLst/>
          </a:prstGeom>
          <a:noFill/>
        </p:spPr>
        <p:txBody>
          <a:bodyPr wrap="square">
            <a:spAutoFit/>
          </a:bodyPr>
          <a:lstStyle/>
          <a:p>
            <a:r>
              <a:rPr lang="ja-JP" altLang="en-US" b="1" dirty="0">
                <a:solidFill>
                  <a:srgbClr val="1F497D"/>
                </a:solidFill>
                <a:latin typeface="游ゴシック" panose="020B0400000000000000" pitchFamily="50" charset="-128"/>
                <a:ea typeface="游ゴシック" panose="020B0400000000000000" pitchFamily="50" charset="-128"/>
              </a:rPr>
              <a:t>避難所開設時の業務</a:t>
            </a:r>
          </a:p>
        </p:txBody>
      </p:sp>
      <p:sp>
        <p:nvSpPr>
          <p:cNvPr id="25" name="正方形/長方形 24">
            <a:extLst>
              <a:ext uri="{FF2B5EF4-FFF2-40B4-BE49-F238E27FC236}">
                <a16:creationId xmlns:a16="http://schemas.microsoft.com/office/drawing/2014/main" xmlns="" id="{0DD5B8B9-450D-4908-9FBE-27E6FE8EA2BA}"/>
              </a:ext>
            </a:extLst>
          </p:cNvPr>
          <p:cNvSpPr/>
          <p:nvPr/>
        </p:nvSpPr>
        <p:spPr>
          <a:xfrm>
            <a:off x="4729938" y="2171718"/>
            <a:ext cx="2271517" cy="6908087"/>
          </a:xfrm>
          <a:prstGeom prst="rect">
            <a:avLst/>
          </a:pr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xmlns="" id="{42E9A90D-A29B-42F2-8BF7-B6BE58F5D67F}"/>
              </a:ext>
            </a:extLst>
          </p:cNvPr>
          <p:cNvSpPr txBox="1"/>
          <p:nvPr/>
        </p:nvSpPr>
        <p:spPr>
          <a:xfrm>
            <a:off x="5268683" y="2318636"/>
            <a:ext cx="1447800"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引継ぎ先</a:t>
            </a:r>
          </a:p>
        </p:txBody>
      </p:sp>
    </p:spTree>
    <p:extLst>
      <p:ext uri="{BB962C8B-B14F-4D97-AF65-F5344CB8AC3E}">
        <p14:creationId xmlns:p14="http://schemas.microsoft.com/office/powerpoint/2010/main" val="2079086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35DEE881-8C86-440B-959E-26E6F3E739D7}"/>
              </a:ext>
            </a:extLst>
          </p:cNvPr>
          <p:cNvSpPr txBox="1"/>
          <p:nvPr/>
        </p:nvSpPr>
        <p:spPr>
          <a:xfrm>
            <a:off x="141513" y="10172700"/>
            <a:ext cx="740808"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３０</a:t>
            </a:r>
            <a:endParaRPr lang="ja-JP" altLang="en-US" dirty="0">
              <a:solidFill>
                <a:schemeClr val="tx1">
                  <a:lumMod val="50000"/>
                  <a:lumOff val="50000"/>
                </a:schemeClr>
              </a:solidFill>
              <a:latin typeface="+mj-ea"/>
              <a:ea typeface="+mj-ea"/>
            </a:endParaRPr>
          </a:p>
        </p:txBody>
      </p:sp>
      <p:sp>
        <p:nvSpPr>
          <p:cNvPr id="3" name="bg object 16">
            <a:extLst>
              <a:ext uri="{FF2B5EF4-FFF2-40B4-BE49-F238E27FC236}">
                <a16:creationId xmlns:a16="http://schemas.microsoft.com/office/drawing/2014/main" xmlns="" id="{FC0C58D9-9E5C-47E6-9746-DE707F1069AB}"/>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D4685E49-E590-4719-80FA-55BAAB222F9E}"/>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E8A044D9-2CCA-4C16-BCEE-050E171DC3B0}"/>
              </a:ext>
            </a:extLst>
          </p:cNvPr>
          <p:cNvPicPr/>
          <p:nvPr/>
        </p:nvPicPr>
        <p:blipFill>
          <a:blip r:embed="rId2" cstate="print"/>
          <a:stretch>
            <a:fillRect/>
          </a:stretch>
        </p:blipFill>
        <p:spPr>
          <a:xfrm>
            <a:off x="117745" y="0"/>
            <a:ext cx="174123" cy="208812"/>
          </a:xfrm>
          <a:prstGeom prst="rect">
            <a:avLst/>
          </a:prstGeom>
        </p:spPr>
      </p:pic>
      <p:grpSp>
        <p:nvGrpSpPr>
          <p:cNvPr id="7" name="object 9">
            <a:extLst>
              <a:ext uri="{FF2B5EF4-FFF2-40B4-BE49-F238E27FC236}">
                <a16:creationId xmlns:a16="http://schemas.microsoft.com/office/drawing/2014/main" xmlns="" id="{1150056E-FCC2-4AF1-9046-76AFF8FEDD0D}"/>
              </a:ext>
            </a:extLst>
          </p:cNvPr>
          <p:cNvGrpSpPr/>
          <p:nvPr/>
        </p:nvGrpSpPr>
        <p:grpSpPr>
          <a:xfrm>
            <a:off x="525425" y="527381"/>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63D3DE47-99A8-42D7-A43E-604AD080285A}"/>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61AD6FA9-75B8-419D-90F7-092559F7C835}"/>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0" name="object 12">
            <a:extLst>
              <a:ext uri="{FF2B5EF4-FFF2-40B4-BE49-F238E27FC236}">
                <a16:creationId xmlns:a16="http://schemas.microsoft.com/office/drawing/2014/main" xmlns="" id="{16BED1F2-243C-4446-859A-3EC233887C06}"/>
              </a:ext>
            </a:extLst>
          </p:cNvPr>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各班による避難所運営</a:t>
            </a:r>
            <a:endParaRPr lang="en-US" altLang="ja-JP" sz="2400" b="1">
              <a:solidFill>
                <a:schemeClr val="bg1"/>
              </a:solidFill>
              <a:latin typeface="游ゴシック" panose="020B0400000000000000" pitchFamily="50" charset="-128"/>
              <a:ea typeface="游ゴシック" panose="020B0400000000000000" pitchFamily="50" charset="-128"/>
              <a:cs typeface="YuGothic"/>
            </a:endParaRPr>
          </a:p>
        </p:txBody>
      </p:sp>
      <p:sp>
        <p:nvSpPr>
          <p:cNvPr id="69" name="矢印: 下 68">
            <a:extLst>
              <a:ext uri="{FF2B5EF4-FFF2-40B4-BE49-F238E27FC236}">
                <a16:creationId xmlns:a16="http://schemas.microsoft.com/office/drawing/2014/main" xmlns="" id="{9A528F75-0657-4498-9D32-345DE918436B}"/>
              </a:ext>
            </a:extLst>
          </p:cNvPr>
          <p:cNvSpPr/>
          <p:nvPr/>
        </p:nvSpPr>
        <p:spPr>
          <a:xfrm rot="16200000">
            <a:off x="3592875" y="8045242"/>
            <a:ext cx="526611" cy="980993"/>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xmlns="" id="{0DA4E1AC-E050-4EB6-B580-D38168652A6C}"/>
              </a:ext>
            </a:extLst>
          </p:cNvPr>
          <p:cNvSpPr txBox="1"/>
          <p:nvPr/>
        </p:nvSpPr>
        <p:spPr>
          <a:xfrm>
            <a:off x="2536589" y="7498574"/>
            <a:ext cx="264828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b="1">
                <a:solidFill>
                  <a:srgbClr val="FF0000"/>
                </a:solidFill>
                <a:latin typeface="游ゴシック" panose="020B0400000000000000" pitchFamily="50" charset="-128"/>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a:t>対象となる班のマニュアル</a:t>
            </a:r>
            <a:endParaRPr lang="en-US" altLang="ja-JP" sz="1400"/>
          </a:p>
          <a:p>
            <a:r>
              <a:rPr lang="ja-JP" altLang="en-US" sz="1400"/>
              <a:t>シートを抜き出す</a:t>
            </a:r>
          </a:p>
        </p:txBody>
      </p:sp>
      <p:pic>
        <p:nvPicPr>
          <p:cNvPr id="71" name="図 70" descr="グラフィカル ユーザー インターフェイス, テキスト, アプリケーション&#10;&#10;自動的に生成された説明">
            <a:extLst>
              <a:ext uri="{FF2B5EF4-FFF2-40B4-BE49-F238E27FC236}">
                <a16:creationId xmlns:a16="http://schemas.microsoft.com/office/drawing/2014/main" xmlns="" id="{035CE795-FFD9-4F4F-A08A-EFD44949B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694" y="7241575"/>
            <a:ext cx="871913" cy="1142686"/>
          </a:xfrm>
          <a:prstGeom prst="rect">
            <a:avLst/>
          </a:prstGeom>
        </p:spPr>
      </p:pic>
      <p:pic>
        <p:nvPicPr>
          <p:cNvPr id="72" name="図 71" descr="グラフィカル ユーザー インターフェイス, テキスト, アプリケーション&#10;&#10;自動的に生成された説明">
            <a:extLst>
              <a:ext uri="{FF2B5EF4-FFF2-40B4-BE49-F238E27FC236}">
                <a16:creationId xmlns:a16="http://schemas.microsoft.com/office/drawing/2014/main" xmlns="" id="{7D894066-2BD7-4AE0-9874-101DAC27A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101" y="7241575"/>
            <a:ext cx="871913" cy="1142686"/>
          </a:xfrm>
          <a:prstGeom prst="rect">
            <a:avLst/>
          </a:prstGeom>
        </p:spPr>
      </p:pic>
      <p:pic>
        <p:nvPicPr>
          <p:cNvPr id="73" name="図 72" descr="テキスト, アプリケーション&#10;&#10;自動的に生成された説明">
            <a:extLst>
              <a:ext uri="{FF2B5EF4-FFF2-40B4-BE49-F238E27FC236}">
                <a16:creationId xmlns:a16="http://schemas.microsoft.com/office/drawing/2014/main" xmlns="" id="{489C414F-AD00-4031-AD00-308C4F648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4354" y="8505389"/>
            <a:ext cx="871913" cy="1142686"/>
          </a:xfrm>
          <a:prstGeom prst="rect">
            <a:avLst/>
          </a:prstGeom>
        </p:spPr>
      </p:pic>
      <p:pic>
        <p:nvPicPr>
          <p:cNvPr id="74" name="図 73" descr="ダイアグラム&#10;&#10;自動的に生成された説明">
            <a:extLst>
              <a:ext uri="{FF2B5EF4-FFF2-40B4-BE49-F238E27FC236}">
                <a16:creationId xmlns:a16="http://schemas.microsoft.com/office/drawing/2014/main" xmlns="" id="{42222AFD-8D06-46FD-8510-5D6BD596B7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763" y="8494244"/>
            <a:ext cx="871914" cy="1143175"/>
          </a:xfrm>
          <a:prstGeom prst="rect">
            <a:avLst/>
          </a:prstGeom>
        </p:spPr>
      </p:pic>
      <p:sp>
        <p:nvSpPr>
          <p:cNvPr id="75" name="テキスト ボックス 74">
            <a:extLst>
              <a:ext uri="{FF2B5EF4-FFF2-40B4-BE49-F238E27FC236}">
                <a16:creationId xmlns:a16="http://schemas.microsoft.com/office/drawing/2014/main" xmlns="" id="{8D454E0D-DF60-4CF6-A675-1342D3A2F7F2}"/>
              </a:ext>
            </a:extLst>
          </p:cNvPr>
          <p:cNvSpPr txBox="1"/>
          <p:nvPr/>
        </p:nvSpPr>
        <p:spPr>
          <a:xfrm>
            <a:off x="953645" y="9679975"/>
            <a:ext cx="6124799"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以降のマニュアルでは、各班ごとに実施することがシートとしてまとめられていますので、対象となる班のシートを抜き出して使用してください。</a:t>
            </a:r>
          </a:p>
        </p:txBody>
      </p:sp>
      <p:sp>
        <p:nvSpPr>
          <p:cNvPr id="76" name="正方形/長方形 75">
            <a:extLst>
              <a:ext uri="{FF2B5EF4-FFF2-40B4-BE49-F238E27FC236}">
                <a16:creationId xmlns:a16="http://schemas.microsoft.com/office/drawing/2014/main" xmlns="" id="{841C506A-3E3E-491D-91DC-716C9C79E310}"/>
              </a:ext>
            </a:extLst>
          </p:cNvPr>
          <p:cNvSpPr/>
          <p:nvPr/>
        </p:nvSpPr>
        <p:spPr>
          <a:xfrm>
            <a:off x="400051" y="7175500"/>
            <a:ext cx="6987032" cy="3039138"/>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pic>
        <p:nvPicPr>
          <p:cNvPr id="77" name="図 76" descr="テキスト, 手紙&#10;&#10;自動的に生成された説明">
            <a:extLst>
              <a:ext uri="{FF2B5EF4-FFF2-40B4-BE49-F238E27FC236}">
                <a16:creationId xmlns:a16="http://schemas.microsoft.com/office/drawing/2014/main" xmlns="" id="{0AB67718-EF02-4CCC-A60B-F4DE6B791A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7528" y="7432187"/>
            <a:ext cx="1302202" cy="1841505"/>
          </a:xfrm>
          <a:prstGeom prst="rect">
            <a:avLst/>
          </a:prstGeom>
          <a:ln>
            <a:solidFill>
              <a:schemeClr val="tx1"/>
            </a:solidFill>
          </a:ln>
        </p:spPr>
      </p:pic>
      <p:pic>
        <p:nvPicPr>
          <p:cNvPr id="78" name="図 77" descr="テキスト, 手紙&#10;&#10;自動的に生成された説明">
            <a:extLst>
              <a:ext uri="{FF2B5EF4-FFF2-40B4-BE49-F238E27FC236}">
                <a16:creationId xmlns:a16="http://schemas.microsoft.com/office/drawing/2014/main" xmlns="" id="{DC7C09AB-2536-41BF-8BFC-40FF663902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2050" y="7522546"/>
            <a:ext cx="1302202" cy="1841505"/>
          </a:xfrm>
          <a:prstGeom prst="rect">
            <a:avLst/>
          </a:prstGeom>
          <a:ln>
            <a:solidFill>
              <a:schemeClr val="tx1"/>
            </a:solidFill>
          </a:ln>
        </p:spPr>
      </p:pic>
      <p:pic>
        <p:nvPicPr>
          <p:cNvPr id="79" name="図 78" descr="テキスト, 手紙&#10;&#10;自動的に生成された説明">
            <a:extLst>
              <a:ext uri="{FF2B5EF4-FFF2-40B4-BE49-F238E27FC236}">
                <a16:creationId xmlns:a16="http://schemas.microsoft.com/office/drawing/2014/main" xmlns="" id="{55790B83-CD55-47A7-9545-7804C46022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77" y="7619995"/>
            <a:ext cx="1302202" cy="1841505"/>
          </a:xfrm>
          <a:prstGeom prst="rect">
            <a:avLst/>
          </a:prstGeom>
          <a:ln>
            <a:solidFill>
              <a:schemeClr val="tx1"/>
            </a:solidFill>
          </a:ln>
        </p:spPr>
      </p:pic>
      <p:sp>
        <p:nvSpPr>
          <p:cNvPr id="40" name="正方形/長方形 39">
            <a:extLst>
              <a:ext uri="{FF2B5EF4-FFF2-40B4-BE49-F238E27FC236}">
                <a16:creationId xmlns:a16="http://schemas.microsoft.com/office/drawing/2014/main" xmlns="" id="{1B63481B-722A-492E-B54A-3FA54E827A17}"/>
              </a:ext>
            </a:extLst>
          </p:cNvPr>
          <p:cNvSpPr/>
          <p:nvPr/>
        </p:nvSpPr>
        <p:spPr>
          <a:xfrm>
            <a:off x="1248118" y="2530970"/>
            <a:ext cx="186555" cy="120001"/>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xmlns="" id="{F1F5B589-32F1-4D18-9926-3A9D57FCA553}"/>
              </a:ext>
            </a:extLst>
          </p:cNvPr>
          <p:cNvSpPr txBox="1"/>
          <p:nvPr/>
        </p:nvSpPr>
        <p:spPr>
          <a:xfrm>
            <a:off x="687095" y="1329670"/>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避難所の運営期では、避難所運営委員会で決められた各班がそれぞれ業務を行うことになります。それぞれの班の主な役割は以下の通りです。</a:t>
            </a:r>
          </a:p>
        </p:txBody>
      </p:sp>
      <p:sp>
        <p:nvSpPr>
          <p:cNvPr id="42" name="正方形/長方形 41">
            <a:extLst>
              <a:ext uri="{FF2B5EF4-FFF2-40B4-BE49-F238E27FC236}">
                <a16:creationId xmlns:a16="http://schemas.microsoft.com/office/drawing/2014/main" xmlns="" id="{7BF16B08-9177-4FEC-B2B9-8744AFC89BFE}"/>
              </a:ext>
            </a:extLst>
          </p:cNvPr>
          <p:cNvSpPr/>
          <p:nvPr/>
        </p:nvSpPr>
        <p:spPr>
          <a:xfrm>
            <a:off x="2731924" y="2146300"/>
            <a:ext cx="3772873"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〇運営体制整備（避難者主体）</a:t>
            </a:r>
          </a:p>
          <a:p>
            <a:r>
              <a:rPr kumimoji="1" lang="ja-JP" altLang="en-US" sz="1100">
                <a:solidFill>
                  <a:schemeClr val="tx1"/>
                </a:solidFill>
                <a:latin typeface="游ゴシック" panose="020B0400000000000000" pitchFamily="50" charset="-128"/>
                <a:ea typeface="游ゴシック" panose="020B0400000000000000" pitchFamily="50" charset="-128"/>
              </a:rPr>
              <a:t>〇状況確認と問題解決</a:t>
            </a:r>
          </a:p>
          <a:p>
            <a:r>
              <a:rPr kumimoji="1" lang="ja-JP" altLang="en-US" sz="1100">
                <a:solidFill>
                  <a:schemeClr val="tx1"/>
                </a:solidFill>
                <a:latin typeface="游ゴシック" panose="020B0400000000000000" pitchFamily="50" charset="-128"/>
                <a:ea typeface="游ゴシック" panose="020B0400000000000000" pitchFamily="50" charset="-128"/>
              </a:rPr>
              <a:t>〇運営ルールの作成</a:t>
            </a:r>
          </a:p>
        </p:txBody>
      </p:sp>
      <p:sp>
        <p:nvSpPr>
          <p:cNvPr id="43" name="正方形/長方形 42">
            <a:extLst>
              <a:ext uri="{FF2B5EF4-FFF2-40B4-BE49-F238E27FC236}">
                <a16:creationId xmlns:a16="http://schemas.microsoft.com/office/drawing/2014/main" xmlns="" id="{835CDB08-13EE-4639-B466-7F1D5E50289E}"/>
              </a:ext>
            </a:extLst>
          </p:cNvPr>
          <p:cNvSpPr/>
          <p:nvPr/>
        </p:nvSpPr>
        <p:spPr>
          <a:xfrm>
            <a:off x="1781208" y="2957115"/>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総務班</a:t>
            </a:r>
            <a:endParaRPr kumimoji="1" lang="ja-JP" altLang="en-US" sz="1100" b="1">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xmlns="" id="{CAA86DF5-8741-4065-9F65-AFEB73BB00EC}"/>
              </a:ext>
            </a:extLst>
          </p:cNvPr>
          <p:cNvSpPr/>
          <p:nvPr/>
        </p:nvSpPr>
        <p:spPr>
          <a:xfrm>
            <a:off x="3254334" y="2957115"/>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dirty="0">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dirty="0">
                <a:solidFill>
                  <a:schemeClr val="tx1"/>
                </a:solidFill>
                <a:latin typeface="游ゴシック" panose="020B0400000000000000" pitchFamily="50" charset="-128"/>
                <a:ea typeface="游ゴシック" panose="020B0400000000000000" pitchFamily="50" charset="-128"/>
              </a:rPr>
              <a:t>〇避難所運営委員会の運営サポート</a:t>
            </a:r>
          </a:p>
        </p:txBody>
      </p:sp>
      <p:sp>
        <p:nvSpPr>
          <p:cNvPr id="46" name="正方形/長方形 45">
            <a:extLst>
              <a:ext uri="{FF2B5EF4-FFF2-40B4-BE49-F238E27FC236}">
                <a16:creationId xmlns:a16="http://schemas.microsoft.com/office/drawing/2014/main" xmlns="" id="{D1A43D7A-60CD-4A08-B10D-F433209829A0}"/>
              </a:ext>
            </a:extLst>
          </p:cNvPr>
          <p:cNvSpPr/>
          <p:nvPr/>
        </p:nvSpPr>
        <p:spPr>
          <a:xfrm>
            <a:off x="1793397" y="3762999"/>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情報班</a:t>
            </a:r>
            <a:endParaRPr kumimoji="1" lang="ja-JP" altLang="en-US" sz="1100" b="1">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xmlns="" id="{0BD38D26-B9EF-4A85-84B2-BC5757D9B21A}"/>
              </a:ext>
            </a:extLst>
          </p:cNvPr>
          <p:cNvSpPr/>
          <p:nvPr/>
        </p:nvSpPr>
        <p:spPr>
          <a:xfrm>
            <a:off x="3266523" y="3762999"/>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〇情報の収集と整理</a:t>
            </a:r>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情報・ルール等の周知・伝達</a:t>
            </a:r>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取材対応</a:t>
            </a:r>
          </a:p>
        </p:txBody>
      </p:sp>
      <p:cxnSp>
        <p:nvCxnSpPr>
          <p:cNvPr id="48" name="コネクタ: カギ線 47">
            <a:extLst>
              <a:ext uri="{FF2B5EF4-FFF2-40B4-BE49-F238E27FC236}">
                <a16:creationId xmlns:a16="http://schemas.microsoft.com/office/drawing/2014/main" xmlns="" id="{387CF9D2-14FD-43C3-99CD-476E2CF416E4}"/>
              </a:ext>
            </a:extLst>
          </p:cNvPr>
          <p:cNvCxnSpPr>
            <a:cxnSpLocks/>
            <a:stCxn id="40" idx="2"/>
            <a:endCxn id="43" idx="1"/>
          </p:cNvCxnSpPr>
          <p:nvPr/>
        </p:nvCxnSpPr>
        <p:spPr>
          <a:xfrm rot="16200000" flipH="1">
            <a:off x="1275709" y="2716658"/>
            <a:ext cx="571186" cy="439812"/>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49" name="コネクタ: カギ線 48">
            <a:extLst>
              <a:ext uri="{FF2B5EF4-FFF2-40B4-BE49-F238E27FC236}">
                <a16:creationId xmlns:a16="http://schemas.microsoft.com/office/drawing/2014/main" xmlns="" id="{4C2705D2-52C0-42FE-A45A-433E079E5008}"/>
              </a:ext>
            </a:extLst>
          </p:cNvPr>
          <p:cNvCxnSpPr>
            <a:cxnSpLocks/>
            <a:stCxn id="40" idx="2"/>
            <a:endCxn id="46" idx="1"/>
          </p:cNvCxnSpPr>
          <p:nvPr/>
        </p:nvCxnSpPr>
        <p:spPr>
          <a:xfrm rot="16200000" flipH="1">
            <a:off x="878861" y="3113505"/>
            <a:ext cx="1377070" cy="45200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50" name="正方形/長方形 49">
            <a:extLst>
              <a:ext uri="{FF2B5EF4-FFF2-40B4-BE49-F238E27FC236}">
                <a16:creationId xmlns:a16="http://schemas.microsoft.com/office/drawing/2014/main" xmlns="" id="{4CF9C445-7C75-4AB0-B540-9AC9B2B7E926}"/>
              </a:ext>
            </a:extLst>
          </p:cNvPr>
          <p:cNvSpPr/>
          <p:nvPr/>
        </p:nvSpPr>
        <p:spPr>
          <a:xfrm>
            <a:off x="1794702" y="4559944"/>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施設管理班</a:t>
            </a:r>
            <a:endParaRPr kumimoji="1" lang="ja-JP" altLang="en-US" sz="1100" b="1">
              <a:latin typeface="游ゴシック" panose="020B0400000000000000" pitchFamily="50" charset="-128"/>
              <a:ea typeface="游ゴシック" panose="020B0400000000000000" pitchFamily="50" charset="-128"/>
            </a:endParaRPr>
          </a:p>
        </p:txBody>
      </p:sp>
      <p:sp>
        <p:nvSpPr>
          <p:cNvPr id="51" name="正方形/長方形 50">
            <a:extLst>
              <a:ext uri="{FF2B5EF4-FFF2-40B4-BE49-F238E27FC236}">
                <a16:creationId xmlns:a16="http://schemas.microsoft.com/office/drawing/2014/main" xmlns="" id="{1BDC24E0-DDA5-42FA-AB73-83B00F3AFAD8}"/>
              </a:ext>
            </a:extLst>
          </p:cNvPr>
          <p:cNvSpPr/>
          <p:nvPr/>
        </p:nvSpPr>
        <p:spPr>
          <a:xfrm>
            <a:off x="3267828" y="4559944"/>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〇ペットの受け入れ環境整備</a:t>
            </a:r>
          </a:p>
          <a:p>
            <a:r>
              <a:rPr kumimoji="1" lang="ja-JP" altLang="en-US" sz="1100">
                <a:solidFill>
                  <a:schemeClr val="tx1"/>
                </a:solidFill>
                <a:latin typeface="游ゴシック" panose="020B0400000000000000" pitchFamily="50" charset="-128"/>
                <a:ea typeface="游ゴシック" panose="020B0400000000000000" pitchFamily="50" charset="-128"/>
              </a:rPr>
              <a:t>〇共有空間・居住空間の安全管理</a:t>
            </a:r>
          </a:p>
        </p:txBody>
      </p:sp>
      <p:sp>
        <p:nvSpPr>
          <p:cNvPr id="52" name="正方形/長方形 51">
            <a:extLst>
              <a:ext uri="{FF2B5EF4-FFF2-40B4-BE49-F238E27FC236}">
                <a16:creationId xmlns:a16="http://schemas.microsoft.com/office/drawing/2014/main" xmlns="" id="{D628D670-7CD2-4770-ABF4-758F6C0CFC9D}"/>
              </a:ext>
            </a:extLst>
          </p:cNvPr>
          <p:cNvSpPr/>
          <p:nvPr/>
        </p:nvSpPr>
        <p:spPr>
          <a:xfrm>
            <a:off x="1776957" y="5362849"/>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食料・物資班</a:t>
            </a:r>
            <a:endParaRPr kumimoji="1" lang="ja-JP" altLang="en-US" sz="1100" b="1">
              <a:latin typeface="游ゴシック" panose="020B0400000000000000" pitchFamily="50" charset="-128"/>
              <a:ea typeface="游ゴシック" panose="020B0400000000000000" pitchFamily="50" charset="-128"/>
            </a:endParaRPr>
          </a:p>
        </p:txBody>
      </p:sp>
      <p:sp>
        <p:nvSpPr>
          <p:cNvPr id="53" name="正方形/長方形 52">
            <a:extLst>
              <a:ext uri="{FF2B5EF4-FFF2-40B4-BE49-F238E27FC236}">
                <a16:creationId xmlns:a16="http://schemas.microsoft.com/office/drawing/2014/main" xmlns="" id="{74944CFB-AC5A-4B8A-B122-809C122DE75C}"/>
              </a:ext>
            </a:extLst>
          </p:cNvPr>
          <p:cNvSpPr/>
          <p:nvPr/>
        </p:nvSpPr>
        <p:spPr>
          <a:xfrm>
            <a:off x="3250084" y="5362849"/>
            <a:ext cx="3254714"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〇食料・飲料水・生活用品の確保調整と配布</a:t>
            </a:r>
          </a:p>
          <a:p>
            <a:r>
              <a:rPr kumimoji="1" lang="ja-JP" altLang="en-US" sz="1100">
                <a:solidFill>
                  <a:schemeClr val="tx1"/>
                </a:solidFill>
                <a:latin typeface="游ゴシック" panose="020B0400000000000000" pitchFamily="50" charset="-128"/>
                <a:ea typeface="游ゴシック" panose="020B0400000000000000" pitchFamily="50" charset="-128"/>
              </a:rPr>
              <a:t>〇炊き出し</a:t>
            </a:r>
          </a:p>
        </p:txBody>
      </p:sp>
      <p:sp>
        <p:nvSpPr>
          <p:cNvPr id="54" name="正方形/長方形 53">
            <a:extLst>
              <a:ext uri="{FF2B5EF4-FFF2-40B4-BE49-F238E27FC236}">
                <a16:creationId xmlns:a16="http://schemas.microsoft.com/office/drawing/2014/main" xmlns="" id="{0CC39220-F08E-43E1-8F8C-A26385741161}"/>
              </a:ext>
            </a:extLst>
          </p:cNvPr>
          <p:cNvSpPr/>
          <p:nvPr/>
        </p:nvSpPr>
        <p:spPr>
          <a:xfrm>
            <a:off x="1776957" y="6154869"/>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游ゴシック" panose="020B0400000000000000" pitchFamily="50" charset="-128"/>
                <a:ea typeface="游ゴシック" panose="020B0400000000000000" pitchFamily="50" charset="-128"/>
              </a:rPr>
              <a:t>要配慮者支援・</a:t>
            </a:r>
            <a:endParaRPr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健康管理班</a:t>
            </a:r>
            <a:endParaRPr kumimoji="1" lang="ja-JP" altLang="en-US" sz="1100" b="1" dirty="0">
              <a:latin typeface="游ゴシック" panose="020B0400000000000000" pitchFamily="50" charset="-128"/>
              <a:ea typeface="游ゴシック" panose="020B0400000000000000" pitchFamily="50" charset="-128"/>
            </a:endParaRPr>
          </a:p>
        </p:txBody>
      </p:sp>
      <p:sp>
        <p:nvSpPr>
          <p:cNvPr id="55" name="正方形/長方形 54">
            <a:extLst>
              <a:ext uri="{FF2B5EF4-FFF2-40B4-BE49-F238E27FC236}">
                <a16:creationId xmlns:a16="http://schemas.microsoft.com/office/drawing/2014/main" xmlns="" id="{F2D13B40-8A22-405E-BF90-EEBD024D3437}"/>
              </a:ext>
            </a:extLst>
          </p:cNvPr>
          <p:cNvSpPr/>
          <p:nvPr/>
        </p:nvSpPr>
        <p:spPr>
          <a:xfrm>
            <a:off x="3250084" y="6154869"/>
            <a:ext cx="3254714"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dirty="0">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dirty="0">
                <a:solidFill>
                  <a:schemeClr val="tx1"/>
                </a:solidFill>
                <a:latin typeface="游ゴシック" panose="020B0400000000000000" pitchFamily="50" charset="-128"/>
                <a:ea typeface="游ゴシック" panose="020B0400000000000000" pitchFamily="50" charset="-128"/>
              </a:rPr>
              <a:t>〇避難者の健康管理</a:t>
            </a:r>
          </a:p>
        </p:txBody>
      </p:sp>
      <p:cxnSp>
        <p:nvCxnSpPr>
          <p:cNvPr id="56" name="コネクタ: カギ線 55">
            <a:extLst>
              <a:ext uri="{FF2B5EF4-FFF2-40B4-BE49-F238E27FC236}">
                <a16:creationId xmlns:a16="http://schemas.microsoft.com/office/drawing/2014/main" xmlns="" id="{81D5BAD4-2147-45EC-BE57-AC1BC1690CA3}"/>
              </a:ext>
            </a:extLst>
          </p:cNvPr>
          <p:cNvCxnSpPr>
            <a:cxnSpLocks/>
            <a:stCxn id="40" idx="2"/>
            <a:endCxn id="50" idx="1"/>
          </p:cNvCxnSpPr>
          <p:nvPr/>
        </p:nvCxnSpPr>
        <p:spPr>
          <a:xfrm rot="16200000" flipH="1">
            <a:off x="481042" y="3511325"/>
            <a:ext cx="2174015" cy="453306"/>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57" name="コネクタ: カギ線 56">
            <a:extLst>
              <a:ext uri="{FF2B5EF4-FFF2-40B4-BE49-F238E27FC236}">
                <a16:creationId xmlns:a16="http://schemas.microsoft.com/office/drawing/2014/main" xmlns="" id="{2260A225-148D-4B0B-AC78-9DF88D05D7BA}"/>
              </a:ext>
            </a:extLst>
          </p:cNvPr>
          <p:cNvCxnSpPr>
            <a:cxnSpLocks/>
            <a:stCxn id="40" idx="2"/>
            <a:endCxn id="52" idx="1"/>
          </p:cNvCxnSpPr>
          <p:nvPr/>
        </p:nvCxnSpPr>
        <p:spPr>
          <a:xfrm rot="16200000" flipH="1">
            <a:off x="70716" y="3921650"/>
            <a:ext cx="2976920"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58" name="コネクタ: カギ線 57">
            <a:extLst>
              <a:ext uri="{FF2B5EF4-FFF2-40B4-BE49-F238E27FC236}">
                <a16:creationId xmlns:a16="http://schemas.microsoft.com/office/drawing/2014/main" xmlns="" id="{0CF13EEB-BB8A-4D51-98FF-5A8B3C9E5199}"/>
              </a:ext>
            </a:extLst>
          </p:cNvPr>
          <p:cNvCxnSpPr>
            <a:cxnSpLocks/>
            <a:stCxn id="40" idx="2"/>
            <a:endCxn id="54" idx="1"/>
          </p:cNvCxnSpPr>
          <p:nvPr/>
        </p:nvCxnSpPr>
        <p:spPr>
          <a:xfrm rot="16200000" flipH="1">
            <a:off x="-325294" y="4317660"/>
            <a:ext cx="3768940" cy="43556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59" name="正方形/長方形 58">
            <a:extLst>
              <a:ext uri="{FF2B5EF4-FFF2-40B4-BE49-F238E27FC236}">
                <a16:creationId xmlns:a16="http://schemas.microsoft.com/office/drawing/2014/main" xmlns="" id="{233B4ED1-F13B-4DFF-BED5-263F5DC53191}"/>
              </a:ext>
            </a:extLst>
          </p:cNvPr>
          <p:cNvSpPr/>
          <p:nvPr/>
        </p:nvSpPr>
        <p:spPr>
          <a:xfrm>
            <a:off x="1026438" y="2146300"/>
            <a:ext cx="1714226" cy="53008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避難所運営委員会</a:t>
            </a:r>
            <a:endParaRPr kumimoji="1" lang="en-US" altLang="ja-JP"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20317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xmlns="" id="{027CFE3D-B9DF-43FE-B586-8F55643C22E5}"/>
              </a:ext>
            </a:extLst>
          </p:cNvPr>
          <p:cNvSpPr txBox="1"/>
          <p:nvPr/>
        </p:nvSpPr>
        <p:spPr>
          <a:xfrm>
            <a:off x="6755862" y="10175104"/>
            <a:ext cx="680362"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３１</a:t>
            </a:r>
            <a:endParaRPr lang="ja-JP" altLang="en-US" dirty="0">
              <a:solidFill>
                <a:schemeClr val="tx1">
                  <a:lumMod val="50000"/>
                  <a:lumOff val="50000"/>
                </a:schemeClr>
              </a:solidFill>
              <a:latin typeface="+mj-ea"/>
              <a:ea typeface="+mj-ea"/>
            </a:endParaRPr>
          </a:p>
        </p:txBody>
      </p:sp>
      <p:sp>
        <p:nvSpPr>
          <p:cNvPr id="68" name="object 2">
            <a:extLst>
              <a:ext uri="{FF2B5EF4-FFF2-40B4-BE49-F238E27FC236}">
                <a16:creationId xmlns:a16="http://schemas.microsoft.com/office/drawing/2014/main" xmlns="" id="{2F86AB7C-4D81-4B65-8FA5-AA17861CDBD7}"/>
              </a:ext>
            </a:extLst>
          </p:cNvPr>
          <p:cNvSpPr txBox="1">
            <a:spLocks/>
          </p:cNvSpPr>
          <p:nvPr/>
        </p:nvSpPr>
        <p:spPr>
          <a:xfrm>
            <a:off x="760472" y="814006"/>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rgbClr val="296654"/>
                </a:solidFill>
                <a:latin typeface="Yu Gothic" panose="020B0400000000000000" pitchFamily="34" charset="-128"/>
                <a:ea typeface="Yu Gothic" panose="020B0400000000000000" pitchFamily="34" charset="-128"/>
              </a:rPr>
              <a:t>①総務</a:t>
            </a:r>
            <a:r>
              <a:rPr kumimoji="0" lang="ja-JP" altLang="en-US" sz="6000" b="1" kern="0" spc="480" baseline="-4166" dirty="0">
                <a:solidFill>
                  <a:srgbClr val="296654"/>
                </a:solidFill>
                <a:latin typeface="Yu Gothic" panose="020B0400000000000000" pitchFamily="34" charset="-128"/>
                <a:ea typeface="Yu Gothic" panose="020B0400000000000000" pitchFamily="34" charset="-128"/>
              </a:rPr>
              <a:t>班</a:t>
            </a:r>
            <a:r>
              <a:rPr kumimoji="0" lang="ja-JP" altLang="en-US" sz="3200" b="1" kern="0" dirty="0">
                <a:solidFill>
                  <a:srgbClr val="296654"/>
                </a:solidFill>
                <a:latin typeface="Yu Gothic" panose="020B0400000000000000" pitchFamily="34" charset="-128"/>
                <a:ea typeface="Yu Gothic" panose="020B0400000000000000" pitchFamily="34" charset="-128"/>
              </a:rPr>
              <a:t>がすること</a:t>
            </a:r>
          </a:p>
        </p:txBody>
      </p:sp>
      <p:sp>
        <p:nvSpPr>
          <p:cNvPr id="69" name="object 3">
            <a:extLst>
              <a:ext uri="{FF2B5EF4-FFF2-40B4-BE49-F238E27FC236}">
                <a16:creationId xmlns:a16="http://schemas.microsoft.com/office/drawing/2014/main" xmlns="" id="{9F10CAFC-391C-450A-8EC8-BF821E2A1E69}"/>
              </a:ext>
            </a:extLst>
          </p:cNvPr>
          <p:cNvSpPr/>
          <p:nvPr/>
        </p:nvSpPr>
        <p:spPr>
          <a:xfrm>
            <a:off x="789535" y="313039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0" name="object 4">
            <a:extLst>
              <a:ext uri="{FF2B5EF4-FFF2-40B4-BE49-F238E27FC236}">
                <a16:creationId xmlns:a16="http://schemas.microsoft.com/office/drawing/2014/main" xmlns="" id="{CDF7EC06-247D-4AFF-A9E4-5BFA3985A20A}"/>
              </a:ext>
            </a:extLst>
          </p:cNvPr>
          <p:cNvSpPr/>
          <p:nvPr/>
        </p:nvSpPr>
        <p:spPr>
          <a:xfrm>
            <a:off x="789535" y="3741293"/>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1" name="object 5">
            <a:extLst>
              <a:ext uri="{FF2B5EF4-FFF2-40B4-BE49-F238E27FC236}">
                <a16:creationId xmlns:a16="http://schemas.microsoft.com/office/drawing/2014/main" xmlns="" id="{6098C2C7-FA96-458F-9D84-7F4204917861}"/>
              </a:ext>
            </a:extLst>
          </p:cNvPr>
          <p:cNvSpPr/>
          <p:nvPr/>
        </p:nvSpPr>
        <p:spPr>
          <a:xfrm>
            <a:off x="789535" y="4352197"/>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2" name="object 6">
            <a:extLst>
              <a:ext uri="{FF2B5EF4-FFF2-40B4-BE49-F238E27FC236}">
                <a16:creationId xmlns:a16="http://schemas.microsoft.com/office/drawing/2014/main" xmlns="" id="{EBA73EA3-29EB-4C68-B0B9-95FD976669E7}"/>
              </a:ext>
            </a:extLst>
          </p:cNvPr>
          <p:cNvSpPr/>
          <p:nvPr/>
        </p:nvSpPr>
        <p:spPr>
          <a:xfrm>
            <a:off x="789535" y="4963097"/>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3" name="object 7">
            <a:extLst>
              <a:ext uri="{FF2B5EF4-FFF2-40B4-BE49-F238E27FC236}">
                <a16:creationId xmlns:a16="http://schemas.microsoft.com/office/drawing/2014/main" xmlns="" id="{42A7156B-D606-4016-9956-032111A5E1E5}"/>
              </a:ext>
            </a:extLst>
          </p:cNvPr>
          <p:cNvSpPr/>
          <p:nvPr/>
        </p:nvSpPr>
        <p:spPr>
          <a:xfrm>
            <a:off x="789535" y="557400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4" name="object 8">
            <a:extLst>
              <a:ext uri="{FF2B5EF4-FFF2-40B4-BE49-F238E27FC236}">
                <a16:creationId xmlns:a16="http://schemas.microsoft.com/office/drawing/2014/main" xmlns="" id="{89DDD144-83BC-4C33-B88A-2A61CCE00F66}"/>
              </a:ext>
            </a:extLst>
          </p:cNvPr>
          <p:cNvSpPr/>
          <p:nvPr/>
        </p:nvSpPr>
        <p:spPr>
          <a:xfrm>
            <a:off x="789535" y="618490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5" name="object 10">
            <a:extLst>
              <a:ext uri="{FF2B5EF4-FFF2-40B4-BE49-F238E27FC236}">
                <a16:creationId xmlns:a16="http://schemas.microsoft.com/office/drawing/2014/main" xmlns="" id="{EDB165CD-577A-471D-B86A-3ACCE8A111FB}"/>
              </a:ext>
            </a:extLst>
          </p:cNvPr>
          <p:cNvSpPr txBox="1"/>
          <p:nvPr/>
        </p:nvSpPr>
        <p:spPr>
          <a:xfrm>
            <a:off x="787990" y="2795798"/>
            <a:ext cx="3280314"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避難者名簿の管理</a:t>
            </a:r>
            <a:endParaRPr sz="2000" b="1" dirty="0">
              <a:latin typeface="Yu Gothic" panose="020B0400000000000000" pitchFamily="34" charset="-128"/>
              <a:ea typeface="Yu Gothic" panose="020B0400000000000000" pitchFamily="34" charset="-128"/>
              <a:cs typeface="YuGothic"/>
            </a:endParaRPr>
          </a:p>
        </p:txBody>
      </p:sp>
      <p:sp>
        <p:nvSpPr>
          <p:cNvPr id="76" name="object 10">
            <a:extLst>
              <a:ext uri="{FF2B5EF4-FFF2-40B4-BE49-F238E27FC236}">
                <a16:creationId xmlns:a16="http://schemas.microsoft.com/office/drawing/2014/main" xmlns="" id="{B892215D-FE70-452F-9CDC-5C54DAF20C5E}"/>
              </a:ext>
            </a:extLst>
          </p:cNvPr>
          <p:cNvSpPr txBox="1"/>
          <p:nvPr/>
        </p:nvSpPr>
        <p:spPr>
          <a:xfrm>
            <a:off x="798573" y="3375778"/>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避難者配置状況図の作成・管理</a:t>
            </a:r>
            <a:endParaRPr sz="2000" b="1" dirty="0">
              <a:latin typeface="Yu Gothic" panose="020B0400000000000000" pitchFamily="34" charset="-128"/>
              <a:ea typeface="Yu Gothic" panose="020B0400000000000000" pitchFamily="34" charset="-128"/>
              <a:cs typeface="YuGothic"/>
            </a:endParaRPr>
          </a:p>
        </p:txBody>
      </p:sp>
      <p:sp>
        <p:nvSpPr>
          <p:cNvPr id="77" name="object 10">
            <a:extLst>
              <a:ext uri="{FF2B5EF4-FFF2-40B4-BE49-F238E27FC236}">
                <a16:creationId xmlns:a16="http://schemas.microsoft.com/office/drawing/2014/main" xmlns="" id="{A1B08EBB-BB92-4BD1-BBFB-781409B4F3B8}"/>
              </a:ext>
            </a:extLst>
          </p:cNvPr>
          <p:cNvSpPr txBox="1"/>
          <p:nvPr/>
        </p:nvSpPr>
        <p:spPr>
          <a:xfrm>
            <a:off x="798573" y="3995146"/>
            <a:ext cx="3280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避難者の出入り管理・報告</a:t>
            </a:r>
            <a:endParaRPr sz="2000" b="1" dirty="0">
              <a:latin typeface="Yu Gothic" panose="020B0400000000000000" pitchFamily="34" charset="-128"/>
              <a:ea typeface="Yu Gothic" panose="020B0400000000000000" pitchFamily="34" charset="-128"/>
              <a:cs typeface="YuGothic"/>
            </a:endParaRPr>
          </a:p>
        </p:txBody>
      </p:sp>
      <p:sp>
        <p:nvSpPr>
          <p:cNvPr id="78" name="object 10">
            <a:extLst>
              <a:ext uri="{FF2B5EF4-FFF2-40B4-BE49-F238E27FC236}">
                <a16:creationId xmlns:a16="http://schemas.microsoft.com/office/drawing/2014/main" xmlns="" id="{5965E2D0-DBEE-4FEA-BB05-E1C24DEDEFD5}"/>
              </a:ext>
            </a:extLst>
          </p:cNvPr>
          <p:cNvSpPr txBox="1"/>
          <p:nvPr/>
        </p:nvSpPr>
        <p:spPr>
          <a:xfrm>
            <a:off x="798573" y="4598688"/>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避難者の状況の管理及び報告</a:t>
            </a:r>
            <a:endParaRPr sz="2000" b="1" dirty="0">
              <a:latin typeface="Yu Gothic" panose="020B0400000000000000" pitchFamily="34" charset="-128"/>
              <a:ea typeface="Yu Gothic" panose="020B0400000000000000" pitchFamily="34" charset="-128"/>
              <a:cs typeface="YuGothic"/>
            </a:endParaRPr>
          </a:p>
        </p:txBody>
      </p:sp>
      <p:sp>
        <p:nvSpPr>
          <p:cNvPr id="79" name="object 10">
            <a:extLst>
              <a:ext uri="{FF2B5EF4-FFF2-40B4-BE49-F238E27FC236}">
                <a16:creationId xmlns:a16="http://schemas.microsoft.com/office/drawing/2014/main" xmlns="" id="{F9D8F3C8-1467-4886-83A9-6B5CFC477D8E}"/>
              </a:ext>
            </a:extLst>
          </p:cNvPr>
          <p:cNvSpPr txBox="1"/>
          <p:nvPr/>
        </p:nvSpPr>
        <p:spPr>
          <a:xfrm>
            <a:off x="798573" y="5212489"/>
            <a:ext cx="37375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5.</a:t>
            </a:r>
            <a:r>
              <a:rPr lang="ja-JP" altLang="en-US" sz="2000" b="1">
                <a:latin typeface="Yu Gothic" panose="020B0400000000000000" pitchFamily="34" charset="-128"/>
                <a:ea typeface="Yu Gothic" panose="020B0400000000000000" pitchFamily="34" charset="-128"/>
                <a:cs typeface="YuGothic"/>
              </a:rPr>
              <a:t>避難者からの相談・要望対応</a:t>
            </a:r>
            <a:endParaRPr sz="2000" b="1" dirty="0">
              <a:latin typeface="Yu Gothic" panose="020B0400000000000000" pitchFamily="34" charset="-128"/>
              <a:ea typeface="Yu Gothic" panose="020B0400000000000000" pitchFamily="34" charset="-128"/>
              <a:cs typeface="YuGothic"/>
            </a:endParaRPr>
          </a:p>
        </p:txBody>
      </p:sp>
      <p:sp>
        <p:nvSpPr>
          <p:cNvPr id="80" name="object 10">
            <a:extLst>
              <a:ext uri="{FF2B5EF4-FFF2-40B4-BE49-F238E27FC236}">
                <a16:creationId xmlns:a16="http://schemas.microsoft.com/office/drawing/2014/main" xmlns="" id="{40C231D1-B047-4CA2-939C-57529305B1D1}"/>
              </a:ext>
            </a:extLst>
          </p:cNvPr>
          <p:cNvSpPr txBox="1"/>
          <p:nvPr/>
        </p:nvSpPr>
        <p:spPr>
          <a:xfrm>
            <a:off x="798573" y="5823388"/>
            <a:ext cx="44233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6.</a:t>
            </a:r>
            <a:r>
              <a:rPr lang="ja-JP" altLang="en-US" sz="2000" b="1" dirty="0">
                <a:latin typeface="Yu Gothic" panose="020B0400000000000000" pitchFamily="34" charset="-128"/>
                <a:ea typeface="Yu Gothic" panose="020B0400000000000000" pitchFamily="34" charset="-128"/>
                <a:cs typeface="YuGothic"/>
              </a:rPr>
              <a:t>避難所運営本部の運営サポート</a:t>
            </a:r>
            <a:endParaRPr sz="2000" b="1" dirty="0">
              <a:latin typeface="Yu Gothic" panose="020B0400000000000000" pitchFamily="34" charset="-128"/>
              <a:ea typeface="Yu Gothic" panose="020B0400000000000000" pitchFamily="34" charset="-128"/>
              <a:cs typeface="YuGothic"/>
            </a:endParaRPr>
          </a:p>
        </p:txBody>
      </p:sp>
      <p:sp>
        <p:nvSpPr>
          <p:cNvPr id="81" name="object 14">
            <a:extLst>
              <a:ext uri="{FF2B5EF4-FFF2-40B4-BE49-F238E27FC236}">
                <a16:creationId xmlns:a16="http://schemas.microsoft.com/office/drawing/2014/main" xmlns="" id="{102FED0A-1637-4BBA-A97D-D966A78DA46C}"/>
              </a:ext>
            </a:extLst>
          </p:cNvPr>
          <p:cNvSpPr/>
          <p:nvPr/>
        </p:nvSpPr>
        <p:spPr>
          <a:xfrm>
            <a:off x="760473" y="8967937"/>
            <a:ext cx="6120130" cy="1031627"/>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FF0EB"/>
          </a:solidFill>
        </p:spPr>
        <p:txBody>
          <a:bodyPr wrap="square" lIns="0" tIns="0" rIns="0" bIns="0" rtlCol="0"/>
          <a:lstStyle/>
          <a:p>
            <a:endParaRPr dirty="0"/>
          </a:p>
        </p:txBody>
      </p:sp>
      <p:sp>
        <p:nvSpPr>
          <p:cNvPr id="82" name="object 15">
            <a:extLst>
              <a:ext uri="{FF2B5EF4-FFF2-40B4-BE49-F238E27FC236}">
                <a16:creationId xmlns:a16="http://schemas.microsoft.com/office/drawing/2014/main" xmlns="" id="{AF3D0A57-05C5-4B00-A9CC-C643540A3165}"/>
              </a:ext>
            </a:extLst>
          </p:cNvPr>
          <p:cNvSpPr txBox="1"/>
          <p:nvPr/>
        </p:nvSpPr>
        <p:spPr>
          <a:xfrm>
            <a:off x="1028382" y="9118265"/>
            <a:ext cx="5660201"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定期的な班会議を行うなどして、総務班内での情報共有をしっかりと行いましょう！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83" name="テキスト ボックス 82">
            <a:extLst>
              <a:ext uri="{FF2B5EF4-FFF2-40B4-BE49-F238E27FC236}">
                <a16:creationId xmlns:a16="http://schemas.microsoft.com/office/drawing/2014/main" xmlns="" id="{A0D6A4D3-3FA9-4482-AD69-128E18FE3713}"/>
              </a:ext>
            </a:extLst>
          </p:cNvPr>
          <p:cNvSpPr txBox="1"/>
          <p:nvPr/>
        </p:nvSpPr>
        <p:spPr>
          <a:xfrm>
            <a:off x="683482" y="1581307"/>
            <a:ext cx="6214805" cy="1031629"/>
          </a:xfrm>
          <a:prstGeom prst="rect">
            <a:avLst/>
          </a:prstGeom>
          <a:noFill/>
        </p:spPr>
        <p:txBody>
          <a:bodyPr wrap="square">
            <a:spAutoFit/>
          </a:bodyPr>
          <a:lstStyle/>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総務班は避難所運営において、</a:t>
            </a:r>
            <a:r>
              <a:rPr lang="ja-JP" altLang="en-US"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「避難者状況の全般管理」、「避難者からの相談・要望対応」、「避難所運営委員会の運営サポート」「ボランティアの調整・対応」</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そのために、具体的には下記９つの業務を実施します。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5" name="object 3">
            <a:extLst>
              <a:ext uri="{FF2B5EF4-FFF2-40B4-BE49-F238E27FC236}">
                <a16:creationId xmlns:a16="http://schemas.microsoft.com/office/drawing/2014/main" xmlns="" id="{242EEE60-D0E1-4796-832A-2E2C5612AC5F}"/>
              </a:ext>
            </a:extLst>
          </p:cNvPr>
          <p:cNvSpPr/>
          <p:nvPr/>
        </p:nvSpPr>
        <p:spPr>
          <a:xfrm>
            <a:off x="821636" y="6745181"/>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86" name="object 4">
            <a:extLst>
              <a:ext uri="{FF2B5EF4-FFF2-40B4-BE49-F238E27FC236}">
                <a16:creationId xmlns:a16="http://schemas.microsoft.com/office/drawing/2014/main" xmlns="" id="{E2739745-BECD-45BB-B13A-55FED8174B0B}"/>
              </a:ext>
            </a:extLst>
          </p:cNvPr>
          <p:cNvSpPr/>
          <p:nvPr/>
        </p:nvSpPr>
        <p:spPr>
          <a:xfrm>
            <a:off x="821636" y="735608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87" name="object 5">
            <a:extLst>
              <a:ext uri="{FF2B5EF4-FFF2-40B4-BE49-F238E27FC236}">
                <a16:creationId xmlns:a16="http://schemas.microsoft.com/office/drawing/2014/main" xmlns="" id="{70514BEA-6523-4F54-AB2F-37F4CB5976A9}"/>
              </a:ext>
            </a:extLst>
          </p:cNvPr>
          <p:cNvSpPr/>
          <p:nvPr/>
        </p:nvSpPr>
        <p:spPr>
          <a:xfrm>
            <a:off x="821636" y="7966986"/>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88" name="object 10">
            <a:extLst>
              <a:ext uri="{FF2B5EF4-FFF2-40B4-BE49-F238E27FC236}">
                <a16:creationId xmlns:a16="http://schemas.microsoft.com/office/drawing/2014/main" xmlns="" id="{3C9C466E-DB5C-4EDE-98F0-EE143B829DCB}"/>
              </a:ext>
            </a:extLst>
          </p:cNvPr>
          <p:cNvSpPr txBox="1"/>
          <p:nvPr/>
        </p:nvSpPr>
        <p:spPr>
          <a:xfrm>
            <a:off x="820090" y="6410587"/>
            <a:ext cx="4052897" cy="320601"/>
          </a:xfrm>
          <a:prstGeom prst="rect">
            <a:avLst/>
          </a:prstGeom>
        </p:spPr>
        <p:txBody>
          <a:bodyPr vert="horz" wrap="square" lIns="0" tIns="12700" rIns="0" bIns="0" rtlCol="0">
            <a:spAutoFit/>
          </a:bodyPr>
          <a:lstStyle/>
          <a:p>
            <a:pPr marL="12065">
              <a:lnSpc>
                <a:spcPct val="100000"/>
              </a:lnSpc>
              <a:spcBef>
                <a:spcPts val="100"/>
              </a:spcBef>
              <a:tabLst>
                <a:tab pos="273050" algn="l"/>
              </a:tabLst>
            </a:pPr>
            <a:r>
              <a:rPr lang="en-US" altLang="ja-JP" sz="2000" b="1" dirty="0">
                <a:latin typeface="Yu Gothic" panose="020B0400000000000000" pitchFamily="34" charset="-128"/>
                <a:ea typeface="Yu Gothic" panose="020B0400000000000000" pitchFamily="34" charset="-128"/>
                <a:cs typeface="YuGothic"/>
              </a:rPr>
              <a:t>7.</a:t>
            </a:r>
            <a:r>
              <a:rPr lang="ja-JP" altLang="en-US" sz="2000" b="1" dirty="0">
                <a:latin typeface="Yu Gothic" panose="020B0400000000000000" pitchFamily="34" charset="-128"/>
                <a:ea typeface="Yu Gothic" panose="020B0400000000000000" pitchFamily="34" charset="-128"/>
                <a:cs typeface="YuGothic"/>
              </a:rPr>
              <a:t>ボランティアニーズの把握</a:t>
            </a:r>
            <a:endParaRPr sz="2000" b="1" dirty="0">
              <a:latin typeface="Yu Gothic" panose="020B0400000000000000" pitchFamily="34" charset="-128"/>
              <a:ea typeface="Yu Gothic" panose="020B0400000000000000" pitchFamily="34" charset="-128"/>
              <a:cs typeface="YuGothic"/>
            </a:endParaRPr>
          </a:p>
        </p:txBody>
      </p:sp>
      <p:sp>
        <p:nvSpPr>
          <p:cNvPr id="89" name="object 10">
            <a:extLst>
              <a:ext uri="{FF2B5EF4-FFF2-40B4-BE49-F238E27FC236}">
                <a16:creationId xmlns:a16="http://schemas.microsoft.com/office/drawing/2014/main" xmlns="" id="{32CC7267-F9A1-4472-A63D-01862C1281EF}"/>
              </a:ext>
            </a:extLst>
          </p:cNvPr>
          <p:cNvSpPr txBox="1"/>
          <p:nvPr/>
        </p:nvSpPr>
        <p:spPr>
          <a:xfrm>
            <a:off x="830674" y="6990567"/>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dirty="0">
                <a:latin typeface="Yu Gothic" panose="020B0400000000000000" pitchFamily="34" charset="-128"/>
                <a:ea typeface="Yu Gothic" panose="020B0400000000000000" pitchFamily="34" charset="-128"/>
                <a:cs typeface="YuGothic"/>
              </a:rPr>
              <a:t>8.</a:t>
            </a:r>
            <a:r>
              <a:rPr lang="ja-JP" altLang="en-US" sz="2000" b="1" dirty="0">
                <a:latin typeface="Yu Gothic" panose="020B0400000000000000" pitchFamily="34" charset="-128"/>
                <a:ea typeface="Yu Gothic" panose="020B0400000000000000" pitchFamily="34" charset="-128"/>
                <a:cs typeface="YuGothic"/>
              </a:rPr>
              <a:t>ボランティアの依頼と受入れ</a:t>
            </a:r>
            <a:endParaRPr sz="2000" b="1" dirty="0">
              <a:latin typeface="Yu Gothic" panose="020B0400000000000000" pitchFamily="34" charset="-128"/>
              <a:ea typeface="Yu Gothic" panose="020B0400000000000000" pitchFamily="34" charset="-128"/>
              <a:cs typeface="YuGothic"/>
            </a:endParaRPr>
          </a:p>
        </p:txBody>
      </p:sp>
      <p:sp>
        <p:nvSpPr>
          <p:cNvPr id="90" name="object 10">
            <a:extLst>
              <a:ext uri="{FF2B5EF4-FFF2-40B4-BE49-F238E27FC236}">
                <a16:creationId xmlns:a16="http://schemas.microsoft.com/office/drawing/2014/main" xmlns="" id="{9FCE3B28-B202-48DB-BEF3-8B0E04E70B6E}"/>
              </a:ext>
            </a:extLst>
          </p:cNvPr>
          <p:cNvSpPr txBox="1"/>
          <p:nvPr/>
        </p:nvSpPr>
        <p:spPr>
          <a:xfrm>
            <a:off x="830674" y="7609935"/>
            <a:ext cx="45757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dirty="0">
                <a:latin typeface="Yu Gothic" panose="020B0400000000000000" pitchFamily="34" charset="-128"/>
                <a:ea typeface="Yu Gothic" panose="020B0400000000000000" pitchFamily="34" charset="-128"/>
                <a:cs typeface="YuGothic"/>
              </a:rPr>
              <a:t>9.</a:t>
            </a:r>
            <a:r>
              <a:rPr lang="ja-JP" altLang="en-US" sz="2000" b="1" dirty="0">
                <a:latin typeface="Yu Gothic" panose="020B0400000000000000" pitchFamily="34" charset="-128"/>
                <a:ea typeface="Yu Gothic" panose="020B0400000000000000" pitchFamily="34" charset="-128"/>
                <a:cs typeface="YuGothic"/>
              </a:rPr>
              <a:t>活動への立ち</a:t>
            </a:r>
            <a:r>
              <a:rPr lang="ja-JP" altLang="en-US" sz="2000" b="1" dirty="0">
                <a:solidFill>
                  <a:srgbClr val="221815"/>
                </a:solidFill>
                <a:latin typeface="Yu Gothic" panose="020B0400000000000000" pitchFamily="34" charset="-128"/>
                <a:ea typeface="Yu Gothic" panose="020B0400000000000000" pitchFamily="34" charset="-128"/>
                <a:cs typeface="YuGothic"/>
              </a:rPr>
              <a:t>会</a:t>
            </a:r>
            <a:r>
              <a:rPr lang="ja-JP" altLang="en-US" sz="2000" b="1" dirty="0">
                <a:latin typeface="Yu Gothic" panose="020B0400000000000000" pitchFamily="34" charset="-128"/>
                <a:ea typeface="Yu Gothic" panose="020B0400000000000000" pitchFamily="34" charset="-128"/>
                <a:cs typeface="YuGothic"/>
              </a:rPr>
              <a:t>い</a:t>
            </a:r>
            <a:endParaRPr sz="20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997566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xmlns="" id="{D3E8CF97-BD50-4CC5-90C5-79C08C491251}"/>
              </a:ext>
            </a:extLst>
          </p:cNvPr>
          <p:cNvSpPr txBox="1"/>
          <p:nvPr/>
        </p:nvSpPr>
        <p:spPr>
          <a:xfrm>
            <a:off x="151488" y="10148207"/>
            <a:ext cx="647973"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３２</a:t>
            </a:r>
          </a:p>
        </p:txBody>
      </p:sp>
      <p:sp>
        <p:nvSpPr>
          <p:cNvPr id="22" name="object 2">
            <a:extLst>
              <a:ext uri="{FF2B5EF4-FFF2-40B4-BE49-F238E27FC236}">
                <a16:creationId xmlns:a16="http://schemas.microsoft.com/office/drawing/2014/main" xmlns="" id="{A8B35534-1C7E-43EE-B939-5F8ACA8696E0}"/>
              </a:ext>
            </a:extLst>
          </p:cNvPr>
          <p:cNvSpPr txBox="1">
            <a:spLocks/>
          </p:cNvSpPr>
          <p:nvPr/>
        </p:nvSpPr>
        <p:spPr>
          <a:xfrm>
            <a:off x="637387" y="969878"/>
            <a:ext cx="5477663"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１</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避難者名簿の管理</a:t>
            </a:r>
          </a:p>
        </p:txBody>
      </p:sp>
      <p:sp>
        <p:nvSpPr>
          <p:cNvPr id="23" name="object 9">
            <a:extLst>
              <a:ext uri="{FF2B5EF4-FFF2-40B4-BE49-F238E27FC236}">
                <a16:creationId xmlns:a16="http://schemas.microsoft.com/office/drawing/2014/main" xmlns="" id="{C930F6C3-080E-4501-BAB7-A964C4A39869}"/>
              </a:ext>
            </a:extLst>
          </p:cNvPr>
          <p:cNvSpPr txBox="1"/>
          <p:nvPr/>
        </p:nvSpPr>
        <p:spPr>
          <a:xfrm>
            <a:off x="738476" y="314226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避難所開設時に受付をした担当者から避難</a:t>
            </a:r>
            <a:r>
              <a:rPr lang="ja-JP" altLang="en-US" sz="1600" b="1" dirty="0">
                <a:solidFill>
                  <a:srgbClr val="221815"/>
                </a:solidFill>
                <a:latin typeface="Yu Gothic" panose="020B0400000000000000" pitchFamily="34" charset="-128"/>
                <a:ea typeface="Yu Gothic" panose="020B0400000000000000" pitchFamily="34" charset="-128"/>
                <a:cs typeface="YuGothic"/>
              </a:rPr>
              <a:t>所利用者登録票を受け取り、管理番号及び入所日時を付記する</a:t>
            </a:r>
            <a:r>
              <a:rPr lang="ja-JP" altLang="en-US" sz="1600" b="1" dirty="0">
                <a:latin typeface="Yu Gothic" panose="020B0400000000000000" pitchFamily="34" charset="-128"/>
                <a:ea typeface="Yu Gothic" panose="020B0400000000000000" pitchFamily="34" charset="-128"/>
                <a:cs typeface="YuGothic"/>
              </a:rPr>
              <a:t>。</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避難所利用者登録票の情報と管理番号を、避難者名簿に記入する。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安否確認などの問い合わせ用に、公開用の名簿を作成する。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登録票を管理番号順にファイルに綴じ、名簿と一緒に保管する。</a:t>
            </a:r>
            <a:endParaRPr lang="en-US" altLang="ja-JP" sz="1100" b="1" dirty="0">
              <a:solidFill>
                <a:srgbClr val="296654"/>
              </a:solidFill>
              <a:latin typeface="Yu Gothic" panose="020B0400000000000000" pitchFamily="34" charset="-128"/>
              <a:ea typeface="Yu Gothic" panose="020B0400000000000000" pitchFamily="34" charset="-128"/>
              <a:cs typeface="YuGothic"/>
            </a:endParaRPr>
          </a:p>
        </p:txBody>
      </p:sp>
      <p:grpSp>
        <p:nvGrpSpPr>
          <p:cNvPr id="24" name="グループ化 23">
            <a:extLst>
              <a:ext uri="{FF2B5EF4-FFF2-40B4-BE49-F238E27FC236}">
                <a16:creationId xmlns:a16="http://schemas.microsoft.com/office/drawing/2014/main" xmlns="" id="{CCA0CCCD-CD52-442F-9AFE-DD75B492D01A}"/>
              </a:ext>
            </a:extLst>
          </p:cNvPr>
          <p:cNvGrpSpPr/>
          <p:nvPr/>
        </p:nvGrpSpPr>
        <p:grpSpPr>
          <a:xfrm>
            <a:off x="628650" y="2480310"/>
            <a:ext cx="6357742" cy="504190"/>
            <a:chOff x="728646" y="1851740"/>
            <a:chExt cx="6120130" cy="504190"/>
          </a:xfrm>
        </p:grpSpPr>
        <p:sp>
          <p:nvSpPr>
            <p:cNvPr id="25" name="object 20">
              <a:extLst>
                <a:ext uri="{FF2B5EF4-FFF2-40B4-BE49-F238E27FC236}">
                  <a16:creationId xmlns:a16="http://schemas.microsoft.com/office/drawing/2014/main" xmlns="" id="{F3A9256A-8401-48E1-8B8F-723857A00C0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6" name="object 21">
              <a:extLst>
                <a:ext uri="{FF2B5EF4-FFF2-40B4-BE49-F238E27FC236}">
                  <a16:creationId xmlns:a16="http://schemas.microsoft.com/office/drawing/2014/main" xmlns="" id="{C4BEEB67-B9D2-44B3-8156-C0BC8FADCCA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避難者名簿の作成・管理</a:t>
              </a:r>
              <a:endParaRPr lang="ja-JP" altLang="en-US" sz="800" b="1">
                <a:solidFill>
                  <a:srgbClr val="FFFFFF"/>
                </a:solidFill>
                <a:latin typeface="Yu Gothic" panose="020B0400000000000000" pitchFamily="34" charset="-128"/>
                <a:ea typeface="Yu Gothic" panose="020B0400000000000000" pitchFamily="34" charset="-128"/>
                <a:cs typeface="YuGothic"/>
              </a:endParaRPr>
            </a:p>
          </p:txBody>
        </p:sp>
        <p:sp>
          <p:nvSpPr>
            <p:cNvPr id="27" name="object 22">
              <a:extLst>
                <a:ext uri="{FF2B5EF4-FFF2-40B4-BE49-F238E27FC236}">
                  <a16:creationId xmlns:a16="http://schemas.microsoft.com/office/drawing/2014/main" xmlns="" id="{086B0ACB-05AC-48E5-8402-A30F47046F8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8" name="object 23">
              <a:extLst>
                <a:ext uri="{FF2B5EF4-FFF2-40B4-BE49-F238E27FC236}">
                  <a16:creationId xmlns:a16="http://schemas.microsoft.com/office/drawing/2014/main" xmlns="" id="{C7553352-9BEC-4A4A-9D03-040906D5D5B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dirty="0">
                <a:latin typeface="Yu Gothic" panose="020B0400000000000000" pitchFamily="34" charset="-128"/>
                <a:ea typeface="Yu Gothic" panose="020B0400000000000000" pitchFamily="34" charset="-128"/>
                <a:cs typeface="YuGothic"/>
              </a:endParaRPr>
            </a:p>
          </p:txBody>
        </p:sp>
      </p:grpSp>
      <p:grpSp>
        <p:nvGrpSpPr>
          <p:cNvPr id="29" name="グループ化 28">
            <a:extLst>
              <a:ext uri="{FF2B5EF4-FFF2-40B4-BE49-F238E27FC236}">
                <a16:creationId xmlns:a16="http://schemas.microsoft.com/office/drawing/2014/main" xmlns="" id="{FFE57985-A475-4B45-86FF-20B2C57F24BF}"/>
              </a:ext>
            </a:extLst>
          </p:cNvPr>
          <p:cNvGrpSpPr/>
          <p:nvPr/>
        </p:nvGrpSpPr>
        <p:grpSpPr>
          <a:xfrm>
            <a:off x="689917" y="1624372"/>
            <a:ext cx="6283775" cy="648000"/>
            <a:chOff x="689917" y="1624372"/>
            <a:chExt cx="6283775" cy="648000"/>
          </a:xfrm>
        </p:grpSpPr>
        <p:sp>
          <p:nvSpPr>
            <p:cNvPr id="48" name="object 5">
              <a:extLst>
                <a:ext uri="{FF2B5EF4-FFF2-40B4-BE49-F238E27FC236}">
                  <a16:creationId xmlns:a16="http://schemas.microsoft.com/office/drawing/2014/main" xmlns="" id="{7833BE0F-9E1A-4CE8-8AFD-12B3C5BE805D}"/>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03</a:t>
              </a:r>
              <a:r>
                <a:rPr lang="zh-TW" altLang="en-US" sz="1400" b="1">
                  <a:solidFill>
                    <a:srgbClr val="221815"/>
                  </a:solidFill>
                  <a:latin typeface="Yu Gothic" panose="020B0400000000000000" pitchFamily="34" charset="-128"/>
                  <a:ea typeface="Yu Gothic" panose="020B0400000000000000" pitchFamily="34" charset="-128"/>
                  <a:cs typeface="YuGothic"/>
                </a:rPr>
                <a:t>：避難者名簿</a:t>
              </a:r>
              <a:endParaRPr lang="en-US" altLang="zh-TW" sz="1400" b="1" dirty="0">
                <a:solidFill>
                  <a:srgbClr val="221815"/>
                </a:solidFill>
                <a:latin typeface="Yu Gothic" panose="020B0400000000000000" pitchFamily="34" charset="-128"/>
                <a:ea typeface="Yu Gothic" panose="020B0400000000000000" pitchFamily="34" charset="-128"/>
                <a:cs typeface="YuGothic"/>
              </a:endParaRPr>
            </a:p>
          </p:txBody>
        </p:sp>
        <p:pic>
          <p:nvPicPr>
            <p:cNvPr id="49" name="グラフィックス 48" descr="ドキュメント 枠線">
              <a:extLst>
                <a:ext uri="{FF2B5EF4-FFF2-40B4-BE49-F238E27FC236}">
                  <a16:creationId xmlns:a16="http://schemas.microsoft.com/office/drawing/2014/main" xmlns="" id="{B7ED4E44-A03B-4484-9D16-454D9F8AAD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0" name="正方形/長方形 49">
              <a:extLst>
                <a:ext uri="{FF2B5EF4-FFF2-40B4-BE49-F238E27FC236}">
                  <a16:creationId xmlns:a16="http://schemas.microsoft.com/office/drawing/2014/main" xmlns="" id="{96F38494-DCF9-4EC0-AD40-6FF1862AC397}"/>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object 9">
            <a:extLst>
              <a:ext uri="{FF2B5EF4-FFF2-40B4-BE49-F238E27FC236}">
                <a16:creationId xmlns:a16="http://schemas.microsoft.com/office/drawing/2014/main" xmlns="" id="{1661F50D-1F9B-4FE4-8B81-443F09F5293C}"/>
              </a:ext>
            </a:extLst>
          </p:cNvPr>
          <p:cNvSpPr txBox="1"/>
          <p:nvPr/>
        </p:nvSpPr>
        <p:spPr>
          <a:xfrm>
            <a:off x="732236" y="7046728"/>
            <a:ext cx="6186293" cy="269221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新たな入居者発生時、受付担当から避難所利用者登録票を受け取り、管理番号及び入所日時を付記し、避難者名簿に避難所利用者登録票の情報と管理番号を追記する。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安否確認などの問い合わせ用に、公開用の名簿に追記する。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退所者発生時、受付担当から退所届を受領し、退所日時を付記する。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避難者名簿に退所日時を記入する。</a:t>
            </a:r>
          </a:p>
        </p:txBody>
      </p:sp>
      <p:grpSp>
        <p:nvGrpSpPr>
          <p:cNvPr id="52" name="グループ化 51">
            <a:extLst>
              <a:ext uri="{FF2B5EF4-FFF2-40B4-BE49-F238E27FC236}">
                <a16:creationId xmlns:a16="http://schemas.microsoft.com/office/drawing/2014/main" xmlns="" id="{28C9CB68-683E-4299-BA4C-27FCF5338621}"/>
              </a:ext>
            </a:extLst>
          </p:cNvPr>
          <p:cNvGrpSpPr/>
          <p:nvPr/>
        </p:nvGrpSpPr>
        <p:grpSpPr>
          <a:xfrm>
            <a:off x="622410" y="6384775"/>
            <a:ext cx="6357742" cy="504190"/>
            <a:chOff x="728646" y="1851740"/>
            <a:chExt cx="6120130" cy="504190"/>
          </a:xfrm>
        </p:grpSpPr>
        <p:sp>
          <p:nvSpPr>
            <p:cNvPr id="53" name="object 20">
              <a:extLst>
                <a:ext uri="{FF2B5EF4-FFF2-40B4-BE49-F238E27FC236}">
                  <a16:creationId xmlns:a16="http://schemas.microsoft.com/office/drawing/2014/main" xmlns="" id="{34BF3BA4-C215-4F77-AE5E-7F8746CC6D2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4" name="object 21">
              <a:extLst>
                <a:ext uri="{FF2B5EF4-FFF2-40B4-BE49-F238E27FC236}">
                  <a16:creationId xmlns:a16="http://schemas.microsoft.com/office/drawing/2014/main" xmlns="" id="{E01C8E11-DFE0-4BAE-A556-40908DCB169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名簿の更新</a:t>
              </a:r>
            </a:p>
          </p:txBody>
        </p:sp>
        <p:sp>
          <p:nvSpPr>
            <p:cNvPr id="55" name="object 22">
              <a:extLst>
                <a:ext uri="{FF2B5EF4-FFF2-40B4-BE49-F238E27FC236}">
                  <a16:creationId xmlns:a16="http://schemas.microsoft.com/office/drawing/2014/main" xmlns="" id="{498C167F-AA73-43F1-9016-6788A04EBB3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6" name="object 23">
              <a:extLst>
                <a:ext uri="{FF2B5EF4-FFF2-40B4-BE49-F238E27FC236}">
                  <a16:creationId xmlns:a16="http://schemas.microsoft.com/office/drawing/2014/main" xmlns="" id="{44EE6408-F573-491B-8B8B-16E0A25B75C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dirty="0">
                <a:latin typeface="Yu Gothic" panose="020B0400000000000000" pitchFamily="34" charset="-128"/>
                <a:ea typeface="Yu Gothic" panose="020B0400000000000000" pitchFamily="34" charset="-128"/>
                <a:cs typeface="YuGothic"/>
              </a:endParaRPr>
            </a:p>
          </p:txBody>
        </p:sp>
      </p:grpSp>
      <p:sp>
        <p:nvSpPr>
          <p:cNvPr id="57" name="テキスト ボックス 56">
            <a:extLst>
              <a:ext uri="{FF2B5EF4-FFF2-40B4-BE49-F238E27FC236}">
                <a16:creationId xmlns:a16="http://schemas.microsoft.com/office/drawing/2014/main" xmlns="" id="{7284C1D4-5BB6-4480-B482-48239FCCAD31}"/>
              </a:ext>
            </a:extLst>
          </p:cNvPr>
          <p:cNvSpPr txBox="1"/>
          <p:nvPr/>
        </p:nvSpPr>
        <p:spPr>
          <a:xfrm>
            <a:off x="689917" y="5618365"/>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コツ・ポイント２</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避難者名簿の作成・管理</a:t>
            </a:r>
            <a:endParaRPr lang="ja-JP" altLang="en-US" sz="1600" u="sng">
              <a:solidFill>
                <a:srgbClr val="172A88"/>
              </a:solidFill>
            </a:endParaRPr>
          </a:p>
        </p:txBody>
      </p:sp>
    </p:spTree>
    <p:extLst>
      <p:ext uri="{BB962C8B-B14F-4D97-AF65-F5344CB8AC3E}">
        <p14:creationId xmlns:p14="http://schemas.microsoft.com/office/powerpoint/2010/main" val="1878606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2CD77078-0E02-4AC0-9503-1E45CDF137A7}"/>
              </a:ext>
            </a:extLst>
          </p:cNvPr>
          <p:cNvSpPr txBox="1"/>
          <p:nvPr/>
        </p:nvSpPr>
        <p:spPr>
          <a:xfrm>
            <a:off x="6755861" y="10175104"/>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３３</a:t>
            </a:r>
            <a:endParaRPr lang="ja-JP" altLang="en-US" dirty="0">
              <a:solidFill>
                <a:schemeClr val="tx1">
                  <a:lumMod val="50000"/>
                  <a:lumOff val="50000"/>
                </a:schemeClr>
              </a:solidFill>
              <a:latin typeface="+mj-ea"/>
              <a:ea typeface="+mj-ea"/>
            </a:endParaRPr>
          </a:p>
        </p:txBody>
      </p:sp>
      <p:sp>
        <p:nvSpPr>
          <p:cNvPr id="14" name="object 2">
            <a:extLst>
              <a:ext uri="{FF2B5EF4-FFF2-40B4-BE49-F238E27FC236}">
                <a16:creationId xmlns:a16="http://schemas.microsoft.com/office/drawing/2014/main" xmlns="" id="{C520DE74-964D-4284-9AEF-A44C6F94E7E3}"/>
              </a:ext>
            </a:extLst>
          </p:cNvPr>
          <p:cNvSpPr txBox="1">
            <a:spLocks/>
          </p:cNvSpPr>
          <p:nvPr/>
        </p:nvSpPr>
        <p:spPr>
          <a:xfrm>
            <a:off x="552115"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２</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避難者配置状況図の作成・管理</a:t>
            </a:r>
          </a:p>
        </p:txBody>
      </p:sp>
      <p:grpSp>
        <p:nvGrpSpPr>
          <p:cNvPr id="15" name="グループ化 14">
            <a:extLst>
              <a:ext uri="{FF2B5EF4-FFF2-40B4-BE49-F238E27FC236}">
                <a16:creationId xmlns:a16="http://schemas.microsoft.com/office/drawing/2014/main" xmlns="" id="{3CE3E6A8-4D5D-41B8-8E49-351359946BA5}"/>
              </a:ext>
            </a:extLst>
          </p:cNvPr>
          <p:cNvGrpSpPr/>
          <p:nvPr/>
        </p:nvGrpSpPr>
        <p:grpSpPr>
          <a:xfrm>
            <a:off x="693930" y="1668095"/>
            <a:ext cx="6283775" cy="648000"/>
            <a:chOff x="689917" y="1624372"/>
            <a:chExt cx="6283775" cy="648000"/>
          </a:xfrm>
        </p:grpSpPr>
        <p:sp>
          <p:nvSpPr>
            <p:cNvPr id="16" name="object 5">
              <a:extLst>
                <a:ext uri="{FF2B5EF4-FFF2-40B4-BE49-F238E27FC236}">
                  <a16:creationId xmlns:a16="http://schemas.microsoft.com/office/drawing/2014/main" xmlns="" id="{81960B8F-95E3-48F0-9CE3-736EA76FB6DD}"/>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pic>
          <p:nvPicPr>
            <p:cNvPr id="17" name="グラフィックス 16" descr="ドキュメント 枠線">
              <a:extLst>
                <a:ext uri="{FF2B5EF4-FFF2-40B4-BE49-F238E27FC236}">
                  <a16:creationId xmlns:a16="http://schemas.microsoft.com/office/drawing/2014/main" xmlns="" id="{50C2ECD7-7A9E-4E64-8BEF-79CC2D720B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8" name="正方形/長方形 17">
              <a:extLst>
                <a:ext uri="{FF2B5EF4-FFF2-40B4-BE49-F238E27FC236}">
                  <a16:creationId xmlns:a16="http://schemas.microsoft.com/office/drawing/2014/main" xmlns="" id="{57EAED34-E5E4-4D01-8927-E6C5978F651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object 9">
            <a:extLst>
              <a:ext uri="{FF2B5EF4-FFF2-40B4-BE49-F238E27FC236}">
                <a16:creationId xmlns:a16="http://schemas.microsoft.com/office/drawing/2014/main" xmlns="" id="{EEFBA366-03A6-46BC-AED5-6B1E1C683B48}"/>
              </a:ext>
            </a:extLst>
          </p:cNvPr>
          <p:cNvSpPr txBox="1"/>
          <p:nvPr/>
        </p:nvSpPr>
        <p:spPr>
          <a:xfrm>
            <a:off x="749093" y="3142263"/>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避難所内の一般避難エリアや特別配慮避難エリアなど、避難者が滞在するスペースに、誰が滞在しているか確認し整理する。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滞在状況を踏まえ、避難者配置状況図を作成する。</a:t>
            </a:r>
            <a:endParaRPr lang="ja-JP" altLang="en-US" sz="1200" b="1" dirty="0">
              <a:solidFill>
                <a:srgbClr val="296654"/>
              </a:solidFill>
              <a:latin typeface="Yu Gothic" panose="020B0400000000000000" pitchFamily="34" charset="-128"/>
              <a:ea typeface="Yu Gothic" panose="020B0400000000000000" pitchFamily="34" charset="-128"/>
              <a:cs typeface="YuGothic"/>
            </a:endParaRPr>
          </a:p>
        </p:txBody>
      </p:sp>
      <p:grpSp>
        <p:nvGrpSpPr>
          <p:cNvPr id="21" name="グループ化 20">
            <a:extLst>
              <a:ext uri="{FF2B5EF4-FFF2-40B4-BE49-F238E27FC236}">
                <a16:creationId xmlns:a16="http://schemas.microsoft.com/office/drawing/2014/main" xmlns="" id="{1906B71C-3082-4804-8449-D4462B921F88}"/>
              </a:ext>
            </a:extLst>
          </p:cNvPr>
          <p:cNvGrpSpPr/>
          <p:nvPr/>
        </p:nvGrpSpPr>
        <p:grpSpPr>
          <a:xfrm>
            <a:off x="639267" y="2480310"/>
            <a:ext cx="6357742" cy="504190"/>
            <a:chOff x="728646" y="1851740"/>
            <a:chExt cx="6120130" cy="504190"/>
          </a:xfrm>
        </p:grpSpPr>
        <p:sp>
          <p:nvSpPr>
            <p:cNvPr id="22" name="object 20">
              <a:extLst>
                <a:ext uri="{FF2B5EF4-FFF2-40B4-BE49-F238E27FC236}">
                  <a16:creationId xmlns:a16="http://schemas.microsoft.com/office/drawing/2014/main" xmlns="" id="{02C5E1FD-F7F5-43DF-960A-38D924E1377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E993A0E9-0935-4A10-8788-955D468089C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避難者配置状況図の作成</a:t>
              </a:r>
            </a:p>
          </p:txBody>
        </p:sp>
        <p:sp>
          <p:nvSpPr>
            <p:cNvPr id="24" name="object 22">
              <a:extLst>
                <a:ext uri="{FF2B5EF4-FFF2-40B4-BE49-F238E27FC236}">
                  <a16:creationId xmlns:a16="http://schemas.microsoft.com/office/drawing/2014/main" xmlns="" id="{26407199-AFF2-416F-948E-40802649452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 name="object 23">
              <a:extLst>
                <a:ext uri="{FF2B5EF4-FFF2-40B4-BE49-F238E27FC236}">
                  <a16:creationId xmlns:a16="http://schemas.microsoft.com/office/drawing/2014/main" xmlns="" id="{968637FD-440F-45B7-85C5-8602154DA5BE}"/>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dirty="0">
                <a:latin typeface="Yu Gothic" panose="020B0400000000000000" pitchFamily="34" charset="-128"/>
                <a:ea typeface="Yu Gothic" panose="020B0400000000000000" pitchFamily="34" charset="-128"/>
                <a:cs typeface="YuGothic"/>
              </a:endParaRPr>
            </a:p>
          </p:txBody>
        </p:sp>
      </p:grpSp>
      <p:sp>
        <p:nvSpPr>
          <p:cNvPr id="26" name="object 9">
            <a:extLst>
              <a:ext uri="{FF2B5EF4-FFF2-40B4-BE49-F238E27FC236}">
                <a16:creationId xmlns:a16="http://schemas.microsoft.com/office/drawing/2014/main" xmlns="" id="{57E37AF0-1041-4637-99CA-FFD519A52260}"/>
              </a:ext>
            </a:extLst>
          </p:cNvPr>
          <p:cNvSpPr txBox="1"/>
          <p:nvPr/>
        </p:nvSpPr>
        <p:spPr>
          <a:xfrm>
            <a:off x="742853" y="5727788"/>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退所者の発生や施設の本来業務の再開に伴うレイアウトの変更に応じて、レイアウトや配置状況を見直す。</a:t>
            </a:r>
            <a:endParaRPr lang="en-US" altLang="ja-JP" sz="12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レイアウトや配置の見直しに応じ居住者配置状況図を更新する。</a:t>
            </a:r>
          </a:p>
        </p:txBody>
      </p:sp>
      <p:grpSp>
        <p:nvGrpSpPr>
          <p:cNvPr id="27" name="グループ化 26">
            <a:extLst>
              <a:ext uri="{FF2B5EF4-FFF2-40B4-BE49-F238E27FC236}">
                <a16:creationId xmlns:a16="http://schemas.microsoft.com/office/drawing/2014/main" xmlns="" id="{890A384A-C996-4744-8D6E-A71C6491EC03}"/>
              </a:ext>
            </a:extLst>
          </p:cNvPr>
          <p:cNvGrpSpPr/>
          <p:nvPr/>
        </p:nvGrpSpPr>
        <p:grpSpPr>
          <a:xfrm>
            <a:off x="633027" y="5065835"/>
            <a:ext cx="6357742" cy="504190"/>
            <a:chOff x="728646" y="1851740"/>
            <a:chExt cx="6120130" cy="504190"/>
          </a:xfrm>
        </p:grpSpPr>
        <p:sp>
          <p:nvSpPr>
            <p:cNvPr id="28" name="object 20">
              <a:extLst>
                <a:ext uri="{FF2B5EF4-FFF2-40B4-BE49-F238E27FC236}">
                  <a16:creationId xmlns:a16="http://schemas.microsoft.com/office/drawing/2014/main" xmlns="" id="{68107D17-A23B-4E27-865F-FEAC86393EE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9" name="object 21">
              <a:extLst>
                <a:ext uri="{FF2B5EF4-FFF2-40B4-BE49-F238E27FC236}">
                  <a16:creationId xmlns:a16="http://schemas.microsoft.com/office/drawing/2014/main" xmlns="" id="{54C3FAFC-97C9-48B8-AF04-CC7C952FCD6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避難者配置レイアウトの見直しと更新</a:t>
              </a:r>
            </a:p>
          </p:txBody>
        </p:sp>
        <p:sp>
          <p:nvSpPr>
            <p:cNvPr id="30" name="object 22">
              <a:extLst>
                <a:ext uri="{FF2B5EF4-FFF2-40B4-BE49-F238E27FC236}">
                  <a16:creationId xmlns:a16="http://schemas.microsoft.com/office/drawing/2014/main" xmlns="" id="{F2486257-6A02-4A8D-8DE4-A38CB93DE15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1" name="object 23">
              <a:extLst>
                <a:ext uri="{FF2B5EF4-FFF2-40B4-BE49-F238E27FC236}">
                  <a16:creationId xmlns:a16="http://schemas.microsoft.com/office/drawing/2014/main" xmlns="" id="{483744E2-B355-4DB0-8978-6A3B412A376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dirty="0">
                <a:latin typeface="Yu Gothic" panose="020B0400000000000000" pitchFamily="34" charset="-128"/>
                <a:ea typeface="Yu Gothic" panose="020B0400000000000000" pitchFamily="34" charset="-128"/>
                <a:cs typeface="YuGothic"/>
              </a:endParaRPr>
            </a:p>
          </p:txBody>
        </p:sp>
      </p:grpSp>
      <p:sp>
        <p:nvSpPr>
          <p:cNvPr id="32" name="テキスト ボックス 31">
            <a:extLst>
              <a:ext uri="{FF2B5EF4-FFF2-40B4-BE49-F238E27FC236}">
                <a16:creationId xmlns:a16="http://schemas.microsoft.com/office/drawing/2014/main" xmlns="" id="{259056F6-7740-4B68-8797-7018E68CF8CC}"/>
              </a:ext>
            </a:extLst>
          </p:cNvPr>
          <p:cNvSpPr txBox="1"/>
          <p:nvPr/>
        </p:nvSpPr>
        <p:spPr>
          <a:xfrm>
            <a:off x="742853" y="436892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コツ・ポイント３</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避難者の配置</a:t>
            </a:r>
            <a:endParaRPr lang="ja-JP" altLang="en-US" sz="1600" u="sng">
              <a:solidFill>
                <a:srgbClr val="172A88"/>
              </a:solidFill>
            </a:endParaRPr>
          </a:p>
        </p:txBody>
      </p:sp>
    </p:spTree>
    <p:extLst>
      <p:ext uri="{BB962C8B-B14F-4D97-AF65-F5344CB8AC3E}">
        <p14:creationId xmlns:p14="http://schemas.microsoft.com/office/powerpoint/2010/main" val="304311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68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B74DA1A3-748D-457A-BA5F-669FBFC98944}"/>
              </a:ext>
            </a:extLst>
          </p:cNvPr>
          <p:cNvSpPr txBox="1"/>
          <p:nvPr/>
        </p:nvSpPr>
        <p:spPr>
          <a:xfrm>
            <a:off x="151488" y="10148207"/>
            <a:ext cx="64797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３４</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5D8743CE-087D-4DD2-997D-32B18DD501D1}"/>
              </a:ext>
            </a:extLst>
          </p:cNvPr>
          <p:cNvSpPr txBox="1">
            <a:spLocks/>
          </p:cNvSpPr>
          <p:nvPr/>
        </p:nvSpPr>
        <p:spPr>
          <a:xfrm>
            <a:off x="637387" y="96987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３</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避難者の出入り管理・報告</a:t>
            </a:r>
          </a:p>
        </p:txBody>
      </p:sp>
      <p:sp>
        <p:nvSpPr>
          <p:cNvPr id="22" name="object 9">
            <a:extLst>
              <a:ext uri="{FF2B5EF4-FFF2-40B4-BE49-F238E27FC236}">
                <a16:creationId xmlns:a16="http://schemas.microsoft.com/office/drawing/2014/main" xmlns="" id="{5FE17360-1575-472A-A437-937F7C12E1A3}"/>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受付の担当時間帯と体制をを検討し、誰が、いつ、避難所の受付を行うのか役割分担を行う。</a:t>
            </a:r>
          </a:p>
        </p:txBody>
      </p:sp>
      <p:grpSp>
        <p:nvGrpSpPr>
          <p:cNvPr id="23" name="グループ化 22">
            <a:extLst>
              <a:ext uri="{FF2B5EF4-FFF2-40B4-BE49-F238E27FC236}">
                <a16:creationId xmlns:a16="http://schemas.microsoft.com/office/drawing/2014/main" xmlns="" id="{FBB74121-BFEA-43E5-8E3C-F735760C799F}"/>
              </a:ext>
            </a:extLst>
          </p:cNvPr>
          <p:cNvGrpSpPr/>
          <p:nvPr/>
        </p:nvGrpSpPr>
        <p:grpSpPr>
          <a:xfrm>
            <a:off x="628650" y="2480310"/>
            <a:ext cx="6357742" cy="504190"/>
            <a:chOff x="728646" y="1851740"/>
            <a:chExt cx="6120130" cy="504190"/>
          </a:xfrm>
        </p:grpSpPr>
        <p:sp>
          <p:nvSpPr>
            <p:cNvPr id="24" name="object 20">
              <a:extLst>
                <a:ext uri="{FF2B5EF4-FFF2-40B4-BE49-F238E27FC236}">
                  <a16:creationId xmlns:a16="http://schemas.microsoft.com/office/drawing/2014/main" xmlns="" id="{0228FF40-B77C-40A2-9767-DB9936DBFBF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8DD48ED2-9C32-4283-9632-C15982A4218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体制づくり</a:t>
              </a:r>
              <a:r>
                <a:rPr lang="en-US" altLang="ja-JP" sz="2000" b="1" dirty="0">
                  <a:solidFill>
                    <a:srgbClr val="FFFFFF"/>
                  </a:solidFill>
                  <a:latin typeface="Yu Gothic" panose="020B0400000000000000" pitchFamily="34" charset="-128"/>
                  <a:ea typeface="Yu Gothic" panose="020B0400000000000000" pitchFamily="34" charset="-128"/>
                  <a:cs typeface="YuGothic"/>
                </a:rPr>
                <a:t>(</a:t>
              </a:r>
              <a:r>
                <a:rPr lang="ja-JP" altLang="en-US" sz="2000" b="1">
                  <a:solidFill>
                    <a:srgbClr val="FFFFFF"/>
                  </a:solidFill>
                  <a:latin typeface="Yu Gothic" panose="020B0400000000000000" pitchFamily="34" charset="-128"/>
                  <a:ea typeface="Yu Gothic" panose="020B0400000000000000" pitchFamily="34" charset="-128"/>
                  <a:cs typeface="YuGothic"/>
                </a:rPr>
                <a:t>役割分担</a:t>
              </a:r>
              <a:r>
                <a:rPr lang="en-US" altLang="ja-JP" sz="2000" b="1" dirty="0">
                  <a:solidFill>
                    <a:srgbClr val="FFFFFF"/>
                  </a:solidFill>
                  <a:latin typeface="Yu Gothic" panose="020B0400000000000000" pitchFamily="34" charset="-128"/>
                  <a:ea typeface="Yu Gothic" panose="020B0400000000000000" pitchFamily="34" charset="-128"/>
                  <a:cs typeface="YuGothic"/>
                </a:rPr>
                <a:t>)</a:t>
              </a:r>
            </a:p>
          </p:txBody>
        </p:sp>
        <p:sp>
          <p:nvSpPr>
            <p:cNvPr id="26" name="object 22">
              <a:extLst>
                <a:ext uri="{FF2B5EF4-FFF2-40B4-BE49-F238E27FC236}">
                  <a16:creationId xmlns:a16="http://schemas.microsoft.com/office/drawing/2014/main" xmlns="" id="{074426B5-4F07-405F-BCF1-AB6BF66C657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7" name="object 23">
              <a:extLst>
                <a:ext uri="{FF2B5EF4-FFF2-40B4-BE49-F238E27FC236}">
                  <a16:creationId xmlns:a16="http://schemas.microsoft.com/office/drawing/2014/main" xmlns="" id="{7B0D7D7E-3566-48A1-B23F-43008E37B29E}"/>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dirty="0">
                <a:latin typeface="Yu Gothic" panose="020B0400000000000000" pitchFamily="34" charset="-128"/>
                <a:ea typeface="Yu Gothic" panose="020B0400000000000000" pitchFamily="34" charset="-128"/>
                <a:cs typeface="YuGothic"/>
              </a:endParaRPr>
            </a:p>
          </p:txBody>
        </p:sp>
      </p:grpSp>
      <p:grpSp>
        <p:nvGrpSpPr>
          <p:cNvPr id="28" name="グループ化 27">
            <a:extLst>
              <a:ext uri="{FF2B5EF4-FFF2-40B4-BE49-F238E27FC236}">
                <a16:creationId xmlns:a16="http://schemas.microsoft.com/office/drawing/2014/main" xmlns="" id="{D49B707A-66A3-42A0-84D7-ECDDAB174D33}"/>
              </a:ext>
            </a:extLst>
          </p:cNvPr>
          <p:cNvGrpSpPr/>
          <p:nvPr/>
        </p:nvGrpSpPr>
        <p:grpSpPr>
          <a:xfrm>
            <a:off x="689917" y="1624372"/>
            <a:ext cx="6283775" cy="648000"/>
            <a:chOff x="689917" y="1624372"/>
            <a:chExt cx="6283775" cy="648000"/>
          </a:xfrm>
        </p:grpSpPr>
        <p:sp>
          <p:nvSpPr>
            <p:cNvPr id="29" name="object 5">
              <a:extLst>
                <a:ext uri="{FF2B5EF4-FFF2-40B4-BE49-F238E27FC236}">
                  <a16:creationId xmlns:a16="http://schemas.microsoft.com/office/drawing/2014/main" xmlns="" id="{A80FC737-B35E-4737-93C0-D2ED9E47EB42}"/>
                </a:ext>
              </a:extLst>
            </p:cNvPr>
            <p:cNvSpPr txBox="1"/>
            <p:nvPr/>
          </p:nvSpPr>
          <p:spPr>
            <a:xfrm>
              <a:off x="1376148" y="1833125"/>
              <a:ext cx="552366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04</a:t>
              </a:r>
              <a:r>
                <a:rPr lang="ja-JP" altLang="en-US" sz="1400" b="1" dirty="0">
                  <a:latin typeface="Yu Gothic" panose="020B0400000000000000" pitchFamily="34" charset="-128"/>
                  <a:ea typeface="Yu Gothic" panose="020B0400000000000000" pitchFamily="34" charset="-128"/>
                  <a:cs typeface="YuGothic"/>
                </a:rPr>
                <a:t>：外泊受付簿、様式</a:t>
              </a:r>
              <a:r>
                <a:rPr lang="en-US" altLang="ja-JP" sz="1400" b="1" dirty="0">
                  <a:latin typeface="Yu Gothic" panose="020B0400000000000000" pitchFamily="34" charset="-128"/>
                  <a:ea typeface="Yu Gothic" panose="020B0400000000000000" pitchFamily="34" charset="-128"/>
                  <a:cs typeface="YuGothic"/>
                </a:rPr>
                <a:t>05</a:t>
              </a:r>
              <a:r>
                <a:rPr lang="ja-JP" altLang="en-US" sz="1400" b="1" dirty="0">
                  <a:latin typeface="Yu Gothic" panose="020B0400000000000000" pitchFamily="34" charset="-128"/>
                  <a:ea typeface="Yu Gothic" panose="020B0400000000000000" pitchFamily="34" charset="-128"/>
                  <a:cs typeface="YuGothic"/>
                </a:rPr>
                <a:t>：来訪者受付簿</a:t>
              </a:r>
              <a:endParaRPr lang="en-US" altLang="ja-JP" sz="1400" b="1" dirty="0">
                <a:latin typeface="Yu Gothic" panose="020B0400000000000000" pitchFamily="34" charset="-128"/>
                <a:ea typeface="Yu Gothic" panose="020B0400000000000000" pitchFamily="34" charset="-128"/>
                <a:cs typeface="YuGothic"/>
              </a:endParaRPr>
            </a:p>
          </p:txBody>
        </p:sp>
        <p:pic>
          <p:nvPicPr>
            <p:cNvPr id="30" name="グラフィックス 29" descr="ドキュメント 枠線">
              <a:extLst>
                <a:ext uri="{FF2B5EF4-FFF2-40B4-BE49-F238E27FC236}">
                  <a16:creationId xmlns:a16="http://schemas.microsoft.com/office/drawing/2014/main" xmlns="" id="{CB3DFDEE-99CD-49B6-AE20-E16542B78C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1" name="正方形/長方形 30">
              <a:extLst>
                <a:ext uri="{FF2B5EF4-FFF2-40B4-BE49-F238E27FC236}">
                  <a16:creationId xmlns:a16="http://schemas.microsoft.com/office/drawing/2014/main" xmlns="" id="{60ED4C43-0988-4912-B296-4748284A5E61}"/>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object 9">
            <a:extLst>
              <a:ext uri="{FF2B5EF4-FFF2-40B4-BE49-F238E27FC236}">
                <a16:creationId xmlns:a16="http://schemas.microsoft.com/office/drawing/2014/main" xmlns="" id="{729DA055-ED41-4585-9A51-BAA9FCCA682A}"/>
              </a:ext>
            </a:extLst>
          </p:cNvPr>
          <p:cNvSpPr txBox="1"/>
          <p:nvPr/>
        </p:nvSpPr>
        <p:spPr>
          <a:xfrm>
            <a:off x="732236" y="4889948"/>
            <a:ext cx="6186293"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避難者の出入り確認用の受付を設置する。</a:t>
            </a:r>
            <a:endParaRPr lang="en-US" altLang="ja-JP" sz="1200" b="1" dirty="0">
              <a:solidFill>
                <a:srgbClr val="296654"/>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出入り管理表を用いた受付担当者の出入り管理方法を伝える。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外泊される避難者の方がいた場合には、外泊受付簿を記載いただく。</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受付担当者の出入りの管理状況を確認する。</a:t>
            </a:r>
            <a:endParaRPr lang="ja-JP" altLang="en-US" sz="1600" b="1" dirty="0">
              <a:solidFill>
                <a:srgbClr val="296654"/>
              </a:solidFill>
              <a:latin typeface="Yu Gothic" panose="020B0400000000000000" pitchFamily="34" charset="-128"/>
              <a:ea typeface="Yu Gothic" panose="020B0400000000000000" pitchFamily="34" charset="-128"/>
              <a:cs typeface="YuGothic"/>
            </a:endParaRPr>
          </a:p>
        </p:txBody>
      </p:sp>
      <p:grpSp>
        <p:nvGrpSpPr>
          <p:cNvPr id="33" name="グループ化 32">
            <a:extLst>
              <a:ext uri="{FF2B5EF4-FFF2-40B4-BE49-F238E27FC236}">
                <a16:creationId xmlns:a16="http://schemas.microsoft.com/office/drawing/2014/main" xmlns="" id="{65D1276A-37CF-4270-8AD2-8EDC1A8E3E28}"/>
              </a:ext>
            </a:extLst>
          </p:cNvPr>
          <p:cNvGrpSpPr/>
          <p:nvPr/>
        </p:nvGrpSpPr>
        <p:grpSpPr>
          <a:xfrm>
            <a:off x="622410" y="4227995"/>
            <a:ext cx="6357742" cy="504190"/>
            <a:chOff x="728646" y="1851740"/>
            <a:chExt cx="6120130" cy="504190"/>
          </a:xfrm>
        </p:grpSpPr>
        <p:sp>
          <p:nvSpPr>
            <p:cNvPr id="34" name="object 20">
              <a:extLst>
                <a:ext uri="{FF2B5EF4-FFF2-40B4-BE49-F238E27FC236}">
                  <a16:creationId xmlns:a16="http://schemas.microsoft.com/office/drawing/2014/main" xmlns="" id="{DC4DB928-AD81-4AA6-BADD-DD03D013C46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5" name="object 21">
              <a:extLst>
                <a:ext uri="{FF2B5EF4-FFF2-40B4-BE49-F238E27FC236}">
                  <a16:creationId xmlns:a16="http://schemas.microsoft.com/office/drawing/2014/main" xmlns="" id="{64146E30-665B-4CB8-9DD1-19E250795A6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受付管理</a:t>
              </a:r>
            </a:p>
          </p:txBody>
        </p:sp>
        <p:sp>
          <p:nvSpPr>
            <p:cNvPr id="36" name="object 22">
              <a:extLst>
                <a:ext uri="{FF2B5EF4-FFF2-40B4-BE49-F238E27FC236}">
                  <a16:creationId xmlns:a16="http://schemas.microsoft.com/office/drawing/2014/main" xmlns="" id="{F18CB5FA-7EF2-4947-9C13-E8E3F1FDCFA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7" name="object 23">
              <a:extLst>
                <a:ext uri="{FF2B5EF4-FFF2-40B4-BE49-F238E27FC236}">
                  <a16:creationId xmlns:a16="http://schemas.microsoft.com/office/drawing/2014/main" xmlns="" id="{5CE29119-90F8-4FDB-81F5-F38D1023AD9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dirty="0">
                <a:latin typeface="Yu Gothic" panose="020B0400000000000000" pitchFamily="34" charset="-128"/>
                <a:ea typeface="Yu Gothic" panose="020B0400000000000000" pitchFamily="34" charset="-128"/>
                <a:cs typeface="YuGothic"/>
              </a:endParaRPr>
            </a:p>
          </p:txBody>
        </p:sp>
      </p:grpSp>
      <p:sp>
        <p:nvSpPr>
          <p:cNvPr id="38" name="テキスト ボックス 37">
            <a:extLst>
              <a:ext uri="{FF2B5EF4-FFF2-40B4-BE49-F238E27FC236}">
                <a16:creationId xmlns:a16="http://schemas.microsoft.com/office/drawing/2014/main" xmlns="" id="{F2D56927-5DDE-4C9C-89E8-115675C87E7F}"/>
              </a:ext>
            </a:extLst>
          </p:cNvPr>
          <p:cNvSpPr txBox="1"/>
          <p:nvPr/>
        </p:nvSpPr>
        <p:spPr>
          <a:xfrm>
            <a:off x="650556" y="6962273"/>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コツ・ポイント４</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避難所の出入り管理・報告</a:t>
            </a:r>
            <a:endParaRPr lang="ja-JP" altLang="en-US" sz="1600" u="sng" dirty="0">
              <a:solidFill>
                <a:srgbClr val="172A88"/>
              </a:solidFill>
            </a:endParaRPr>
          </a:p>
        </p:txBody>
      </p:sp>
    </p:spTree>
    <p:extLst>
      <p:ext uri="{BB962C8B-B14F-4D97-AF65-F5344CB8AC3E}">
        <p14:creationId xmlns:p14="http://schemas.microsoft.com/office/powerpoint/2010/main" val="848359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45C8B682-1CDF-4AC9-9943-D993FA5F64F0}"/>
              </a:ext>
            </a:extLst>
          </p:cNvPr>
          <p:cNvSpPr txBox="1"/>
          <p:nvPr/>
        </p:nvSpPr>
        <p:spPr>
          <a:xfrm>
            <a:off x="6755861" y="10175421"/>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３５</a:t>
            </a:r>
            <a:endParaRPr lang="ja-JP" altLang="en-US" dirty="0">
              <a:solidFill>
                <a:schemeClr val="tx1">
                  <a:lumMod val="50000"/>
                  <a:lumOff val="50000"/>
                </a:schemeClr>
              </a:solidFill>
              <a:latin typeface="+mj-ea"/>
              <a:ea typeface="+mj-ea"/>
            </a:endParaRPr>
          </a:p>
        </p:txBody>
      </p:sp>
      <p:sp>
        <p:nvSpPr>
          <p:cNvPr id="39" name="object 2">
            <a:extLst>
              <a:ext uri="{FF2B5EF4-FFF2-40B4-BE49-F238E27FC236}">
                <a16:creationId xmlns:a16="http://schemas.microsoft.com/office/drawing/2014/main" xmlns="" id="{A1844392-936C-4989-89C0-72AB29854BE8}"/>
              </a:ext>
            </a:extLst>
          </p:cNvPr>
          <p:cNvSpPr txBox="1">
            <a:spLocks/>
          </p:cNvSpPr>
          <p:nvPr/>
        </p:nvSpPr>
        <p:spPr>
          <a:xfrm>
            <a:off x="552116"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４</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避難者の状況の管理及び報告</a:t>
            </a:r>
          </a:p>
        </p:txBody>
      </p:sp>
      <p:grpSp>
        <p:nvGrpSpPr>
          <p:cNvPr id="40" name="グループ化 39">
            <a:extLst>
              <a:ext uri="{FF2B5EF4-FFF2-40B4-BE49-F238E27FC236}">
                <a16:creationId xmlns:a16="http://schemas.microsoft.com/office/drawing/2014/main" xmlns="" id="{489052EE-A887-4370-ACDB-ACADF9CA62B2}"/>
              </a:ext>
            </a:extLst>
          </p:cNvPr>
          <p:cNvGrpSpPr/>
          <p:nvPr/>
        </p:nvGrpSpPr>
        <p:grpSpPr>
          <a:xfrm>
            <a:off x="693931" y="1668095"/>
            <a:ext cx="6283775" cy="648000"/>
            <a:chOff x="689917" y="1624372"/>
            <a:chExt cx="6283775" cy="648000"/>
          </a:xfrm>
        </p:grpSpPr>
        <p:pic>
          <p:nvPicPr>
            <p:cNvPr id="41" name="グラフィックス 40" descr="ドキュメント 枠線">
              <a:extLst>
                <a:ext uri="{FF2B5EF4-FFF2-40B4-BE49-F238E27FC236}">
                  <a16:creationId xmlns:a16="http://schemas.microsoft.com/office/drawing/2014/main" xmlns="" id="{18EDB043-D272-4268-9A0A-3762D24D3D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2" name="正方形/長方形 41">
              <a:extLst>
                <a:ext uri="{FF2B5EF4-FFF2-40B4-BE49-F238E27FC236}">
                  <a16:creationId xmlns:a16="http://schemas.microsoft.com/office/drawing/2014/main" xmlns="" id="{7D112C76-F28E-4853-8BC5-5B9364472DC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object 9">
            <a:extLst>
              <a:ext uri="{FF2B5EF4-FFF2-40B4-BE49-F238E27FC236}">
                <a16:creationId xmlns:a16="http://schemas.microsoft.com/office/drawing/2014/main" xmlns="" id="{9D979DEE-CA14-4A40-9E31-CDD2F2C23A24}"/>
              </a:ext>
            </a:extLst>
          </p:cNvPr>
          <p:cNvSpPr txBox="1"/>
          <p:nvPr/>
        </p:nvSpPr>
        <p:spPr>
          <a:xfrm>
            <a:off x="749094" y="314226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手指消毒の求めと体温測定を行い、受付前に健康チェックを行う。</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登録票を配布し、世帯ごとに記入・提出してもらうよう案内する。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登録票の記載内容に漏れがないか確認し、受領する。</a:t>
            </a:r>
            <a:endParaRPr lang="ja-JP" altLang="en-US" sz="12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登録票を避難者名簿の管理担当に受け渡す。</a:t>
            </a:r>
            <a:endParaRPr lang="ja-JP" altLang="en-US" sz="1200" b="1">
              <a:solidFill>
                <a:srgbClr val="296654"/>
              </a:solidFill>
              <a:latin typeface="Yu Gothic" panose="020B0400000000000000" pitchFamily="34" charset="-128"/>
              <a:ea typeface="Yu Gothic" panose="020B0400000000000000" pitchFamily="34" charset="-128"/>
              <a:cs typeface="YuGothic"/>
            </a:endParaRPr>
          </a:p>
        </p:txBody>
      </p:sp>
      <p:grpSp>
        <p:nvGrpSpPr>
          <p:cNvPr id="44" name="グループ化 43">
            <a:extLst>
              <a:ext uri="{FF2B5EF4-FFF2-40B4-BE49-F238E27FC236}">
                <a16:creationId xmlns:a16="http://schemas.microsoft.com/office/drawing/2014/main" xmlns="" id="{D4B0547D-4BE3-41C6-B905-AD3F37FC99F7}"/>
              </a:ext>
            </a:extLst>
          </p:cNvPr>
          <p:cNvGrpSpPr/>
          <p:nvPr/>
        </p:nvGrpSpPr>
        <p:grpSpPr>
          <a:xfrm>
            <a:off x="639268" y="2480310"/>
            <a:ext cx="6357742" cy="504190"/>
            <a:chOff x="728646" y="1851740"/>
            <a:chExt cx="6120130" cy="504190"/>
          </a:xfrm>
        </p:grpSpPr>
        <p:sp>
          <p:nvSpPr>
            <p:cNvPr id="45" name="object 20">
              <a:extLst>
                <a:ext uri="{FF2B5EF4-FFF2-40B4-BE49-F238E27FC236}">
                  <a16:creationId xmlns:a16="http://schemas.microsoft.com/office/drawing/2014/main" xmlns="" id="{2043D302-62D1-424F-B5DD-44A716AD58E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6" name="object 21">
              <a:extLst>
                <a:ext uri="{FF2B5EF4-FFF2-40B4-BE49-F238E27FC236}">
                  <a16:creationId xmlns:a16="http://schemas.microsoft.com/office/drawing/2014/main" xmlns="" id="{C9200D4A-6790-4EA8-BA0D-CABA6A1BC47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新規の入所者手続き</a:t>
              </a:r>
            </a:p>
          </p:txBody>
        </p:sp>
        <p:sp>
          <p:nvSpPr>
            <p:cNvPr id="47" name="object 22">
              <a:extLst>
                <a:ext uri="{FF2B5EF4-FFF2-40B4-BE49-F238E27FC236}">
                  <a16:creationId xmlns:a16="http://schemas.microsoft.com/office/drawing/2014/main" xmlns="" id="{81669125-75F3-4716-BE42-7F70C38395B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8" name="object 23">
              <a:extLst>
                <a:ext uri="{FF2B5EF4-FFF2-40B4-BE49-F238E27FC236}">
                  <a16:creationId xmlns:a16="http://schemas.microsoft.com/office/drawing/2014/main" xmlns="" id="{A8F98257-2F3E-4FA0-98BB-8EEC64E8CD1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dirty="0">
                <a:latin typeface="Yu Gothic" panose="020B0400000000000000" pitchFamily="34" charset="-128"/>
                <a:ea typeface="Yu Gothic" panose="020B0400000000000000" pitchFamily="34" charset="-128"/>
                <a:cs typeface="YuGothic"/>
              </a:endParaRPr>
            </a:p>
          </p:txBody>
        </p:sp>
      </p:grpSp>
      <p:sp>
        <p:nvSpPr>
          <p:cNvPr id="49" name="object 9">
            <a:extLst>
              <a:ext uri="{FF2B5EF4-FFF2-40B4-BE49-F238E27FC236}">
                <a16:creationId xmlns:a16="http://schemas.microsoft.com/office/drawing/2014/main" xmlns="" id="{58C891E0-2B51-41E1-A0C4-4BD8D0032269}"/>
              </a:ext>
            </a:extLst>
          </p:cNvPr>
          <p:cNvSpPr txBox="1"/>
          <p:nvPr/>
        </p:nvSpPr>
        <p:spPr>
          <a:xfrm>
            <a:off x="742854" y="7028463"/>
            <a:ext cx="6357742"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退所の申し出者に、退所届を記載するよう依頼する。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退所届を受領し、本人（世帯）確認を行う。</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退所当日に、申し出者（世帯）が滞在していた場所・部屋に同行し、掃除の状況、忘れ物がないか確認して、退所を確定する。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退所届を避難者名簿の管理担当に受け渡す。</a:t>
            </a:r>
          </a:p>
        </p:txBody>
      </p:sp>
      <p:grpSp>
        <p:nvGrpSpPr>
          <p:cNvPr id="50" name="グループ化 49">
            <a:extLst>
              <a:ext uri="{FF2B5EF4-FFF2-40B4-BE49-F238E27FC236}">
                <a16:creationId xmlns:a16="http://schemas.microsoft.com/office/drawing/2014/main" xmlns="" id="{D1D4033F-0E25-4017-A5D7-3B10BED744E8}"/>
              </a:ext>
            </a:extLst>
          </p:cNvPr>
          <p:cNvGrpSpPr/>
          <p:nvPr/>
        </p:nvGrpSpPr>
        <p:grpSpPr>
          <a:xfrm>
            <a:off x="633028" y="6366510"/>
            <a:ext cx="6357742" cy="504190"/>
            <a:chOff x="728646" y="1851740"/>
            <a:chExt cx="6120130" cy="504190"/>
          </a:xfrm>
        </p:grpSpPr>
        <p:sp>
          <p:nvSpPr>
            <p:cNvPr id="51" name="object 20">
              <a:extLst>
                <a:ext uri="{FF2B5EF4-FFF2-40B4-BE49-F238E27FC236}">
                  <a16:creationId xmlns:a16="http://schemas.microsoft.com/office/drawing/2014/main" xmlns="" id="{7E1C7AB7-9D25-4579-AED9-DA60E93EC1E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2" name="object 21">
              <a:extLst>
                <a:ext uri="{FF2B5EF4-FFF2-40B4-BE49-F238E27FC236}">
                  <a16:creationId xmlns:a16="http://schemas.microsoft.com/office/drawing/2014/main" xmlns="" id="{F1C63418-2607-4CD7-AADD-DF73566F540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退所者手続き</a:t>
              </a:r>
            </a:p>
          </p:txBody>
        </p:sp>
        <p:sp>
          <p:nvSpPr>
            <p:cNvPr id="53" name="object 22">
              <a:extLst>
                <a:ext uri="{FF2B5EF4-FFF2-40B4-BE49-F238E27FC236}">
                  <a16:creationId xmlns:a16="http://schemas.microsoft.com/office/drawing/2014/main" xmlns="" id="{86D0FB55-C161-4007-BB51-A66CEDF2ACC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4" name="object 23">
              <a:extLst>
                <a:ext uri="{FF2B5EF4-FFF2-40B4-BE49-F238E27FC236}">
                  <a16:creationId xmlns:a16="http://schemas.microsoft.com/office/drawing/2014/main" xmlns="" id="{6F347DA3-22A8-49A6-BD72-62AF75529C2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dirty="0">
                <a:latin typeface="Yu Gothic" panose="020B0400000000000000" pitchFamily="34" charset="-128"/>
                <a:ea typeface="Yu Gothic" panose="020B0400000000000000" pitchFamily="34" charset="-128"/>
                <a:cs typeface="YuGothic"/>
              </a:endParaRPr>
            </a:p>
          </p:txBody>
        </p:sp>
      </p:grpSp>
      <p:sp>
        <p:nvSpPr>
          <p:cNvPr id="55" name="object 5">
            <a:extLst>
              <a:ext uri="{FF2B5EF4-FFF2-40B4-BE49-F238E27FC236}">
                <a16:creationId xmlns:a16="http://schemas.microsoft.com/office/drawing/2014/main" xmlns="" id="{BF713133-6D46-4B85-9058-3DD8FB1D0034}"/>
              </a:ext>
            </a:extLst>
          </p:cNvPr>
          <p:cNvSpPr txBox="1"/>
          <p:nvPr/>
        </p:nvSpPr>
        <p:spPr>
          <a:xfrm>
            <a:off x="1380162" y="187684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02</a:t>
            </a:r>
            <a:r>
              <a:rPr lang="zh-TW" altLang="en-US" sz="1400" b="1" dirty="0">
                <a:latin typeface="Yu Gothic" panose="020B0400000000000000" pitchFamily="34" charset="-128"/>
                <a:ea typeface="Yu Gothic" panose="020B0400000000000000" pitchFamily="34" charset="-128"/>
                <a:cs typeface="YuGothic"/>
              </a:rPr>
              <a:t>：避難所利用者登録票</a:t>
            </a:r>
            <a:r>
              <a:rPr lang="ja-JP" altLang="en-US" sz="1400" b="1" dirty="0">
                <a:latin typeface="Yu Gothic" panose="020B0400000000000000" pitchFamily="34" charset="-128"/>
                <a:ea typeface="Yu Gothic" panose="020B0400000000000000" pitchFamily="34" charset="-128"/>
                <a:cs typeface="YuGothic"/>
              </a:rPr>
              <a:t>、</a:t>
            </a:r>
            <a:r>
              <a:rPr lang="zh-CN" altLang="en-US" sz="1400" b="1" dirty="0">
                <a:latin typeface="Yu Gothic" panose="020B0400000000000000" pitchFamily="34" charset="-128"/>
                <a:ea typeface="Yu Gothic" panose="020B0400000000000000" pitchFamily="34" charset="-128"/>
                <a:cs typeface="YuGothic"/>
              </a:rPr>
              <a:t>様式</a:t>
            </a:r>
            <a:r>
              <a:rPr lang="en-US" altLang="zh-CN" sz="1400" b="1" dirty="0">
                <a:latin typeface="Yu Gothic" panose="020B0400000000000000" pitchFamily="34" charset="-128"/>
                <a:ea typeface="Yu Gothic" panose="020B0400000000000000" pitchFamily="34" charset="-128"/>
                <a:cs typeface="YuGothic"/>
              </a:rPr>
              <a:t>06</a:t>
            </a:r>
            <a:r>
              <a:rPr lang="zh-CN" altLang="en-US" sz="1400" b="1" dirty="0">
                <a:latin typeface="Yu Gothic" panose="020B0400000000000000" pitchFamily="34" charset="-128"/>
                <a:ea typeface="Yu Gothic" panose="020B0400000000000000" pitchFamily="34" charset="-128"/>
                <a:cs typeface="YuGothic"/>
              </a:rPr>
              <a:t>：退所届</a:t>
            </a:r>
            <a:endParaRPr lang="zh-TW" altLang="en-US" sz="1400" b="1" dirty="0">
              <a:latin typeface="Yu Gothic" panose="020B0400000000000000" pitchFamily="34" charset="-128"/>
              <a:ea typeface="Yu Gothic" panose="020B0400000000000000" pitchFamily="34" charset="-128"/>
              <a:cs typeface="YuGothic"/>
            </a:endParaRPr>
          </a:p>
        </p:txBody>
      </p:sp>
      <p:sp>
        <p:nvSpPr>
          <p:cNvPr id="56" name="テキスト ボックス 55">
            <a:extLst>
              <a:ext uri="{FF2B5EF4-FFF2-40B4-BE49-F238E27FC236}">
                <a16:creationId xmlns:a16="http://schemas.microsoft.com/office/drawing/2014/main" xmlns="" id="{44C5A52B-9B11-4B1E-A8E0-5AC85E82E485}"/>
              </a:ext>
            </a:extLst>
          </p:cNvPr>
          <p:cNvSpPr txBox="1"/>
          <p:nvPr/>
        </p:nvSpPr>
        <p:spPr>
          <a:xfrm>
            <a:off x="742854" y="5659362"/>
            <a:ext cx="5529610" cy="584775"/>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コツ・ポイント１</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避難者利用者登録票の作成・管理</a:t>
            </a:r>
            <a:endParaRPr lang="en-US" altLang="ja-JP" sz="1600" b="1" u="sng" dirty="0">
              <a:solidFill>
                <a:srgbClr val="172A88"/>
              </a:solidFill>
              <a:latin typeface="Yu Gothic" panose="020B0400000000000000" pitchFamily="34" charset="-128"/>
              <a:ea typeface="Yu Gothic" panose="020B0400000000000000" pitchFamily="34" charset="-128"/>
              <a:cs typeface="YuGothic"/>
            </a:endParaRPr>
          </a:p>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コツ・ポイント５</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入所・退所の手続き</a:t>
            </a:r>
            <a:endParaRPr lang="ja-JP" altLang="en-US" sz="1600" u="sng" dirty="0">
              <a:solidFill>
                <a:srgbClr val="172A88"/>
              </a:solidFill>
            </a:endParaRPr>
          </a:p>
        </p:txBody>
      </p:sp>
    </p:spTree>
    <p:extLst>
      <p:ext uri="{BB962C8B-B14F-4D97-AF65-F5344CB8AC3E}">
        <p14:creationId xmlns:p14="http://schemas.microsoft.com/office/powerpoint/2010/main" val="1058815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xmlns="" id="{E0CBD607-87B1-44E2-AB27-6C811788A37D}"/>
              </a:ext>
            </a:extLst>
          </p:cNvPr>
          <p:cNvSpPr txBox="1"/>
          <p:nvPr/>
        </p:nvSpPr>
        <p:spPr>
          <a:xfrm>
            <a:off x="151488" y="10148207"/>
            <a:ext cx="647973"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３６</a:t>
            </a:r>
          </a:p>
        </p:txBody>
      </p:sp>
      <p:sp>
        <p:nvSpPr>
          <p:cNvPr id="32" name="object 2">
            <a:extLst>
              <a:ext uri="{FF2B5EF4-FFF2-40B4-BE49-F238E27FC236}">
                <a16:creationId xmlns:a16="http://schemas.microsoft.com/office/drawing/2014/main" xmlns="" id="{EC8498A0-B500-429D-861F-9EFFD2A38764}"/>
              </a:ext>
            </a:extLst>
          </p:cNvPr>
          <p:cNvSpPr txBox="1">
            <a:spLocks/>
          </p:cNvSpPr>
          <p:nvPr/>
        </p:nvSpPr>
        <p:spPr>
          <a:xfrm>
            <a:off x="637387"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４</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避難者の状況の管理及び報告</a:t>
            </a:r>
            <a:endParaRPr kumimoji="0" lang="en-US" altLang="ja-JP" sz="3200" b="1" kern="0" dirty="0">
              <a:solidFill>
                <a:srgbClr val="296654"/>
              </a:solidFill>
              <a:latin typeface="Yu Gothic" panose="020B0400000000000000" pitchFamily="34" charset="-128"/>
              <a:ea typeface="Yu Gothic" panose="020B0400000000000000" pitchFamily="34" charset="-128"/>
            </a:endParaRPr>
          </a:p>
        </p:txBody>
      </p:sp>
      <p:sp>
        <p:nvSpPr>
          <p:cNvPr id="33" name="object 9">
            <a:extLst>
              <a:ext uri="{FF2B5EF4-FFF2-40B4-BE49-F238E27FC236}">
                <a16:creationId xmlns:a16="http://schemas.microsoft.com/office/drawing/2014/main" xmlns="" id="{5D820531-6968-42D6-A6C9-E3A2C02FA010}"/>
              </a:ext>
            </a:extLst>
          </p:cNvPr>
          <p:cNvSpPr txBox="1"/>
          <p:nvPr/>
        </p:nvSpPr>
        <p:spPr>
          <a:xfrm>
            <a:off x="738476" y="3142263"/>
            <a:ext cx="6186293" cy="4126451"/>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情報班と協力して、避難所の利用者数、避難所以外の場所に滞在する被災者の数、避難者の出入り状況を確認し、避難所状況報告書に整理する。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避難者状況の整理結果は、毎日、定時に避難所運営委員会に報告する。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避難所運営委員会に各班から報告のあった対応状況、要望について整理し、避難所状況報告書に記入する。</a:t>
            </a:r>
            <a:endParaRPr lang="ja-JP" altLang="en-US" sz="12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避難所運営委員会で確認した避難者状況について、熊野町担当者を通じて、熊野町災害対策本部へ報告する。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その他、随時、各班から熊野町災害対策本部へ報告・要請の依頼があった場合には、取りまとめて連絡する。</a:t>
            </a:r>
          </a:p>
        </p:txBody>
      </p:sp>
      <p:grpSp>
        <p:nvGrpSpPr>
          <p:cNvPr id="34" name="グループ化 33">
            <a:extLst>
              <a:ext uri="{FF2B5EF4-FFF2-40B4-BE49-F238E27FC236}">
                <a16:creationId xmlns:a16="http://schemas.microsoft.com/office/drawing/2014/main" xmlns="" id="{92DDAC3C-AB95-42DE-8CDC-500C4FF6CCE9}"/>
              </a:ext>
            </a:extLst>
          </p:cNvPr>
          <p:cNvGrpSpPr/>
          <p:nvPr/>
        </p:nvGrpSpPr>
        <p:grpSpPr>
          <a:xfrm>
            <a:off x="628650" y="2480310"/>
            <a:ext cx="6357742" cy="504190"/>
            <a:chOff x="728646" y="1851740"/>
            <a:chExt cx="6120130" cy="504190"/>
          </a:xfrm>
        </p:grpSpPr>
        <p:sp>
          <p:nvSpPr>
            <p:cNvPr id="35" name="object 20">
              <a:extLst>
                <a:ext uri="{FF2B5EF4-FFF2-40B4-BE49-F238E27FC236}">
                  <a16:creationId xmlns:a16="http://schemas.microsoft.com/office/drawing/2014/main" xmlns="" id="{44B6C5B7-0C8F-40D5-8AD7-CB30E9E281E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6" name="object 21">
              <a:extLst>
                <a:ext uri="{FF2B5EF4-FFF2-40B4-BE49-F238E27FC236}">
                  <a16:creationId xmlns:a16="http://schemas.microsoft.com/office/drawing/2014/main" xmlns="" id="{7A9C3DD7-E339-453A-BDB7-57D24656163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避難者状況のとりまとめ（毎日）と報告</a:t>
              </a:r>
            </a:p>
          </p:txBody>
        </p:sp>
        <p:sp>
          <p:nvSpPr>
            <p:cNvPr id="37" name="object 22">
              <a:extLst>
                <a:ext uri="{FF2B5EF4-FFF2-40B4-BE49-F238E27FC236}">
                  <a16:creationId xmlns:a16="http://schemas.microsoft.com/office/drawing/2014/main" xmlns="" id="{BA3CAEDE-7090-49DC-BFDB-BEE8A959B8A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8" name="object 23">
              <a:extLst>
                <a:ext uri="{FF2B5EF4-FFF2-40B4-BE49-F238E27FC236}">
                  <a16:creationId xmlns:a16="http://schemas.microsoft.com/office/drawing/2014/main" xmlns="" id="{4B064B08-D23C-4BBD-9358-8173C2567DC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dirty="0">
                <a:latin typeface="Yu Gothic" panose="020B0400000000000000" pitchFamily="34" charset="-128"/>
                <a:ea typeface="Yu Gothic" panose="020B0400000000000000" pitchFamily="34" charset="-128"/>
                <a:cs typeface="YuGothic"/>
              </a:endParaRPr>
            </a:p>
          </p:txBody>
        </p:sp>
      </p:grpSp>
      <p:grpSp>
        <p:nvGrpSpPr>
          <p:cNvPr id="39" name="グループ化 38">
            <a:extLst>
              <a:ext uri="{FF2B5EF4-FFF2-40B4-BE49-F238E27FC236}">
                <a16:creationId xmlns:a16="http://schemas.microsoft.com/office/drawing/2014/main" xmlns="" id="{6638FBAD-C110-4B9C-971F-3CCE96137DA6}"/>
              </a:ext>
            </a:extLst>
          </p:cNvPr>
          <p:cNvGrpSpPr/>
          <p:nvPr/>
        </p:nvGrpSpPr>
        <p:grpSpPr>
          <a:xfrm>
            <a:off x="689917" y="1624372"/>
            <a:ext cx="6283775" cy="648000"/>
            <a:chOff x="689917" y="1624372"/>
            <a:chExt cx="6283775" cy="648000"/>
          </a:xfrm>
        </p:grpSpPr>
        <p:pic>
          <p:nvPicPr>
            <p:cNvPr id="40" name="グラフィックス 39" descr="ドキュメント 枠線">
              <a:extLst>
                <a:ext uri="{FF2B5EF4-FFF2-40B4-BE49-F238E27FC236}">
                  <a16:creationId xmlns:a16="http://schemas.microsoft.com/office/drawing/2014/main" xmlns="" id="{15F7DFDA-C6AE-4170-A914-CD64AF42A9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1" name="正方形/長方形 40">
              <a:extLst>
                <a:ext uri="{FF2B5EF4-FFF2-40B4-BE49-F238E27FC236}">
                  <a16:creationId xmlns:a16="http://schemas.microsoft.com/office/drawing/2014/main" xmlns="" id="{626A6DAB-80EB-4088-A4DD-52FB86F0877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object 5">
            <a:extLst>
              <a:ext uri="{FF2B5EF4-FFF2-40B4-BE49-F238E27FC236}">
                <a16:creationId xmlns:a16="http://schemas.microsoft.com/office/drawing/2014/main" xmlns="" id="{9151120E-E5CE-4E3C-BF6B-171CD6A72F09}"/>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07</a:t>
            </a:r>
            <a:r>
              <a:rPr lang="ja-JP" altLang="en-US" sz="1400" b="1" dirty="0">
                <a:solidFill>
                  <a:srgbClr val="221815"/>
                </a:solidFill>
                <a:latin typeface="Yu Gothic" panose="020B0400000000000000" pitchFamily="34" charset="-128"/>
                <a:ea typeface="Yu Gothic" panose="020B0400000000000000" pitchFamily="34" charset="-128"/>
                <a:cs typeface="YuGothic"/>
              </a:rPr>
              <a:t>：避難所状況報告書（運営期）</a:t>
            </a:r>
            <a:endParaRPr lang="zh-TW" altLang="en-US" sz="1400" b="1" dirty="0">
              <a:solidFill>
                <a:srgbClr val="221815"/>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340340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xmlns="" id="{FBEA6ED0-CC44-4AE0-9DED-E61E3D9D8F4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３７</a:t>
            </a:r>
            <a:endParaRPr lang="ja-JP" altLang="en-US" dirty="0">
              <a:solidFill>
                <a:schemeClr val="tx1">
                  <a:lumMod val="50000"/>
                  <a:lumOff val="50000"/>
                </a:schemeClr>
              </a:solidFill>
              <a:latin typeface="+mj-ea"/>
              <a:ea typeface="+mj-ea"/>
            </a:endParaRPr>
          </a:p>
        </p:txBody>
      </p:sp>
      <p:sp>
        <p:nvSpPr>
          <p:cNvPr id="51" name="object 2">
            <a:extLst>
              <a:ext uri="{FF2B5EF4-FFF2-40B4-BE49-F238E27FC236}">
                <a16:creationId xmlns:a16="http://schemas.microsoft.com/office/drawing/2014/main" xmlns="" id="{2B7A7E0A-41D8-4BE9-92A1-BF3F8B6CD8EF}"/>
              </a:ext>
            </a:extLst>
          </p:cNvPr>
          <p:cNvSpPr txBox="1">
            <a:spLocks/>
          </p:cNvSpPr>
          <p:nvPr/>
        </p:nvSpPr>
        <p:spPr>
          <a:xfrm>
            <a:off x="552116"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５</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避難者からの相談・要望対応</a:t>
            </a:r>
          </a:p>
        </p:txBody>
      </p:sp>
      <p:grpSp>
        <p:nvGrpSpPr>
          <p:cNvPr id="52" name="グループ化 51">
            <a:extLst>
              <a:ext uri="{FF2B5EF4-FFF2-40B4-BE49-F238E27FC236}">
                <a16:creationId xmlns:a16="http://schemas.microsoft.com/office/drawing/2014/main" xmlns="" id="{3346FA6F-A87B-4DA8-94AC-DDE589571BE1}"/>
              </a:ext>
            </a:extLst>
          </p:cNvPr>
          <p:cNvGrpSpPr/>
          <p:nvPr/>
        </p:nvGrpSpPr>
        <p:grpSpPr>
          <a:xfrm>
            <a:off x="693931" y="1668095"/>
            <a:ext cx="6283775" cy="648000"/>
            <a:chOff x="689917" y="1624372"/>
            <a:chExt cx="6283775" cy="648000"/>
          </a:xfrm>
        </p:grpSpPr>
        <p:pic>
          <p:nvPicPr>
            <p:cNvPr id="53" name="グラフィックス 52" descr="ドキュメント 枠線">
              <a:extLst>
                <a:ext uri="{FF2B5EF4-FFF2-40B4-BE49-F238E27FC236}">
                  <a16:creationId xmlns:a16="http://schemas.microsoft.com/office/drawing/2014/main" xmlns="" id="{C10F03AA-A767-43FF-811A-E51C2783A8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4" name="正方形/長方形 53">
              <a:extLst>
                <a:ext uri="{FF2B5EF4-FFF2-40B4-BE49-F238E27FC236}">
                  <a16:creationId xmlns:a16="http://schemas.microsoft.com/office/drawing/2014/main" xmlns="" id="{A33E1912-0533-4D61-B124-707D98CBD58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object 9">
            <a:extLst>
              <a:ext uri="{FF2B5EF4-FFF2-40B4-BE49-F238E27FC236}">
                <a16:creationId xmlns:a16="http://schemas.microsoft.com/office/drawing/2014/main" xmlns="" id="{AAF4843D-BC5B-4C0D-8A91-E955AB10432B}"/>
              </a:ext>
            </a:extLst>
          </p:cNvPr>
          <p:cNvSpPr txBox="1"/>
          <p:nvPr/>
        </p:nvSpPr>
        <p:spPr>
          <a:xfrm>
            <a:off x="749094" y="3142263"/>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相談・要望受付の時間と場所、受付の担当を決める。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避難者からの苦情・相談・要望などを聞く「相談コーナー」と直接相談しづらい人向けの「意見箱」を設置し、避難所内に周知する。</a:t>
            </a:r>
          </a:p>
        </p:txBody>
      </p:sp>
      <p:grpSp>
        <p:nvGrpSpPr>
          <p:cNvPr id="56" name="グループ化 55">
            <a:extLst>
              <a:ext uri="{FF2B5EF4-FFF2-40B4-BE49-F238E27FC236}">
                <a16:creationId xmlns:a16="http://schemas.microsoft.com/office/drawing/2014/main" xmlns="" id="{D2442D3B-B08E-4E8A-A0F8-3FA306DDC402}"/>
              </a:ext>
            </a:extLst>
          </p:cNvPr>
          <p:cNvGrpSpPr/>
          <p:nvPr/>
        </p:nvGrpSpPr>
        <p:grpSpPr>
          <a:xfrm>
            <a:off x="639268" y="2480310"/>
            <a:ext cx="6357742" cy="504190"/>
            <a:chOff x="728646" y="1851740"/>
            <a:chExt cx="6120130" cy="504190"/>
          </a:xfrm>
        </p:grpSpPr>
        <p:sp>
          <p:nvSpPr>
            <p:cNvPr id="57" name="object 20">
              <a:extLst>
                <a:ext uri="{FF2B5EF4-FFF2-40B4-BE49-F238E27FC236}">
                  <a16:creationId xmlns:a16="http://schemas.microsoft.com/office/drawing/2014/main" xmlns="" id="{2B561DEB-E223-4035-AB57-9356DFB6A19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8" name="object 21">
              <a:extLst>
                <a:ext uri="{FF2B5EF4-FFF2-40B4-BE49-F238E27FC236}">
                  <a16:creationId xmlns:a16="http://schemas.microsoft.com/office/drawing/2014/main" xmlns="" id="{6E8ACB33-FE63-4441-994E-3894E4DECF4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相談・要望受付の準備</a:t>
              </a:r>
            </a:p>
          </p:txBody>
        </p:sp>
        <p:sp>
          <p:nvSpPr>
            <p:cNvPr id="59" name="object 22">
              <a:extLst>
                <a:ext uri="{FF2B5EF4-FFF2-40B4-BE49-F238E27FC236}">
                  <a16:creationId xmlns:a16="http://schemas.microsoft.com/office/drawing/2014/main" xmlns="" id="{5A849FE6-A20D-470C-A196-39D1B4B9B4F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60" name="object 23">
              <a:extLst>
                <a:ext uri="{FF2B5EF4-FFF2-40B4-BE49-F238E27FC236}">
                  <a16:creationId xmlns:a16="http://schemas.microsoft.com/office/drawing/2014/main" xmlns="" id="{A4C67B13-A49F-4F6C-9BBA-1C7E57BF647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dirty="0">
                <a:latin typeface="Yu Gothic" panose="020B0400000000000000" pitchFamily="34" charset="-128"/>
                <a:ea typeface="Yu Gothic" panose="020B0400000000000000" pitchFamily="34" charset="-128"/>
                <a:cs typeface="YuGothic"/>
              </a:endParaRPr>
            </a:p>
          </p:txBody>
        </p:sp>
      </p:grpSp>
      <p:sp>
        <p:nvSpPr>
          <p:cNvPr id="61" name="object 9">
            <a:extLst>
              <a:ext uri="{FF2B5EF4-FFF2-40B4-BE49-F238E27FC236}">
                <a16:creationId xmlns:a16="http://schemas.microsoft.com/office/drawing/2014/main" xmlns="" id="{CCCF26CF-867A-46B2-B406-DA2481DB93F2}"/>
              </a:ext>
            </a:extLst>
          </p:cNvPr>
          <p:cNvSpPr txBox="1"/>
          <p:nvPr/>
        </p:nvSpPr>
        <p:spPr>
          <a:xfrm>
            <a:off x="742854" y="5399053"/>
            <a:ext cx="6186293" cy="6529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対面により、相談にのり、要望を聞き、メモ等に記録し、保管する。</a:t>
            </a:r>
            <a:endParaRPr lang="ja-JP" altLang="en-US" sz="1200" b="1">
              <a:solidFill>
                <a:srgbClr val="221815"/>
              </a:solidFill>
              <a:latin typeface="Yu Gothic" panose="020B0400000000000000" pitchFamily="34" charset="-128"/>
              <a:ea typeface="Yu Gothic" panose="020B0400000000000000" pitchFamily="34" charset="-128"/>
              <a:cs typeface="YuGothic"/>
            </a:endParaRPr>
          </a:p>
        </p:txBody>
      </p:sp>
      <p:grpSp>
        <p:nvGrpSpPr>
          <p:cNvPr id="62" name="グループ化 61">
            <a:extLst>
              <a:ext uri="{FF2B5EF4-FFF2-40B4-BE49-F238E27FC236}">
                <a16:creationId xmlns:a16="http://schemas.microsoft.com/office/drawing/2014/main" xmlns="" id="{9FB978B9-1EA1-42DE-A7DB-2FCBC30FF741}"/>
              </a:ext>
            </a:extLst>
          </p:cNvPr>
          <p:cNvGrpSpPr/>
          <p:nvPr/>
        </p:nvGrpSpPr>
        <p:grpSpPr>
          <a:xfrm>
            <a:off x="633028" y="4737100"/>
            <a:ext cx="6357742" cy="504190"/>
            <a:chOff x="728646" y="1851740"/>
            <a:chExt cx="6120130" cy="504190"/>
          </a:xfrm>
        </p:grpSpPr>
        <p:sp>
          <p:nvSpPr>
            <p:cNvPr id="63" name="object 20">
              <a:extLst>
                <a:ext uri="{FF2B5EF4-FFF2-40B4-BE49-F238E27FC236}">
                  <a16:creationId xmlns:a16="http://schemas.microsoft.com/office/drawing/2014/main" xmlns="" id="{48BD756D-424C-45B0-A4AB-6179BDF40A8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64" name="object 21">
              <a:extLst>
                <a:ext uri="{FF2B5EF4-FFF2-40B4-BE49-F238E27FC236}">
                  <a16:creationId xmlns:a16="http://schemas.microsoft.com/office/drawing/2014/main" xmlns="" id="{9775D9A5-963B-4F0D-96FD-3B95F4B9D6D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相談者等からの相談・要望の受付</a:t>
              </a:r>
            </a:p>
          </p:txBody>
        </p:sp>
        <p:sp>
          <p:nvSpPr>
            <p:cNvPr id="65" name="object 22">
              <a:extLst>
                <a:ext uri="{FF2B5EF4-FFF2-40B4-BE49-F238E27FC236}">
                  <a16:creationId xmlns:a16="http://schemas.microsoft.com/office/drawing/2014/main" xmlns="" id="{2741C0FA-BFE0-40D7-8D14-5BEFE75CB26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66" name="object 23">
              <a:extLst>
                <a:ext uri="{FF2B5EF4-FFF2-40B4-BE49-F238E27FC236}">
                  <a16:creationId xmlns:a16="http://schemas.microsoft.com/office/drawing/2014/main" xmlns="" id="{16AFE768-B2DC-48B2-92DC-BA4E6BEAB67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dirty="0">
                <a:latin typeface="Yu Gothic" panose="020B0400000000000000" pitchFamily="34" charset="-128"/>
                <a:ea typeface="Yu Gothic" panose="020B0400000000000000" pitchFamily="34" charset="-128"/>
                <a:cs typeface="YuGothic"/>
              </a:endParaRPr>
            </a:p>
          </p:txBody>
        </p:sp>
      </p:grpSp>
      <p:sp>
        <p:nvSpPr>
          <p:cNvPr id="67" name="object 9">
            <a:extLst>
              <a:ext uri="{FF2B5EF4-FFF2-40B4-BE49-F238E27FC236}">
                <a16:creationId xmlns:a16="http://schemas.microsoft.com/office/drawing/2014/main" xmlns="" id="{349F180C-9108-4820-AF32-C56787DC6008}"/>
              </a:ext>
            </a:extLst>
          </p:cNvPr>
          <p:cNvSpPr txBox="1"/>
          <p:nvPr/>
        </p:nvSpPr>
        <p:spPr>
          <a:xfrm>
            <a:off x="742854" y="6808753"/>
            <a:ext cx="6186293" cy="288130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相談や要望で緊急的に対応が必要で、対応が可能と思わる場合は、内容に応じて</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関係者（熊野</a:t>
            </a:r>
            <a:r>
              <a:rPr lang="ja-JP" altLang="en-US" sz="1600" b="1" dirty="0">
                <a:solidFill>
                  <a:srgbClr val="221815"/>
                </a:solidFill>
                <a:latin typeface="游ゴシック" panose="020B0400000000000000" pitchFamily="50" charset="-128"/>
                <a:ea typeface="游ゴシック" panose="020B0400000000000000" pitchFamily="50" charset="-128"/>
              </a:rPr>
              <a:t>町職員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、施設管理者、避難所運営委員会等）に伝え、解決策を検討して対応にあたる。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相談を受けた内容のうち、身近にいる専門職能などを持つ専門家で解決できそうなものは、専門家に相談し、解決を図る。</a:t>
            </a:r>
            <a:endParaRPr lang="en-US" altLang="ja-JP" sz="1600" b="1" dirty="0">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相談を受けた内容のうち、避難所運営本部でも解決できない問題については、熊野</a:t>
            </a:r>
            <a:r>
              <a:rPr lang="ja-JP" altLang="en-US" sz="1600" b="1" dirty="0">
                <a:solidFill>
                  <a:srgbClr val="221815"/>
                </a:solidFill>
                <a:latin typeface="游ゴシック" panose="020B0400000000000000" pitchFamily="50" charset="-128"/>
                <a:ea typeface="游ゴシック" panose="020B0400000000000000" pitchFamily="50" charset="-128"/>
              </a:rPr>
              <a:t>町職員（熊野町職員がいない場合は総務班）</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を通して熊野町災害対策本部へ報告し、対応を要請する。</a:t>
            </a:r>
          </a:p>
        </p:txBody>
      </p:sp>
      <p:grpSp>
        <p:nvGrpSpPr>
          <p:cNvPr id="68" name="グループ化 67">
            <a:extLst>
              <a:ext uri="{FF2B5EF4-FFF2-40B4-BE49-F238E27FC236}">
                <a16:creationId xmlns:a16="http://schemas.microsoft.com/office/drawing/2014/main" xmlns="" id="{99ECEB02-2B9C-4179-88D9-A23402F230C5}"/>
              </a:ext>
            </a:extLst>
          </p:cNvPr>
          <p:cNvGrpSpPr/>
          <p:nvPr/>
        </p:nvGrpSpPr>
        <p:grpSpPr>
          <a:xfrm>
            <a:off x="633028" y="6146800"/>
            <a:ext cx="6357742" cy="504190"/>
            <a:chOff x="728646" y="1851740"/>
            <a:chExt cx="6120130" cy="504190"/>
          </a:xfrm>
        </p:grpSpPr>
        <p:sp>
          <p:nvSpPr>
            <p:cNvPr id="69" name="object 20">
              <a:extLst>
                <a:ext uri="{FF2B5EF4-FFF2-40B4-BE49-F238E27FC236}">
                  <a16:creationId xmlns:a16="http://schemas.microsoft.com/office/drawing/2014/main" xmlns="" id="{CB3E6CF7-FA0B-48C2-84B0-F5B41E155AD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70" name="object 21">
              <a:extLst>
                <a:ext uri="{FF2B5EF4-FFF2-40B4-BE49-F238E27FC236}">
                  <a16:creationId xmlns:a16="http://schemas.microsoft.com/office/drawing/2014/main" xmlns="" id="{36EF67A7-A71A-4B92-A20A-0C631336452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相談・要望への対応、専門家への相談</a:t>
              </a:r>
            </a:p>
          </p:txBody>
        </p:sp>
        <p:sp>
          <p:nvSpPr>
            <p:cNvPr id="71" name="object 22">
              <a:extLst>
                <a:ext uri="{FF2B5EF4-FFF2-40B4-BE49-F238E27FC236}">
                  <a16:creationId xmlns:a16="http://schemas.microsoft.com/office/drawing/2014/main" xmlns="" id="{133D9A0D-7A7E-4586-B300-245DA704456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72" name="object 23">
              <a:extLst>
                <a:ext uri="{FF2B5EF4-FFF2-40B4-BE49-F238E27FC236}">
                  <a16:creationId xmlns:a16="http://schemas.microsoft.com/office/drawing/2014/main" xmlns="" id="{4A09A35D-4056-4985-85CD-4332FE9F10A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dirty="0">
                <a:latin typeface="Yu Gothic" panose="020B0400000000000000" pitchFamily="34" charset="-128"/>
                <a:ea typeface="Yu Gothic" panose="020B0400000000000000" pitchFamily="34" charset="-128"/>
                <a:cs typeface="YuGothic"/>
              </a:endParaRPr>
            </a:p>
          </p:txBody>
        </p:sp>
      </p:grpSp>
      <p:sp>
        <p:nvSpPr>
          <p:cNvPr id="73" name="object 5">
            <a:extLst>
              <a:ext uri="{FF2B5EF4-FFF2-40B4-BE49-F238E27FC236}">
                <a16:creationId xmlns:a16="http://schemas.microsoft.com/office/drawing/2014/main" xmlns="" id="{F54E808E-CFDE-4772-9942-7BCD17E08C1F}"/>
              </a:ext>
            </a:extLst>
          </p:cNvPr>
          <p:cNvSpPr txBox="1"/>
          <p:nvPr/>
        </p:nvSpPr>
        <p:spPr>
          <a:xfrm>
            <a:off x="1380162" y="187684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08</a:t>
            </a:r>
            <a:r>
              <a:rPr lang="ja-JP" altLang="en-US" sz="1400" b="1">
                <a:solidFill>
                  <a:srgbClr val="221815"/>
                </a:solidFill>
                <a:latin typeface="Yu Gothic" panose="020B0400000000000000" pitchFamily="34" charset="-128"/>
                <a:ea typeface="Yu Gothic" panose="020B0400000000000000" pitchFamily="34" charset="-128"/>
                <a:cs typeface="YuGothic"/>
              </a:rPr>
              <a:t>：相談・要望受付メモ</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74" name="テキスト ボックス 73">
            <a:extLst>
              <a:ext uri="{FF2B5EF4-FFF2-40B4-BE49-F238E27FC236}">
                <a16:creationId xmlns:a16="http://schemas.microsoft.com/office/drawing/2014/main" xmlns="" id="{2DFEFE09-5834-4D1A-AFDA-4870D7BA8C68}"/>
              </a:ext>
            </a:extLst>
          </p:cNvPr>
          <p:cNvSpPr txBox="1"/>
          <p:nvPr/>
        </p:nvSpPr>
        <p:spPr>
          <a:xfrm>
            <a:off x="718828" y="9824927"/>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コツ・ポイント６</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避難者からの相談・要望対応</a:t>
            </a:r>
            <a:endParaRPr lang="ja-JP" altLang="en-US" sz="1600" u="sng">
              <a:solidFill>
                <a:srgbClr val="172A88"/>
              </a:solidFill>
            </a:endParaRPr>
          </a:p>
        </p:txBody>
      </p:sp>
    </p:spTree>
    <p:extLst>
      <p:ext uri="{BB962C8B-B14F-4D97-AF65-F5344CB8AC3E}">
        <p14:creationId xmlns:p14="http://schemas.microsoft.com/office/powerpoint/2010/main" val="205081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xmlns="" id="{EA45D28C-2971-4536-9053-8169BC012380}"/>
              </a:ext>
            </a:extLst>
          </p:cNvPr>
          <p:cNvSpPr txBox="1"/>
          <p:nvPr/>
        </p:nvSpPr>
        <p:spPr>
          <a:xfrm>
            <a:off x="141512" y="10155068"/>
            <a:ext cx="660065"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20" name="object 2">
            <a:extLst>
              <a:ext uri="{FF2B5EF4-FFF2-40B4-BE49-F238E27FC236}">
                <a16:creationId xmlns:a16="http://schemas.microsoft.com/office/drawing/2014/main" xmlns="" id="{AABD3D34-F755-4277-B753-E2D50F0ACE60}"/>
              </a:ext>
            </a:extLst>
          </p:cNvPr>
          <p:cNvSpPr txBox="1">
            <a:spLocks/>
          </p:cNvSpPr>
          <p:nvPr/>
        </p:nvSpPr>
        <p:spPr>
          <a:xfrm>
            <a:off x="425942" y="950015"/>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296654"/>
                </a:solidFill>
                <a:latin typeface="Yu Gothic" panose="020B0400000000000000" pitchFamily="34" charset="-128"/>
                <a:ea typeface="Yu Gothic" panose="020B0400000000000000" pitchFamily="34" charset="-128"/>
              </a:rPr>
              <a:t>６</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避難所運営委員会の運営サポート</a:t>
            </a:r>
          </a:p>
        </p:txBody>
      </p:sp>
      <p:grpSp>
        <p:nvGrpSpPr>
          <p:cNvPr id="21" name="グループ化 20">
            <a:extLst>
              <a:ext uri="{FF2B5EF4-FFF2-40B4-BE49-F238E27FC236}">
                <a16:creationId xmlns:a16="http://schemas.microsoft.com/office/drawing/2014/main" xmlns="" id="{8046DD55-B145-4BB8-A6E4-B0596E810E3A}"/>
              </a:ext>
            </a:extLst>
          </p:cNvPr>
          <p:cNvGrpSpPr/>
          <p:nvPr/>
        </p:nvGrpSpPr>
        <p:grpSpPr>
          <a:xfrm>
            <a:off x="567757" y="1661234"/>
            <a:ext cx="6283775" cy="648000"/>
            <a:chOff x="689917" y="1624372"/>
            <a:chExt cx="6283775" cy="648000"/>
          </a:xfrm>
        </p:grpSpPr>
        <p:sp>
          <p:nvSpPr>
            <p:cNvPr id="22" name="object 5">
              <a:extLst>
                <a:ext uri="{FF2B5EF4-FFF2-40B4-BE49-F238E27FC236}">
                  <a16:creationId xmlns:a16="http://schemas.microsoft.com/office/drawing/2014/main" xmlns="" id="{BE3E5897-F90F-4118-9478-5FA287690E21}"/>
                </a:ext>
              </a:extLst>
            </p:cNvPr>
            <p:cNvSpPr txBox="1"/>
            <p:nvPr/>
          </p:nvSpPr>
          <p:spPr>
            <a:xfrm>
              <a:off x="1376148" y="182960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10</a:t>
              </a:r>
              <a:r>
                <a:rPr lang="zh-TW" altLang="en-US" sz="1400" b="1" dirty="0">
                  <a:latin typeface="Yu Gothic" panose="020B0400000000000000" pitchFamily="34" charset="-128"/>
                  <a:ea typeface="Yu Gothic" panose="020B0400000000000000" pitchFamily="34" charset="-128"/>
                  <a:cs typeface="YuGothic"/>
                </a:rPr>
                <a:t>：避難所運営委員会記録用紙</a:t>
              </a:r>
            </a:p>
          </p:txBody>
        </p:sp>
        <p:pic>
          <p:nvPicPr>
            <p:cNvPr id="23" name="グラフィックス 22" descr="ドキュメント 枠線">
              <a:extLst>
                <a:ext uri="{FF2B5EF4-FFF2-40B4-BE49-F238E27FC236}">
                  <a16:creationId xmlns:a16="http://schemas.microsoft.com/office/drawing/2014/main" xmlns="" id="{3B98B4A1-9477-4604-ADD4-2A4ED05E63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5650867E-BC10-49D6-B789-D766E8B6EAF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9">
            <a:extLst>
              <a:ext uri="{FF2B5EF4-FFF2-40B4-BE49-F238E27FC236}">
                <a16:creationId xmlns:a16="http://schemas.microsoft.com/office/drawing/2014/main" xmlns="" id="{A354AC7A-E70D-4075-A8E4-AFD89D60341B}"/>
              </a:ext>
            </a:extLst>
          </p:cNvPr>
          <p:cNvSpPr txBox="1"/>
          <p:nvPr/>
        </p:nvSpPr>
        <p:spPr>
          <a:xfrm>
            <a:off x="622920" y="3135402"/>
            <a:ext cx="6186293" cy="2241126"/>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避難所運営委員会を開催するための場所（会場）を確保し、開催前に、机や椅子などの設営を行う。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避難所運営委員会の資料の作成、開催案内を参加予定者（各班長等）に通知する。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避難所運営委員会の決定事項については、情報班と連携し、情報掲示板に掲示するなどして避難者に伝える。</a:t>
            </a:r>
          </a:p>
        </p:txBody>
      </p:sp>
      <p:grpSp>
        <p:nvGrpSpPr>
          <p:cNvPr id="43" name="グループ化 42">
            <a:extLst>
              <a:ext uri="{FF2B5EF4-FFF2-40B4-BE49-F238E27FC236}">
                <a16:creationId xmlns:a16="http://schemas.microsoft.com/office/drawing/2014/main" xmlns="" id="{7579D162-E45C-43F3-ADD3-CC8D93D97DDE}"/>
              </a:ext>
            </a:extLst>
          </p:cNvPr>
          <p:cNvGrpSpPr/>
          <p:nvPr/>
        </p:nvGrpSpPr>
        <p:grpSpPr>
          <a:xfrm>
            <a:off x="513093" y="2473449"/>
            <a:ext cx="6475905" cy="504190"/>
            <a:chOff x="728646" y="1851740"/>
            <a:chExt cx="6165219" cy="504190"/>
          </a:xfrm>
        </p:grpSpPr>
        <p:sp>
          <p:nvSpPr>
            <p:cNvPr id="44" name="object 20">
              <a:extLst>
                <a:ext uri="{FF2B5EF4-FFF2-40B4-BE49-F238E27FC236}">
                  <a16:creationId xmlns:a16="http://schemas.microsoft.com/office/drawing/2014/main" xmlns="" id="{00B2810F-C92E-4869-A1B3-EA0B77C7A71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5" name="object 21">
              <a:extLst>
                <a:ext uri="{FF2B5EF4-FFF2-40B4-BE49-F238E27FC236}">
                  <a16:creationId xmlns:a16="http://schemas.microsoft.com/office/drawing/2014/main" xmlns="" id="{4F06F4DF-B77F-42E0-965B-9C8644D45E1F}"/>
                </a:ext>
              </a:extLst>
            </p:cNvPr>
            <p:cNvSpPr txBox="1"/>
            <p:nvPr/>
          </p:nvSpPr>
          <p:spPr>
            <a:xfrm>
              <a:off x="1331702" y="1962758"/>
              <a:ext cx="5562163"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chemeClr val="bg1"/>
                  </a:solidFill>
                  <a:latin typeface="Yu Gothic" panose="020B0400000000000000" pitchFamily="34" charset="-128"/>
                  <a:ea typeface="Yu Gothic" panose="020B0400000000000000" pitchFamily="34" charset="-128"/>
                  <a:cs typeface="YuGothic"/>
                </a:rPr>
                <a:t>避難所運営委員会</a:t>
              </a:r>
              <a:r>
                <a:rPr lang="ja-JP" altLang="en-US" sz="2000" b="1" dirty="0">
                  <a:solidFill>
                    <a:srgbClr val="FFFFFF"/>
                  </a:solidFill>
                  <a:latin typeface="Yu Gothic" panose="020B0400000000000000" pitchFamily="34" charset="-128"/>
                  <a:ea typeface="Yu Gothic" panose="020B0400000000000000" pitchFamily="34" charset="-128"/>
                  <a:cs typeface="YuGothic"/>
                </a:rPr>
                <a:t>開催準備（議事事項の把握含む）</a:t>
              </a:r>
            </a:p>
          </p:txBody>
        </p:sp>
        <p:sp>
          <p:nvSpPr>
            <p:cNvPr id="46" name="object 22">
              <a:extLst>
                <a:ext uri="{FF2B5EF4-FFF2-40B4-BE49-F238E27FC236}">
                  <a16:creationId xmlns:a16="http://schemas.microsoft.com/office/drawing/2014/main" xmlns="" id="{62BA9A2D-E6AD-49BE-B467-5DCD83B641D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7" name="object 23">
              <a:extLst>
                <a:ext uri="{FF2B5EF4-FFF2-40B4-BE49-F238E27FC236}">
                  <a16:creationId xmlns:a16="http://schemas.microsoft.com/office/drawing/2014/main" xmlns="" id="{4C09E39B-0127-43B8-A9BC-68B5BA16C9A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dirty="0">
                <a:latin typeface="Yu Gothic" panose="020B0400000000000000" pitchFamily="34" charset="-128"/>
                <a:ea typeface="Yu Gothic" panose="020B0400000000000000" pitchFamily="34" charset="-128"/>
                <a:cs typeface="YuGothic"/>
              </a:endParaRPr>
            </a:p>
          </p:txBody>
        </p:sp>
      </p:grpSp>
      <p:sp>
        <p:nvSpPr>
          <p:cNvPr id="48" name="object 9">
            <a:extLst>
              <a:ext uri="{FF2B5EF4-FFF2-40B4-BE49-F238E27FC236}">
                <a16:creationId xmlns:a16="http://schemas.microsoft.com/office/drawing/2014/main" xmlns="" id="{FAE5A07F-DD6C-4AFE-AF89-F332BAB2F2B8}"/>
              </a:ext>
            </a:extLst>
          </p:cNvPr>
          <p:cNvSpPr txBox="1"/>
          <p:nvPr/>
        </p:nvSpPr>
        <p:spPr>
          <a:xfrm>
            <a:off x="616680" y="6301590"/>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避難所運営委員会の会議の内容、決まったことなどを記録用紙に記録する。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避難所運営委員会の決定事項については、情報班と連携し、情報掲示板に掲示するなどして避難者に伝える。</a:t>
            </a:r>
          </a:p>
        </p:txBody>
      </p:sp>
      <p:grpSp>
        <p:nvGrpSpPr>
          <p:cNvPr id="49" name="グループ化 48">
            <a:extLst>
              <a:ext uri="{FF2B5EF4-FFF2-40B4-BE49-F238E27FC236}">
                <a16:creationId xmlns:a16="http://schemas.microsoft.com/office/drawing/2014/main" xmlns="" id="{E0CD347C-8E4B-4AF0-81A4-1BDC91E07912}"/>
              </a:ext>
            </a:extLst>
          </p:cNvPr>
          <p:cNvGrpSpPr/>
          <p:nvPr/>
        </p:nvGrpSpPr>
        <p:grpSpPr>
          <a:xfrm>
            <a:off x="506854" y="5639637"/>
            <a:ext cx="6357742" cy="504190"/>
            <a:chOff x="728646" y="1851740"/>
            <a:chExt cx="6120130" cy="504190"/>
          </a:xfrm>
        </p:grpSpPr>
        <p:sp>
          <p:nvSpPr>
            <p:cNvPr id="50" name="object 20">
              <a:extLst>
                <a:ext uri="{FF2B5EF4-FFF2-40B4-BE49-F238E27FC236}">
                  <a16:creationId xmlns:a16="http://schemas.microsoft.com/office/drawing/2014/main" xmlns="" id="{70CD6155-D5A0-4462-81A6-9DADF92F96D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1" name="object 21">
              <a:extLst>
                <a:ext uri="{FF2B5EF4-FFF2-40B4-BE49-F238E27FC236}">
                  <a16:creationId xmlns:a16="http://schemas.microsoft.com/office/drawing/2014/main" xmlns="" id="{B51B392C-BC36-4549-93AA-E86D4FA487B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会議内容の記録及び決定事項の通知</a:t>
              </a:r>
            </a:p>
          </p:txBody>
        </p:sp>
        <p:sp>
          <p:nvSpPr>
            <p:cNvPr id="52" name="object 22">
              <a:extLst>
                <a:ext uri="{FF2B5EF4-FFF2-40B4-BE49-F238E27FC236}">
                  <a16:creationId xmlns:a16="http://schemas.microsoft.com/office/drawing/2014/main" xmlns="" id="{7D0DAA9B-824E-4AD4-8690-3B90D9904DF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3" name="object 23">
              <a:extLst>
                <a:ext uri="{FF2B5EF4-FFF2-40B4-BE49-F238E27FC236}">
                  <a16:creationId xmlns:a16="http://schemas.microsoft.com/office/drawing/2014/main" xmlns="" id="{3F1BF166-77C6-47A0-A6D4-C63A4FC9F48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dirty="0">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833449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xmlns="" id="{BA9C319C-249B-42E5-9A5D-ED56D3049D9D}"/>
              </a:ext>
            </a:extLst>
          </p:cNvPr>
          <p:cNvSpPr txBox="1"/>
          <p:nvPr/>
        </p:nvSpPr>
        <p:spPr>
          <a:xfrm>
            <a:off x="6742415" y="10161657"/>
            <a:ext cx="66798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３９</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49" name="object 2">
            <a:extLst>
              <a:ext uri="{FF2B5EF4-FFF2-40B4-BE49-F238E27FC236}">
                <a16:creationId xmlns:a16="http://schemas.microsoft.com/office/drawing/2014/main" xmlns="" id="{DCE60F15-4CE6-4379-A5B7-84D33D18541D}"/>
              </a:ext>
            </a:extLst>
          </p:cNvPr>
          <p:cNvSpPr txBox="1">
            <a:spLocks/>
          </p:cNvSpPr>
          <p:nvPr/>
        </p:nvSpPr>
        <p:spPr>
          <a:xfrm>
            <a:off x="651000" y="948703"/>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296654"/>
                </a:solidFill>
                <a:latin typeface="Yu Gothic" panose="020B0400000000000000" pitchFamily="34" charset="-128"/>
                <a:ea typeface="Yu Gothic" panose="020B0400000000000000" pitchFamily="34" charset="-128"/>
              </a:rPr>
              <a:t>７</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ボランティアニーズの把握</a:t>
            </a:r>
          </a:p>
        </p:txBody>
      </p:sp>
      <p:sp>
        <p:nvSpPr>
          <p:cNvPr id="50" name="object 9">
            <a:extLst>
              <a:ext uri="{FF2B5EF4-FFF2-40B4-BE49-F238E27FC236}">
                <a16:creationId xmlns:a16="http://schemas.microsoft.com/office/drawing/2014/main" xmlns="" id="{173B6D0B-7A5B-4C80-ACF8-89FA8C6A4C16}"/>
              </a:ext>
            </a:extLst>
          </p:cNvPr>
          <p:cNvSpPr txBox="1"/>
          <p:nvPr/>
        </p:nvSpPr>
        <p:spPr>
          <a:xfrm>
            <a:off x="752090" y="3121088"/>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各班長に、班の活動にあたり支援・協力してほしいこと、専門家派遣やボランティアのニーズを確認する。</a:t>
            </a:r>
          </a:p>
        </p:txBody>
      </p:sp>
      <p:grpSp>
        <p:nvGrpSpPr>
          <p:cNvPr id="51" name="グループ化 50">
            <a:extLst>
              <a:ext uri="{FF2B5EF4-FFF2-40B4-BE49-F238E27FC236}">
                <a16:creationId xmlns:a16="http://schemas.microsoft.com/office/drawing/2014/main" xmlns="" id="{16B8F9E8-7E79-4F52-BA70-1E5718F4DCC5}"/>
              </a:ext>
            </a:extLst>
          </p:cNvPr>
          <p:cNvGrpSpPr/>
          <p:nvPr/>
        </p:nvGrpSpPr>
        <p:grpSpPr>
          <a:xfrm>
            <a:off x="642264" y="2459135"/>
            <a:ext cx="6357742" cy="504190"/>
            <a:chOff x="728646" y="1851740"/>
            <a:chExt cx="6120130" cy="504190"/>
          </a:xfrm>
        </p:grpSpPr>
        <p:sp>
          <p:nvSpPr>
            <p:cNvPr id="52" name="object 20">
              <a:extLst>
                <a:ext uri="{FF2B5EF4-FFF2-40B4-BE49-F238E27FC236}">
                  <a16:creationId xmlns:a16="http://schemas.microsoft.com/office/drawing/2014/main" xmlns="" id="{4D2E9619-B605-45B6-B154-78018FE3077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3" name="object 21">
              <a:extLst>
                <a:ext uri="{FF2B5EF4-FFF2-40B4-BE49-F238E27FC236}">
                  <a16:creationId xmlns:a16="http://schemas.microsoft.com/office/drawing/2014/main" xmlns="" id="{6CF8BE4A-F07F-49A6-8FB2-82FFED9EFEA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各班からのニーズ把握</a:t>
              </a:r>
            </a:p>
          </p:txBody>
        </p:sp>
        <p:sp>
          <p:nvSpPr>
            <p:cNvPr id="54" name="object 22">
              <a:extLst>
                <a:ext uri="{FF2B5EF4-FFF2-40B4-BE49-F238E27FC236}">
                  <a16:creationId xmlns:a16="http://schemas.microsoft.com/office/drawing/2014/main" xmlns="" id="{E6D4D334-C526-44DA-93A0-76DDEE31922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5" name="object 23">
              <a:extLst>
                <a:ext uri="{FF2B5EF4-FFF2-40B4-BE49-F238E27FC236}">
                  <a16:creationId xmlns:a16="http://schemas.microsoft.com/office/drawing/2014/main" xmlns="" id="{FEE7112A-83A1-4B8B-B310-215D6E526F2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grpSp>
        <p:nvGrpSpPr>
          <p:cNvPr id="56" name="グループ化 55">
            <a:extLst>
              <a:ext uri="{FF2B5EF4-FFF2-40B4-BE49-F238E27FC236}">
                <a16:creationId xmlns:a16="http://schemas.microsoft.com/office/drawing/2014/main" xmlns="" id="{C844F929-8306-41BD-999D-7A0352FA9531}"/>
              </a:ext>
            </a:extLst>
          </p:cNvPr>
          <p:cNvGrpSpPr/>
          <p:nvPr/>
        </p:nvGrpSpPr>
        <p:grpSpPr>
          <a:xfrm>
            <a:off x="703531" y="1603197"/>
            <a:ext cx="6283775" cy="648000"/>
            <a:chOff x="689917" y="1624372"/>
            <a:chExt cx="6283775" cy="648000"/>
          </a:xfrm>
        </p:grpSpPr>
        <p:pic>
          <p:nvPicPr>
            <p:cNvPr id="57" name="グラフィックス 56" descr="ドキュメント 枠線">
              <a:extLst>
                <a:ext uri="{FF2B5EF4-FFF2-40B4-BE49-F238E27FC236}">
                  <a16:creationId xmlns:a16="http://schemas.microsoft.com/office/drawing/2014/main" xmlns="" id="{2A8FA151-0BD8-4A0A-9452-948F902681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8" name="正方形/長方形 57">
              <a:extLst>
                <a:ext uri="{FF2B5EF4-FFF2-40B4-BE49-F238E27FC236}">
                  <a16:creationId xmlns:a16="http://schemas.microsoft.com/office/drawing/2014/main" xmlns="" id="{74661207-D729-4E2A-A648-BA18A42FB4F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object 9">
            <a:extLst>
              <a:ext uri="{FF2B5EF4-FFF2-40B4-BE49-F238E27FC236}">
                <a16:creationId xmlns:a16="http://schemas.microsoft.com/office/drawing/2014/main" xmlns="" id="{3AC5CAA6-99C9-49EE-A1C9-6348FE0F7CB0}"/>
              </a:ext>
            </a:extLst>
          </p:cNvPr>
          <p:cNvSpPr txBox="1"/>
          <p:nvPr/>
        </p:nvSpPr>
        <p:spPr>
          <a:xfrm>
            <a:off x="752090" y="4764348"/>
            <a:ext cx="6186293" cy="20643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避難者への呼びかけを通じ、相談したいことや、支援・協力してほしいことなど、専門家の派遣やボランティア支援のニーズがないか確認して、ニーズを把握する。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在宅避難者に対しても、掲示板での呼びかけを通じ相談したいことや、支援・協力してほしいことなど専門家の派遣やボランティア支援のニーズがないか把握する。</a:t>
            </a:r>
            <a:endParaRPr lang="ja-JP" altLang="en-US" sz="1600" b="1">
              <a:solidFill>
                <a:schemeClr val="accent2"/>
              </a:solidFill>
              <a:latin typeface="Yu Gothic" panose="020B0400000000000000" pitchFamily="34" charset="-128"/>
              <a:ea typeface="Yu Gothic" panose="020B0400000000000000" pitchFamily="34" charset="-128"/>
              <a:cs typeface="YuGothic"/>
            </a:endParaRPr>
          </a:p>
        </p:txBody>
      </p:sp>
      <p:grpSp>
        <p:nvGrpSpPr>
          <p:cNvPr id="60" name="グループ化 59">
            <a:extLst>
              <a:ext uri="{FF2B5EF4-FFF2-40B4-BE49-F238E27FC236}">
                <a16:creationId xmlns:a16="http://schemas.microsoft.com/office/drawing/2014/main" xmlns="" id="{A60623D6-055F-4A84-B314-E14AFA532E56}"/>
              </a:ext>
            </a:extLst>
          </p:cNvPr>
          <p:cNvGrpSpPr/>
          <p:nvPr/>
        </p:nvGrpSpPr>
        <p:grpSpPr>
          <a:xfrm>
            <a:off x="642264" y="4102395"/>
            <a:ext cx="6357742" cy="504190"/>
            <a:chOff x="728646" y="1851740"/>
            <a:chExt cx="6120130" cy="504190"/>
          </a:xfrm>
        </p:grpSpPr>
        <p:sp>
          <p:nvSpPr>
            <p:cNvPr id="61" name="object 20">
              <a:extLst>
                <a:ext uri="{FF2B5EF4-FFF2-40B4-BE49-F238E27FC236}">
                  <a16:creationId xmlns:a16="http://schemas.microsoft.com/office/drawing/2014/main" xmlns="" id="{B21A7285-F204-488E-81F7-97ACE8FBD3C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62" name="object 21">
              <a:extLst>
                <a:ext uri="{FF2B5EF4-FFF2-40B4-BE49-F238E27FC236}">
                  <a16:creationId xmlns:a16="http://schemas.microsoft.com/office/drawing/2014/main" xmlns="" id="{85E815FE-BCC1-46F3-ABA6-A68E43921EB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避難者からのニーズ把握</a:t>
              </a:r>
            </a:p>
          </p:txBody>
        </p:sp>
        <p:sp>
          <p:nvSpPr>
            <p:cNvPr id="63" name="object 22">
              <a:extLst>
                <a:ext uri="{FF2B5EF4-FFF2-40B4-BE49-F238E27FC236}">
                  <a16:creationId xmlns:a16="http://schemas.microsoft.com/office/drawing/2014/main" xmlns="" id="{FDAAF5B2-0EBC-4390-B145-071DC90D727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64" name="object 23">
              <a:extLst>
                <a:ext uri="{FF2B5EF4-FFF2-40B4-BE49-F238E27FC236}">
                  <a16:creationId xmlns:a16="http://schemas.microsoft.com/office/drawing/2014/main" xmlns="" id="{F5E02449-713D-4C65-96F6-C9C11A73634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２</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65" name="object 5">
            <a:extLst>
              <a:ext uri="{FF2B5EF4-FFF2-40B4-BE49-F238E27FC236}">
                <a16:creationId xmlns:a16="http://schemas.microsoft.com/office/drawing/2014/main" xmlns="" id="{4F1D4136-25F1-496C-A86C-23078F0B53D5}"/>
              </a:ext>
            </a:extLst>
          </p:cNvPr>
          <p:cNvSpPr txBox="1"/>
          <p:nvPr/>
        </p:nvSpPr>
        <p:spPr>
          <a:xfrm>
            <a:off x="1433273" y="183924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p>
        </p:txBody>
      </p:sp>
      <p:sp>
        <p:nvSpPr>
          <p:cNvPr id="66" name="object 9">
            <a:extLst>
              <a:ext uri="{FF2B5EF4-FFF2-40B4-BE49-F238E27FC236}">
                <a16:creationId xmlns:a16="http://schemas.microsoft.com/office/drawing/2014/main" xmlns="" id="{1EB28C07-B4EC-45A6-94B4-D4E9AC3ED6AF}"/>
              </a:ext>
            </a:extLst>
          </p:cNvPr>
          <p:cNvSpPr txBox="1"/>
          <p:nvPr/>
        </p:nvSpPr>
        <p:spPr>
          <a:xfrm>
            <a:off x="764818" y="7861611"/>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各班及び避難者からの専門家派遣やボランティア支援に対するニーズを、その種類と内容、必要な人数といった観点から整理し、とりまとめる。</a:t>
            </a:r>
            <a:endParaRPr lang="ja-JP" altLang="en-US" sz="1600" b="1">
              <a:solidFill>
                <a:schemeClr val="accent2"/>
              </a:solidFill>
              <a:latin typeface="Yu Gothic" panose="020B0400000000000000" pitchFamily="34" charset="-128"/>
              <a:ea typeface="Yu Gothic" panose="020B0400000000000000" pitchFamily="34" charset="-128"/>
              <a:cs typeface="YuGothic"/>
            </a:endParaRPr>
          </a:p>
        </p:txBody>
      </p:sp>
      <p:grpSp>
        <p:nvGrpSpPr>
          <p:cNvPr id="67" name="グループ化 66">
            <a:extLst>
              <a:ext uri="{FF2B5EF4-FFF2-40B4-BE49-F238E27FC236}">
                <a16:creationId xmlns:a16="http://schemas.microsoft.com/office/drawing/2014/main" xmlns="" id="{80B8E991-B8C8-4B17-BC6F-B4078387A7ED}"/>
              </a:ext>
            </a:extLst>
          </p:cNvPr>
          <p:cNvGrpSpPr/>
          <p:nvPr/>
        </p:nvGrpSpPr>
        <p:grpSpPr>
          <a:xfrm>
            <a:off x="654992" y="7199658"/>
            <a:ext cx="6357742" cy="504190"/>
            <a:chOff x="728646" y="1851740"/>
            <a:chExt cx="6120130" cy="504190"/>
          </a:xfrm>
        </p:grpSpPr>
        <p:sp>
          <p:nvSpPr>
            <p:cNvPr id="68" name="object 20">
              <a:extLst>
                <a:ext uri="{FF2B5EF4-FFF2-40B4-BE49-F238E27FC236}">
                  <a16:creationId xmlns:a16="http://schemas.microsoft.com/office/drawing/2014/main" xmlns="" id="{F34CC1B4-C621-4574-8978-0ACC130F8E5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69" name="object 21">
              <a:extLst>
                <a:ext uri="{FF2B5EF4-FFF2-40B4-BE49-F238E27FC236}">
                  <a16:creationId xmlns:a16="http://schemas.microsoft.com/office/drawing/2014/main" xmlns="" id="{A4E05B82-B9CF-4185-9B62-4658EB548F9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ニーズの取りまとめ（種類・内容、規模）</a:t>
              </a:r>
            </a:p>
          </p:txBody>
        </p:sp>
        <p:sp>
          <p:nvSpPr>
            <p:cNvPr id="70" name="object 22">
              <a:extLst>
                <a:ext uri="{FF2B5EF4-FFF2-40B4-BE49-F238E27FC236}">
                  <a16:creationId xmlns:a16="http://schemas.microsoft.com/office/drawing/2014/main" xmlns="" id="{54D56E53-095F-4C60-A08F-525BBDB06F7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71" name="object 23">
              <a:extLst>
                <a:ext uri="{FF2B5EF4-FFF2-40B4-BE49-F238E27FC236}">
                  <a16:creationId xmlns:a16="http://schemas.microsoft.com/office/drawing/2014/main" xmlns="" id="{E022020F-3CC6-49CD-90CA-5778FE7E3B5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３</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404352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BEA95135-80E0-409A-8E99-18C542FF9730}"/>
              </a:ext>
            </a:extLst>
          </p:cNvPr>
          <p:cNvSpPr txBox="1"/>
          <p:nvPr/>
        </p:nvSpPr>
        <p:spPr>
          <a:xfrm>
            <a:off x="151489" y="10147890"/>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４０</a:t>
            </a:r>
            <a:endParaRPr lang="ja-JP" altLang="en-US" dirty="0">
              <a:solidFill>
                <a:schemeClr val="tx1">
                  <a:lumMod val="50000"/>
                  <a:lumOff val="50000"/>
                </a:schemeClr>
              </a:solidFill>
              <a:latin typeface="+mj-ea"/>
              <a:ea typeface="+mj-ea"/>
            </a:endParaRPr>
          </a:p>
        </p:txBody>
      </p:sp>
      <p:sp>
        <p:nvSpPr>
          <p:cNvPr id="40" name="object 2">
            <a:extLst>
              <a:ext uri="{FF2B5EF4-FFF2-40B4-BE49-F238E27FC236}">
                <a16:creationId xmlns:a16="http://schemas.microsoft.com/office/drawing/2014/main" xmlns="" id="{A19C947D-D822-4854-9494-594E90F4AD92}"/>
              </a:ext>
            </a:extLst>
          </p:cNvPr>
          <p:cNvSpPr txBox="1">
            <a:spLocks/>
          </p:cNvSpPr>
          <p:nvPr/>
        </p:nvSpPr>
        <p:spPr>
          <a:xfrm>
            <a:off x="425942" y="93365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296654"/>
                </a:solidFill>
                <a:latin typeface="Yu Gothic" panose="020B0400000000000000" pitchFamily="34" charset="-128"/>
                <a:ea typeface="Yu Gothic" panose="020B0400000000000000" pitchFamily="34" charset="-128"/>
              </a:rPr>
              <a:t>８</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ボランティアの依頼と受入れ</a:t>
            </a:r>
          </a:p>
        </p:txBody>
      </p:sp>
      <p:grpSp>
        <p:nvGrpSpPr>
          <p:cNvPr id="41" name="グループ化 40">
            <a:extLst>
              <a:ext uri="{FF2B5EF4-FFF2-40B4-BE49-F238E27FC236}">
                <a16:creationId xmlns:a16="http://schemas.microsoft.com/office/drawing/2014/main" xmlns="" id="{9B9F97CA-2190-44C1-A110-800C4AC47ABC}"/>
              </a:ext>
            </a:extLst>
          </p:cNvPr>
          <p:cNvGrpSpPr/>
          <p:nvPr/>
        </p:nvGrpSpPr>
        <p:grpSpPr>
          <a:xfrm>
            <a:off x="567757" y="1644872"/>
            <a:ext cx="6283775" cy="648000"/>
            <a:chOff x="689917" y="1624372"/>
            <a:chExt cx="6283775" cy="648000"/>
          </a:xfrm>
        </p:grpSpPr>
        <p:pic>
          <p:nvPicPr>
            <p:cNvPr id="42" name="グラフィックス 41" descr="ドキュメント 枠線">
              <a:extLst>
                <a:ext uri="{FF2B5EF4-FFF2-40B4-BE49-F238E27FC236}">
                  <a16:creationId xmlns:a16="http://schemas.microsoft.com/office/drawing/2014/main" xmlns="" id="{E3A51053-C603-4A38-BC17-36077907A3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3" name="正方形/長方形 42">
              <a:extLst>
                <a:ext uri="{FF2B5EF4-FFF2-40B4-BE49-F238E27FC236}">
                  <a16:creationId xmlns:a16="http://schemas.microsoft.com/office/drawing/2014/main" xmlns="" id="{6A899F06-D1A5-4E1F-9AFC-EEEB3220C4B3}"/>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object 9">
            <a:extLst>
              <a:ext uri="{FF2B5EF4-FFF2-40B4-BE49-F238E27FC236}">
                <a16:creationId xmlns:a16="http://schemas.microsoft.com/office/drawing/2014/main" xmlns="" id="{855B0416-B109-44C2-AD2A-1C9CC8AD06A3}"/>
              </a:ext>
            </a:extLst>
          </p:cNvPr>
          <p:cNvSpPr txBox="1"/>
          <p:nvPr/>
        </p:nvSpPr>
        <p:spPr>
          <a:xfrm>
            <a:off x="622920" y="3119040"/>
            <a:ext cx="6186293" cy="127028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専門家派遣やボランティア支援に対するニーズを踏まえ、避難所内で対応できない分について依頼書を作成し、</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熊野</a:t>
            </a:r>
            <a:r>
              <a:rPr lang="ja-JP" altLang="en-US" sz="1600" b="1" dirty="0">
                <a:solidFill>
                  <a:srgbClr val="221815"/>
                </a:solidFill>
                <a:latin typeface="游ゴシック" panose="020B0400000000000000" pitchFamily="50" charset="-128"/>
                <a:ea typeface="游ゴシック" panose="020B0400000000000000" pitchFamily="50" charset="-128"/>
              </a:rPr>
              <a:t>町職員（熊野町職員がいない場合は総務班）を通じて熊野町災害対策本部に</a:t>
            </a:r>
            <a:r>
              <a:rPr lang="ja-JP" altLang="en-US" sz="1600" b="1" dirty="0">
                <a:solidFill>
                  <a:srgbClr val="221815"/>
                </a:solidFill>
                <a:latin typeface="Yu Gothic" panose="020B0400000000000000" pitchFamily="34" charset="-128"/>
                <a:ea typeface="Yu Gothic" panose="020B0400000000000000" pitchFamily="34" charset="-128"/>
                <a:cs typeface="YuGothic"/>
              </a:rPr>
              <a:t>要請する。</a:t>
            </a:r>
            <a:endParaRPr lang="ja-JP" altLang="en-US" sz="1600" b="1" strike="sngStrike" dirty="0">
              <a:solidFill>
                <a:srgbClr val="221815"/>
              </a:solidFill>
              <a:latin typeface="Yu Gothic" panose="020B0400000000000000" pitchFamily="34" charset="-128"/>
              <a:ea typeface="Yu Gothic" panose="020B0400000000000000" pitchFamily="34" charset="-128"/>
              <a:cs typeface="YuGothic"/>
            </a:endParaRPr>
          </a:p>
        </p:txBody>
      </p:sp>
      <p:grpSp>
        <p:nvGrpSpPr>
          <p:cNvPr id="45" name="グループ化 44">
            <a:extLst>
              <a:ext uri="{FF2B5EF4-FFF2-40B4-BE49-F238E27FC236}">
                <a16:creationId xmlns:a16="http://schemas.microsoft.com/office/drawing/2014/main" xmlns="" id="{45F55BE9-7338-48E1-8684-FE550CD37676}"/>
              </a:ext>
            </a:extLst>
          </p:cNvPr>
          <p:cNvGrpSpPr/>
          <p:nvPr/>
        </p:nvGrpSpPr>
        <p:grpSpPr>
          <a:xfrm>
            <a:off x="513094" y="2457087"/>
            <a:ext cx="6357742" cy="504190"/>
            <a:chOff x="728646" y="1851740"/>
            <a:chExt cx="6120130" cy="504190"/>
          </a:xfrm>
        </p:grpSpPr>
        <p:sp>
          <p:nvSpPr>
            <p:cNvPr id="46" name="object 20">
              <a:extLst>
                <a:ext uri="{FF2B5EF4-FFF2-40B4-BE49-F238E27FC236}">
                  <a16:creationId xmlns:a16="http://schemas.microsoft.com/office/drawing/2014/main" xmlns="" id="{5FE4F27F-C454-4E08-BDCC-0F8CE432CAB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7" name="object 21">
              <a:extLst>
                <a:ext uri="{FF2B5EF4-FFF2-40B4-BE49-F238E27FC236}">
                  <a16:creationId xmlns:a16="http://schemas.microsoft.com/office/drawing/2014/main" xmlns="" id="{71E1F5EB-5432-4F4E-BCA3-7584B163B6F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（熊野町災対本部を通じた）ボランティアの依頼</a:t>
              </a:r>
            </a:p>
          </p:txBody>
        </p:sp>
        <p:sp>
          <p:nvSpPr>
            <p:cNvPr id="48" name="object 22">
              <a:extLst>
                <a:ext uri="{FF2B5EF4-FFF2-40B4-BE49-F238E27FC236}">
                  <a16:creationId xmlns:a16="http://schemas.microsoft.com/office/drawing/2014/main" xmlns="" id="{0CF07780-1059-4547-A620-31D1B3A7A66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9" name="object 23">
              <a:extLst>
                <a:ext uri="{FF2B5EF4-FFF2-40B4-BE49-F238E27FC236}">
                  <a16:creationId xmlns:a16="http://schemas.microsoft.com/office/drawing/2014/main" xmlns="" id="{B082170E-D040-45C9-8AE7-EC282721623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１</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50" name="object 9">
            <a:extLst>
              <a:ext uri="{FF2B5EF4-FFF2-40B4-BE49-F238E27FC236}">
                <a16:creationId xmlns:a16="http://schemas.microsoft.com/office/drawing/2014/main" xmlns="" id="{88CE6EFE-C34A-40ED-9477-796A407B3BAD}"/>
              </a:ext>
            </a:extLst>
          </p:cNvPr>
          <p:cNvSpPr txBox="1"/>
          <p:nvPr/>
        </p:nvSpPr>
        <p:spPr>
          <a:xfrm>
            <a:off x="616680" y="5375830"/>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ボランティアセンターや地元ボランティアとの連絡・調整を通じて、どの活動や業務に、何人のボランティアを割り当てるのか調整する。</a:t>
            </a:r>
            <a:endParaRPr lang="ja-JP" altLang="en-US" sz="1600" b="1" dirty="0">
              <a:solidFill>
                <a:schemeClr val="accent2"/>
              </a:solidFill>
              <a:latin typeface="Yu Gothic" panose="020B0400000000000000" pitchFamily="34" charset="-128"/>
              <a:ea typeface="Yu Gothic" panose="020B0400000000000000" pitchFamily="34" charset="-128"/>
              <a:cs typeface="YuGothic"/>
            </a:endParaRPr>
          </a:p>
        </p:txBody>
      </p:sp>
      <p:grpSp>
        <p:nvGrpSpPr>
          <p:cNvPr id="51" name="グループ化 50">
            <a:extLst>
              <a:ext uri="{FF2B5EF4-FFF2-40B4-BE49-F238E27FC236}">
                <a16:creationId xmlns:a16="http://schemas.microsoft.com/office/drawing/2014/main" xmlns="" id="{219B6A07-3273-41A2-8F30-F0B7A321F947}"/>
              </a:ext>
            </a:extLst>
          </p:cNvPr>
          <p:cNvGrpSpPr/>
          <p:nvPr/>
        </p:nvGrpSpPr>
        <p:grpSpPr>
          <a:xfrm>
            <a:off x="506854" y="4713877"/>
            <a:ext cx="6357742" cy="504190"/>
            <a:chOff x="728646" y="1851740"/>
            <a:chExt cx="6120130" cy="504190"/>
          </a:xfrm>
        </p:grpSpPr>
        <p:sp>
          <p:nvSpPr>
            <p:cNvPr id="52" name="object 20">
              <a:extLst>
                <a:ext uri="{FF2B5EF4-FFF2-40B4-BE49-F238E27FC236}">
                  <a16:creationId xmlns:a16="http://schemas.microsoft.com/office/drawing/2014/main" xmlns="" id="{62415A82-305A-4C11-BE6A-7ADC7785712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3" name="object 21">
              <a:extLst>
                <a:ext uri="{FF2B5EF4-FFF2-40B4-BE49-F238E27FC236}">
                  <a16:creationId xmlns:a16="http://schemas.microsoft.com/office/drawing/2014/main" xmlns="" id="{67BCFF45-B5C1-44A3-9D1A-706E5CF2690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受け入れ調整と受け入れ</a:t>
              </a:r>
            </a:p>
          </p:txBody>
        </p:sp>
        <p:sp>
          <p:nvSpPr>
            <p:cNvPr id="54" name="object 22">
              <a:extLst>
                <a:ext uri="{FF2B5EF4-FFF2-40B4-BE49-F238E27FC236}">
                  <a16:creationId xmlns:a16="http://schemas.microsoft.com/office/drawing/2014/main" xmlns="" id="{FDF54382-DB42-45CE-8DE9-880700A43B1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5" name="object 23">
              <a:extLst>
                <a:ext uri="{FF2B5EF4-FFF2-40B4-BE49-F238E27FC236}">
                  <a16:creationId xmlns:a16="http://schemas.microsoft.com/office/drawing/2014/main" xmlns="" id="{6864EA73-4A93-4545-A8C2-64852774EE8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２</a:t>
              </a:r>
              <a:endParaRPr sz="2100" b="1" dirty="0">
                <a:solidFill>
                  <a:srgbClr val="296654"/>
                </a:solidFill>
                <a:latin typeface="Yu Gothic" panose="020B0400000000000000" pitchFamily="34" charset="-128"/>
                <a:ea typeface="Yu Gothic" panose="020B0400000000000000" pitchFamily="34" charset="-128"/>
                <a:cs typeface="YuGothic"/>
              </a:endParaRPr>
            </a:p>
          </p:txBody>
        </p:sp>
      </p:grpSp>
      <p:sp>
        <p:nvSpPr>
          <p:cNvPr id="56" name="object 5">
            <a:extLst>
              <a:ext uri="{FF2B5EF4-FFF2-40B4-BE49-F238E27FC236}">
                <a16:creationId xmlns:a16="http://schemas.microsoft.com/office/drawing/2014/main" xmlns="" id="{1A1E17CA-09B5-44F3-A36C-6BF4202484B3}"/>
              </a:ext>
            </a:extLst>
          </p:cNvPr>
          <p:cNvSpPr txBox="1"/>
          <p:nvPr/>
        </p:nvSpPr>
        <p:spPr>
          <a:xfrm>
            <a:off x="1253988" y="185010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solidFill>
                  <a:srgbClr val="221815"/>
                </a:solidFill>
                <a:latin typeface="Yu Gothic" panose="020B0400000000000000" pitchFamily="34" charset="-128"/>
                <a:ea typeface="Yu Gothic" panose="020B0400000000000000" pitchFamily="34" charset="-128"/>
                <a:cs typeface="YuGothic"/>
              </a:rPr>
              <a:t>様式</a:t>
            </a:r>
            <a:r>
              <a:rPr lang="en-US" altLang="zh-TW" sz="1400" b="1" dirty="0">
                <a:solidFill>
                  <a:srgbClr val="221815"/>
                </a:solidFill>
                <a:latin typeface="Yu Gothic" panose="020B0400000000000000" pitchFamily="34" charset="-128"/>
                <a:ea typeface="Yu Gothic" panose="020B0400000000000000" pitchFamily="34" charset="-128"/>
                <a:cs typeface="YuGothic"/>
              </a:rPr>
              <a:t>22</a:t>
            </a:r>
            <a:r>
              <a:rPr lang="zh-TW" altLang="en-US" sz="1400" b="1">
                <a:solidFill>
                  <a:srgbClr val="221815"/>
                </a:solidFill>
                <a:latin typeface="Yu Gothic" panose="020B0400000000000000" pitchFamily="34" charset="-128"/>
                <a:ea typeface="Yu Gothic" panose="020B0400000000000000" pitchFamily="34" charset="-128"/>
                <a:cs typeface="YuGothic"/>
              </a:rPr>
              <a:t>：職員</a:t>
            </a:r>
            <a:r>
              <a:rPr lang="ja-JP" altLang="en-US" sz="1400" b="1">
                <a:solidFill>
                  <a:srgbClr val="221815"/>
                </a:solidFill>
                <a:latin typeface="Yu Gothic" panose="020B0400000000000000" pitchFamily="34" charset="-128"/>
                <a:ea typeface="Yu Gothic" panose="020B0400000000000000" pitchFamily="34" charset="-128"/>
                <a:cs typeface="YuGothic"/>
              </a:rPr>
              <a:t>派遣</a:t>
            </a:r>
            <a:r>
              <a:rPr lang="zh-TW" altLang="en-US" sz="1400" b="1">
                <a:solidFill>
                  <a:srgbClr val="221815"/>
                </a:solidFill>
                <a:latin typeface="Yu Gothic" panose="020B0400000000000000" pitchFamily="34" charset="-128"/>
                <a:ea typeface="Yu Gothic" panose="020B0400000000000000" pitchFamily="34" charset="-128"/>
                <a:cs typeface="YuGothic"/>
              </a:rPr>
              <a:t>依頼書</a:t>
            </a:r>
            <a:endParaRPr lang="ja-JP"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57" name="テキスト ボックス 56">
            <a:extLst>
              <a:ext uri="{FF2B5EF4-FFF2-40B4-BE49-F238E27FC236}">
                <a16:creationId xmlns:a16="http://schemas.microsoft.com/office/drawing/2014/main" xmlns="" id="{CF17B5CF-0AD5-4DB6-AEB8-891106FD8680}"/>
              </a:ext>
            </a:extLst>
          </p:cNvPr>
          <p:cNvSpPr txBox="1"/>
          <p:nvPr/>
        </p:nvSpPr>
        <p:spPr>
          <a:xfrm>
            <a:off x="536425" y="6481963"/>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25】</a:t>
            </a:r>
            <a:r>
              <a:rPr lang="ja-JP" altLang="en-US" sz="1600" b="1" u="sng">
                <a:solidFill>
                  <a:srgbClr val="172A88"/>
                </a:solidFill>
                <a:latin typeface="Yu Gothic" panose="020B0400000000000000" pitchFamily="34" charset="-128"/>
                <a:ea typeface="Yu Gothic" panose="020B0400000000000000" pitchFamily="34" charset="-128"/>
                <a:cs typeface="YuGothic"/>
              </a:rPr>
              <a:t>ボランティアの依頼と調整</a:t>
            </a:r>
            <a:endParaRPr lang="ja-JP" altLang="en-US" sz="1600" u="sng">
              <a:solidFill>
                <a:srgbClr val="172A88"/>
              </a:solidFill>
            </a:endParaRPr>
          </a:p>
        </p:txBody>
      </p:sp>
    </p:spTree>
    <p:extLst>
      <p:ext uri="{BB962C8B-B14F-4D97-AF65-F5344CB8AC3E}">
        <p14:creationId xmlns:p14="http://schemas.microsoft.com/office/powerpoint/2010/main" val="2425448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xmlns="" id="{16A8DBFB-C0DB-4D30-BEE8-77541C5B3CAE}"/>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４１</a:t>
            </a:r>
            <a:endParaRPr lang="ja-JP" altLang="en-US" dirty="0">
              <a:solidFill>
                <a:schemeClr val="tx1">
                  <a:lumMod val="50000"/>
                  <a:lumOff val="50000"/>
                </a:schemeClr>
              </a:solidFill>
              <a:latin typeface="+mj-ea"/>
              <a:ea typeface="+mj-ea"/>
            </a:endParaRPr>
          </a:p>
        </p:txBody>
      </p:sp>
      <p:sp>
        <p:nvSpPr>
          <p:cNvPr id="43" name="object 2">
            <a:extLst>
              <a:ext uri="{FF2B5EF4-FFF2-40B4-BE49-F238E27FC236}">
                <a16:creationId xmlns:a16="http://schemas.microsoft.com/office/drawing/2014/main" xmlns="" id="{ACF18FE9-CE17-4744-8BC6-342F77EB94A5}"/>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tx1">
                    <a:lumMod val="50000"/>
                    <a:lumOff val="50000"/>
                  </a:schemeClr>
                </a:solidFill>
                <a:latin typeface="Yu Gothic" panose="020B0400000000000000" pitchFamily="34" charset="-128"/>
                <a:ea typeface="Yu Gothic" panose="020B0400000000000000" pitchFamily="34" charset="-128"/>
                <a:cs typeface="+mj-cs"/>
              </a:defRPr>
            </a:lvl1pPr>
          </a:lstStyle>
          <a:p>
            <a:r>
              <a:rPr lang="ja-JP" altLang="en-US" dirty="0">
                <a:solidFill>
                  <a:srgbClr val="296654"/>
                </a:solidFill>
              </a:rPr>
              <a:t>９</a:t>
            </a:r>
            <a:r>
              <a:rPr lang="en-US" altLang="ja-JP" dirty="0">
                <a:solidFill>
                  <a:srgbClr val="296654"/>
                </a:solidFill>
              </a:rPr>
              <a:t>. </a:t>
            </a:r>
            <a:r>
              <a:rPr lang="ja-JP" altLang="en-US" dirty="0">
                <a:solidFill>
                  <a:srgbClr val="296654"/>
                </a:solidFill>
              </a:rPr>
              <a:t>活動への立ち会い</a:t>
            </a:r>
          </a:p>
        </p:txBody>
      </p:sp>
      <p:grpSp>
        <p:nvGrpSpPr>
          <p:cNvPr id="44" name="グループ化 43">
            <a:extLst>
              <a:ext uri="{FF2B5EF4-FFF2-40B4-BE49-F238E27FC236}">
                <a16:creationId xmlns:a16="http://schemas.microsoft.com/office/drawing/2014/main" xmlns="" id="{F626DA19-9091-4AC0-8014-9CAC50477D67}"/>
              </a:ext>
            </a:extLst>
          </p:cNvPr>
          <p:cNvGrpSpPr/>
          <p:nvPr/>
        </p:nvGrpSpPr>
        <p:grpSpPr>
          <a:xfrm>
            <a:off x="693930" y="1668095"/>
            <a:ext cx="6283775" cy="648000"/>
            <a:chOff x="689917" y="1624372"/>
            <a:chExt cx="6283775" cy="648000"/>
          </a:xfrm>
        </p:grpSpPr>
        <p:pic>
          <p:nvPicPr>
            <p:cNvPr id="45" name="グラフィックス 44" descr="ドキュメント 枠線">
              <a:extLst>
                <a:ext uri="{FF2B5EF4-FFF2-40B4-BE49-F238E27FC236}">
                  <a16:creationId xmlns:a16="http://schemas.microsoft.com/office/drawing/2014/main" xmlns="" id="{1AF8A0EE-F60A-42DA-A132-FD1D899752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6" name="正方形/長方形 45">
              <a:extLst>
                <a:ext uri="{FF2B5EF4-FFF2-40B4-BE49-F238E27FC236}">
                  <a16:creationId xmlns:a16="http://schemas.microsoft.com/office/drawing/2014/main" xmlns="" id="{EAC24E87-B1A2-431A-9BD7-BEBD96B78400}"/>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object 9">
            <a:extLst>
              <a:ext uri="{FF2B5EF4-FFF2-40B4-BE49-F238E27FC236}">
                <a16:creationId xmlns:a16="http://schemas.microsoft.com/office/drawing/2014/main" xmlns="" id="{7919B760-D28D-40B7-90EF-C18F4647CC5E}"/>
              </a:ext>
            </a:extLst>
          </p:cNvPr>
          <p:cNvSpPr txBox="1"/>
          <p:nvPr/>
        </p:nvSpPr>
        <p:spPr>
          <a:xfrm>
            <a:off x="749093" y="3142263"/>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tx1">
                  <a:lumMod val="50000"/>
                  <a:lumOff val="50000"/>
                </a:schemeClr>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dirty="0"/>
              <a:t>ボランティア</a:t>
            </a:r>
            <a:r>
              <a:rPr lang="ja-JP" altLang="en-US" dirty="0">
                <a:solidFill>
                  <a:srgbClr val="221815"/>
                </a:solidFill>
              </a:rPr>
              <a:t>等の</a:t>
            </a:r>
            <a:r>
              <a:rPr lang="ja-JP" altLang="en-US" dirty="0"/>
              <a:t>支援者の活動中は、活動の内容に関わる各班員が立ち会う。</a:t>
            </a:r>
            <a:endParaRPr lang="ja-JP" altLang="en-US" sz="1200" dirty="0">
              <a:solidFill>
                <a:schemeClr val="accent2"/>
              </a:solidFill>
            </a:endParaRPr>
          </a:p>
        </p:txBody>
      </p:sp>
      <p:grpSp>
        <p:nvGrpSpPr>
          <p:cNvPr id="48" name="グループ化 47">
            <a:extLst>
              <a:ext uri="{FF2B5EF4-FFF2-40B4-BE49-F238E27FC236}">
                <a16:creationId xmlns:a16="http://schemas.microsoft.com/office/drawing/2014/main" xmlns="" id="{7722C03D-6F8E-4204-AD73-F82904941025}"/>
              </a:ext>
            </a:extLst>
          </p:cNvPr>
          <p:cNvGrpSpPr/>
          <p:nvPr/>
        </p:nvGrpSpPr>
        <p:grpSpPr>
          <a:xfrm>
            <a:off x="639267" y="2480310"/>
            <a:ext cx="6357742" cy="504190"/>
            <a:chOff x="728646" y="1851740"/>
            <a:chExt cx="6120130" cy="504190"/>
          </a:xfrm>
        </p:grpSpPr>
        <p:sp>
          <p:nvSpPr>
            <p:cNvPr id="49" name="object 20">
              <a:extLst>
                <a:ext uri="{FF2B5EF4-FFF2-40B4-BE49-F238E27FC236}">
                  <a16:creationId xmlns:a16="http://schemas.microsoft.com/office/drawing/2014/main" xmlns="" id="{899B0CBB-3BC7-4667-B880-8E93EB5E7EE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0" name="object 21">
              <a:extLst>
                <a:ext uri="{FF2B5EF4-FFF2-40B4-BE49-F238E27FC236}">
                  <a16:creationId xmlns:a16="http://schemas.microsoft.com/office/drawing/2014/main" xmlns="" id="{B9D1885C-B948-4E44-98F8-0C4580A3B72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派遣先・活動内容の確認</a:t>
              </a:r>
            </a:p>
          </p:txBody>
        </p:sp>
        <p:sp>
          <p:nvSpPr>
            <p:cNvPr id="51" name="object 22">
              <a:extLst>
                <a:ext uri="{FF2B5EF4-FFF2-40B4-BE49-F238E27FC236}">
                  <a16:creationId xmlns:a16="http://schemas.microsoft.com/office/drawing/2014/main" xmlns="" id="{C87CF99E-D997-48D6-A75B-7720C6A7448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2" name="object 23">
              <a:extLst>
                <a:ext uri="{FF2B5EF4-FFF2-40B4-BE49-F238E27FC236}">
                  <a16:creationId xmlns:a16="http://schemas.microsoft.com/office/drawing/2014/main" xmlns="" id="{3D61B64E-DECA-42C6-92E0-7708E4F73824}"/>
                </a:ext>
              </a:extLst>
            </p:cNvPr>
            <p:cNvSpPr txBox="1"/>
            <p:nvPr/>
          </p:nvSpPr>
          <p:spPr>
            <a:xfrm>
              <a:off x="846620" y="1957134"/>
              <a:ext cx="165735" cy="345440"/>
            </a:xfrm>
            <a:prstGeom prst="rect">
              <a:avLst/>
            </a:prstGeom>
          </p:spPr>
          <p:txBody>
            <a:bodyPr vert="horz" wrap="square" lIns="0" tIns="12700" rIns="0" bIns="0" rtlCol="0">
              <a:spAutoFit/>
            </a:bodyPr>
            <a:lstStyle>
              <a:defPPr>
                <a:defRPr lang="ja-JP"/>
              </a:defPPr>
              <a:lvl1pPr>
                <a:lnSpc>
                  <a:spcPct val="100000"/>
                </a:lnSpc>
                <a:spcBef>
                  <a:spcPts val="100"/>
                </a:spcBef>
                <a:defRPr sz="2100" b="1">
                  <a:solidFill>
                    <a:schemeClr val="tx1">
                      <a:lumMod val="50000"/>
                      <a:lumOff val="50000"/>
                    </a:schemeClr>
                  </a:solidFill>
                  <a:latin typeface="Yu Gothic" panose="020B0400000000000000" pitchFamily="34" charset="-128"/>
                  <a:ea typeface="Yu Gothic" panose="020B0400000000000000" pitchFamily="34" charset="-128"/>
                  <a:cs typeface="YuGothic"/>
                </a:defRPr>
              </a:lvl1pPr>
            </a:lstStyle>
            <a:p>
              <a:r>
                <a:rPr lang="ja-JP" altLang="en-US" dirty="0">
                  <a:solidFill>
                    <a:srgbClr val="296654"/>
                  </a:solidFill>
                </a:rPr>
                <a:t>１</a:t>
              </a:r>
              <a:endParaRPr dirty="0">
                <a:solidFill>
                  <a:srgbClr val="296654"/>
                </a:solidFill>
              </a:endParaRPr>
            </a:p>
          </p:txBody>
        </p:sp>
      </p:grpSp>
      <p:sp>
        <p:nvSpPr>
          <p:cNvPr id="53" name="object 9">
            <a:extLst>
              <a:ext uri="{FF2B5EF4-FFF2-40B4-BE49-F238E27FC236}">
                <a16:creationId xmlns:a16="http://schemas.microsoft.com/office/drawing/2014/main" xmlns="" id="{EF56E986-AC18-498D-9AA1-6BE07A45595A}"/>
              </a:ext>
            </a:extLst>
          </p:cNvPr>
          <p:cNvSpPr txBox="1"/>
          <p:nvPr/>
        </p:nvSpPr>
        <p:spPr>
          <a:xfrm>
            <a:off x="742853" y="4886115"/>
            <a:ext cx="6186293" cy="63010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tx1">
                  <a:lumMod val="50000"/>
                  <a:lumOff val="50000"/>
                </a:schemeClr>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a:t>ボランティア</a:t>
            </a:r>
            <a:r>
              <a:rPr lang="ja-JP" altLang="en-US">
                <a:solidFill>
                  <a:srgbClr val="221815"/>
                </a:solidFill>
              </a:rPr>
              <a:t>等の支援者の方に</a:t>
            </a:r>
            <a:r>
              <a:rPr lang="ja-JP" altLang="en-US"/>
              <a:t>作業していただいた内容を記録し、総務班に報告する。</a:t>
            </a:r>
            <a:endParaRPr lang="ja-JP" altLang="en-US" sz="1200">
              <a:solidFill>
                <a:schemeClr val="accent2"/>
              </a:solidFill>
            </a:endParaRPr>
          </a:p>
        </p:txBody>
      </p:sp>
      <p:grpSp>
        <p:nvGrpSpPr>
          <p:cNvPr id="54" name="グループ化 53">
            <a:extLst>
              <a:ext uri="{FF2B5EF4-FFF2-40B4-BE49-F238E27FC236}">
                <a16:creationId xmlns:a16="http://schemas.microsoft.com/office/drawing/2014/main" xmlns="" id="{6DBCD736-2DFF-4822-BE16-899517C5EC75}"/>
              </a:ext>
            </a:extLst>
          </p:cNvPr>
          <p:cNvGrpSpPr/>
          <p:nvPr/>
        </p:nvGrpSpPr>
        <p:grpSpPr>
          <a:xfrm>
            <a:off x="633027" y="4224162"/>
            <a:ext cx="6357742" cy="504190"/>
            <a:chOff x="728646" y="1851740"/>
            <a:chExt cx="6120130" cy="504190"/>
          </a:xfrm>
        </p:grpSpPr>
        <p:sp>
          <p:nvSpPr>
            <p:cNvPr id="55" name="object 20">
              <a:extLst>
                <a:ext uri="{FF2B5EF4-FFF2-40B4-BE49-F238E27FC236}">
                  <a16:creationId xmlns:a16="http://schemas.microsoft.com/office/drawing/2014/main" xmlns="" id="{320DED6E-C061-468F-9AC1-93EDA739E39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56" name="object 21">
              <a:extLst>
                <a:ext uri="{FF2B5EF4-FFF2-40B4-BE49-F238E27FC236}">
                  <a16:creationId xmlns:a16="http://schemas.microsoft.com/office/drawing/2014/main" xmlns="" id="{A8D0D3F3-928B-4BCF-9699-1F429589832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活動状況の把握、記録</a:t>
              </a:r>
            </a:p>
          </p:txBody>
        </p:sp>
        <p:sp>
          <p:nvSpPr>
            <p:cNvPr id="57" name="object 22">
              <a:extLst>
                <a:ext uri="{FF2B5EF4-FFF2-40B4-BE49-F238E27FC236}">
                  <a16:creationId xmlns:a16="http://schemas.microsoft.com/office/drawing/2014/main" xmlns="" id="{AE42CC2D-9004-4335-84BE-DF419978C52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8" name="object 23">
              <a:extLst>
                <a:ext uri="{FF2B5EF4-FFF2-40B4-BE49-F238E27FC236}">
                  <a16:creationId xmlns:a16="http://schemas.microsoft.com/office/drawing/2014/main" xmlns="" id="{3206FF4D-A400-48E4-AF4C-D58EF85ACA51}"/>
                </a:ext>
              </a:extLst>
            </p:cNvPr>
            <p:cNvSpPr txBox="1"/>
            <p:nvPr/>
          </p:nvSpPr>
          <p:spPr>
            <a:xfrm>
              <a:off x="846620" y="1957134"/>
              <a:ext cx="165735" cy="345440"/>
            </a:xfrm>
            <a:prstGeom prst="rect">
              <a:avLst/>
            </a:prstGeom>
          </p:spPr>
          <p:txBody>
            <a:bodyPr vert="horz" wrap="square" lIns="0" tIns="12700" rIns="0" bIns="0" rtlCol="0">
              <a:spAutoFit/>
            </a:bodyPr>
            <a:lstStyle>
              <a:defPPr>
                <a:defRPr lang="ja-JP"/>
              </a:defPPr>
              <a:lvl1pPr>
                <a:lnSpc>
                  <a:spcPct val="100000"/>
                </a:lnSpc>
                <a:spcBef>
                  <a:spcPts val="100"/>
                </a:spcBef>
                <a:defRPr sz="2100" b="1">
                  <a:solidFill>
                    <a:schemeClr val="tx1">
                      <a:lumMod val="50000"/>
                      <a:lumOff val="50000"/>
                    </a:schemeClr>
                  </a:solidFill>
                  <a:latin typeface="Yu Gothic" panose="020B0400000000000000" pitchFamily="34" charset="-128"/>
                  <a:ea typeface="Yu Gothic" panose="020B0400000000000000" pitchFamily="34" charset="-128"/>
                  <a:cs typeface="YuGothic"/>
                </a:defRPr>
              </a:lvl1pPr>
            </a:lstStyle>
            <a:p>
              <a:r>
                <a:rPr lang="ja-JP" altLang="en-US" dirty="0">
                  <a:solidFill>
                    <a:srgbClr val="296654"/>
                  </a:solidFill>
                </a:rPr>
                <a:t>２</a:t>
              </a:r>
              <a:endParaRPr dirty="0">
                <a:solidFill>
                  <a:srgbClr val="296654"/>
                </a:solidFill>
              </a:endParaRPr>
            </a:p>
          </p:txBody>
        </p:sp>
      </p:grpSp>
      <p:sp>
        <p:nvSpPr>
          <p:cNvPr id="59" name="object 5">
            <a:extLst>
              <a:ext uri="{FF2B5EF4-FFF2-40B4-BE49-F238E27FC236}">
                <a16:creationId xmlns:a16="http://schemas.microsoft.com/office/drawing/2014/main" xmlns="" id="{203F94A7-3831-47FE-9C02-390C53E64C19}"/>
              </a:ext>
            </a:extLst>
          </p:cNvPr>
          <p:cNvSpPr txBox="1"/>
          <p:nvPr/>
        </p:nvSpPr>
        <p:spPr>
          <a:xfrm>
            <a:off x="1380161"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09</a:t>
            </a:r>
            <a:r>
              <a:rPr lang="zh-TW" altLang="en-US" sz="1400" b="1" dirty="0">
                <a:latin typeface="Yu Gothic" panose="020B0400000000000000" pitchFamily="34" charset="-128"/>
                <a:ea typeface="Yu Gothic" panose="020B0400000000000000" pitchFamily="34" charset="-128"/>
                <a:cs typeface="YuGothic"/>
              </a:rPr>
              <a:t>：避難所運営日誌</a:t>
            </a:r>
          </a:p>
        </p:txBody>
      </p:sp>
      <p:sp>
        <p:nvSpPr>
          <p:cNvPr id="60" name="object 9">
            <a:extLst>
              <a:ext uri="{FF2B5EF4-FFF2-40B4-BE49-F238E27FC236}">
                <a16:creationId xmlns:a16="http://schemas.microsoft.com/office/drawing/2014/main" xmlns="" id="{6E832141-DC80-4ECC-9E90-59E18FCF3E82}"/>
              </a:ext>
            </a:extLst>
          </p:cNvPr>
          <p:cNvSpPr txBox="1"/>
          <p:nvPr/>
        </p:nvSpPr>
        <p:spPr>
          <a:xfrm>
            <a:off x="742853" y="6907169"/>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tx1">
                  <a:lumMod val="50000"/>
                  <a:lumOff val="50000"/>
                </a:schemeClr>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a:solidFill>
                  <a:srgbClr val="221815"/>
                </a:solidFill>
              </a:rPr>
              <a:t>ボランティア等の支援者の方の支援</a:t>
            </a:r>
            <a:r>
              <a:rPr lang="ja-JP" altLang="en-US"/>
              <a:t>状況を踏まえ、今後の支援の必要性や支援を求める内容・期間等業務について再整理する。</a:t>
            </a:r>
          </a:p>
        </p:txBody>
      </p:sp>
      <p:grpSp>
        <p:nvGrpSpPr>
          <p:cNvPr id="61" name="グループ化 60">
            <a:extLst>
              <a:ext uri="{FF2B5EF4-FFF2-40B4-BE49-F238E27FC236}">
                <a16:creationId xmlns:a16="http://schemas.microsoft.com/office/drawing/2014/main" xmlns="" id="{448BCF5A-59D2-46EB-A428-DC4D02E72B9E}"/>
              </a:ext>
            </a:extLst>
          </p:cNvPr>
          <p:cNvGrpSpPr/>
          <p:nvPr/>
        </p:nvGrpSpPr>
        <p:grpSpPr>
          <a:xfrm>
            <a:off x="633027" y="6245216"/>
            <a:ext cx="6357742" cy="504190"/>
            <a:chOff x="728646" y="1851740"/>
            <a:chExt cx="6120130" cy="504190"/>
          </a:xfrm>
        </p:grpSpPr>
        <p:sp>
          <p:nvSpPr>
            <p:cNvPr id="62" name="object 20">
              <a:extLst>
                <a:ext uri="{FF2B5EF4-FFF2-40B4-BE49-F238E27FC236}">
                  <a16:creationId xmlns:a16="http://schemas.microsoft.com/office/drawing/2014/main" xmlns="" id="{57D71729-A4F7-4FCC-B49D-0E11EC415A1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63" name="object 21">
              <a:extLst>
                <a:ext uri="{FF2B5EF4-FFF2-40B4-BE49-F238E27FC236}">
                  <a16:creationId xmlns:a16="http://schemas.microsoft.com/office/drawing/2014/main" xmlns="" id="{7CEA7669-58F5-4AFA-AC66-2EA5EAAD45D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活動の整理・とりまとめ</a:t>
              </a:r>
            </a:p>
          </p:txBody>
        </p:sp>
        <p:sp>
          <p:nvSpPr>
            <p:cNvPr id="64" name="object 22">
              <a:extLst>
                <a:ext uri="{FF2B5EF4-FFF2-40B4-BE49-F238E27FC236}">
                  <a16:creationId xmlns:a16="http://schemas.microsoft.com/office/drawing/2014/main" xmlns="" id="{3D0D76ED-3917-4548-8AB5-6AB046B7C24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65" name="object 23">
              <a:extLst>
                <a:ext uri="{FF2B5EF4-FFF2-40B4-BE49-F238E27FC236}">
                  <a16:creationId xmlns:a16="http://schemas.microsoft.com/office/drawing/2014/main" xmlns="" id="{A35CC092-0FD3-4E49-9B65-6649DD54D312}"/>
                </a:ext>
              </a:extLst>
            </p:cNvPr>
            <p:cNvSpPr txBox="1"/>
            <p:nvPr/>
          </p:nvSpPr>
          <p:spPr>
            <a:xfrm>
              <a:off x="846620" y="1957134"/>
              <a:ext cx="165735" cy="345440"/>
            </a:xfrm>
            <a:prstGeom prst="rect">
              <a:avLst/>
            </a:prstGeom>
          </p:spPr>
          <p:txBody>
            <a:bodyPr vert="horz" wrap="square" lIns="0" tIns="12700" rIns="0" bIns="0" rtlCol="0">
              <a:spAutoFit/>
            </a:bodyPr>
            <a:lstStyle>
              <a:defPPr>
                <a:defRPr lang="ja-JP"/>
              </a:defPPr>
              <a:lvl1pPr>
                <a:lnSpc>
                  <a:spcPct val="100000"/>
                </a:lnSpc>
                <a:spcBef>
                  <a:spcPts val="100"/>
                </a:spcBef>
                <a:defRPr sz="2100" b="1">
                  <a:solidFill>
                    <a:schemeClr val="tx1">
                      <a:lumMod val="50000"/>
                      <a:lumOff val="50000"/>
                    </a:schemeClr>
                  </a:solidFill>
                  <a:latin typeface="Yu Gothic" panose="020B0400000000000000" pitchFamily="34" charset="-128"/>
                  <a:ea typeface="Yu Gothic" panose="020B0400000000000000" pitchFamily="34" charset="-128"/>
                  <a:cs typeface="YuGothic"/>
                </a:defRPr>
              </a:lvl1pPr>
            </a:lstStyle>
            <a:p>
              <a:r>
                <a:rPr lang="ja-JP" altLang="en-US" dirty="0">
                  <a:solidFill>
                    <a:srgbClr val="296654"/>
                  </a:solidFill>
                </a:rPr>
                <a:t>３</a:t>
              </a:r>
              <a:endParaRPr dirty="0">
                <a:solidFill>
                  <a:srgbClr val="296654"/>
                </a:solidFill>
              </a:endParaRPr>
            </a:p>
          </p:txBody>
        </p:sp>
      </p:grpSp>
    </p:spTree>
    <p:extLst>
      <p:ext uri="{BB962C8B-B14F-4D97-AF65-F5344CB8AC3E}">
        <p14:creationId xmlns:p14="http://schemas.microsoft.com/office/powerpoint/2010/main" val="407866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xmlns="" id="{28A773D6-7BF0-41E6-94B2-BC20EB77637F}"/>
              </a:ext>
            </a:extLst>
          </p:cNvPr>
          <p:cNvSpPr txBox="1"/>
          <p:nvPr/>
        </p:nvSpPr>
        <p:spPr>
          <a:xfrm>
            <a:off x="151488" y="10147890"/>
            <a:ext cx="74609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727551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a:extLst>
              <a:ext uri="{FF2B5EF4-FFF2-40B4-BE49-F238E27FC236}">
                <a16:creationId xmlns:a16="http://schemas.microsoft.com/office/drawing/2014/main" xmlns="" id="{47419E50-21C7-45FB-B7E2-AEF563E70EDC}"/>
              </a:ext>
            </a:extLst>
          </p:cNvPr>
          <p:cNvSpPr txBox="1">
            <a:spLocks/>
          </p:cNvSpPr>
          <p:nvPr/>
        </p:nvSpPr>
        <p:spPr>
          <a:xfrm>
            <a:off x="785353" y="775749"/>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rgbClr val="6E663E"/>
                </a:solidFill>
                <a:latin typeface="Yu Gothic" panose="020B0400000000000000" pitchFamily="34" charset="-128"/>
                <a:ea typeface="Yu Gothic" panose="020B0400000000000000" pitchFamily="34" charset="-128"/>
              </a:rPr>
              <a:t>②情報</a:t>
            </a:r>
            <a:r>
              <a:rPr kumimoji="0" lang="ja-JP" altLang="en-US" sz="6000" b="1" kern="0" spc="480" baseline="-4166" dirty="0">
                <a:solidFill>
                  <a:srgbClr val="6E663E"/>
                </a:solidFill>
                <a:latin typeface="Yu Gothic" panose="020B0400000000000000" pitchFamily="34" charset="-128"/>
                <a:ea typeface="Yu Gothic" panose="020B0400000000000000" pitchFamily="34" charset="-128"/>
              </a:rPr>
              <a:t>班</a:t>
            </a:r>
            <a:r>
              <a:rPr kumimoji="0" lang="ja-JP" altLang="en-US" sz="3200" b="1" kern="0" dirty="0">
                <a:solidFill>
                  <a:srgbClr val="6E663E"/>
                </a:solidFill>
                <a:latin typeface="Yu Gothic" panose="020B0400000000000000" pitchFamily="34" charset="-128"/>
                <a:ea typeface="Yu Gothic" panose="020B0400000000000000" pitchFamily="34" charset="-128"/>
              </a:rPr>
              <a:t>がすること</a:t>
            </a:r>
          </a:p>
        </p:txBody>
      </p:sp>
      <p:sp>
        <p:nvSpPr>
          <p:cNvPr id="28" name="object 3">
            <a:extLst>
              <a:ext uri="{FF2B5EF4-FFF2-40B4-BE49-F238E27FC236}">
                <a16:creationId xmlns:a16="http://schemas.microsoft.com/office/drawing/2014/main" xmlns="" id="{39657293-30D2-455B-873A-9045E3B229C1}"/>
              </a:ext>
            </a:extLst>
          </p:cNvPr>
          <p:cNvSpPr/>
          <p:nvPr/>
        </p:nvSpPr>
        <p:spPr>
          <a:xfrm>
            <a:off x="814416" y="3738037"/>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9" name="object 4">
            <a:extLst>
              <a:ext uri="{FF2B5EF4-FFF2-40B4-BE49-F238E27FC236}">
                <a16:creationId xmlns:a16="http://schemas.microsoft.com/office/drawing/2014/main" xmlns="" id="{A2509D07-5FB7-43F6-9640-2123EEEA39E2}"/>
              </a:ext>
            </a:extLst>
          </p:cNvPr>
          <p:cNvSpPr/>
          <p:nvPr/>
        </p:nvSpPr>
        <p:spPr>
          <a:xfrm>
            <a:off x="814416" y="4348938"/>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0" name="object 5">
            <a:extLst>
              <a:ext uri="{FF2B5EF4-FFF2-40B4-BE49-F238E27FC236}">
                <a16:creationId xmlns:a16="http://schemas.microsoft.com/office/drawing/2014/main" xmlns="" id="{DA780EB3-1B72-438D-8D66-C7FF05AAE98B}"/>
              </a:ext>
            </a:extLst>
          </p:cNvPr>
          <p:cNvSpPr/>
          <p:nvPr/>
        </p:nvSpPr>
        <p:spPr>
          <a:xfrm>
            <a:off x="814416" y="4959842"/>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1" name="object 6">
            <a:extLst>
              <a:ext uri="{FF2B5EF4-FFF2-40B4-BE49-F238E27FC236}">
                <a16:creationId xmlns:a16="http://schemas.microsoft.com/office/drawing/2014/main" xmlns="" id="{BA100550-A9E4-49B8-A9B5-B883F63ADD10}"/>
              </a:ext>
            </a:extLst>
          </p:cNvPr>
          <p:cNvSpPr/>
          <p:nvPr/>
        </p:nvSpPr>
        <p:spPr>
          <a:xfrm>
            <a:off x="814416" y="5570742"/>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2" name="object 10">
            <a:extLst>
              <a:ext uri="{FF2B5EF4-FFF2-40B4-BE49-F238E27FC236}">
                <a16:creationId xmlns:a16="http://schemas.microsoft.com/office/drawing/2014/main" xmlns="" id="{AC24A5DC-C87D-4A15-9027-483174DBB2C5}"/>
              </a:ext>
            </a:extLst>
          </p:cNvPr>
          <p:cNvSpPr txBox="1"/>
          <p:nvPr/>
        </p:nvSpPr>
        <p:spPr>
          <a:xfrm>
            <a:off x="812871" y="3403443"/>
            <a:ext cx="3280314"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情報収集・整理</a:t>
            </a:r>
            <a:endParaRPr sz="2000" b="1">
              <a:latin typeface="Yu Gothic" panose="020B0400000000000000" pitchFamily="34" charset="-128"/>
              <a:ea typeface="Yu Gothic" panose="020B0400000000000000" pitchFamily="34" charset="-128"/>
              <a:cs typeface="YuGothic"/>
            </a:endParaRPr>
          </a:p>
        </p:txBody>
      </p:sp>
      <p:sp>
        <p:nvSpPr>
          <p:cNvPr id="33" name="object 10">
            <a:extLst>
              <a:ext uri="{FF2B5EF4-FFF2-40B4-BE49-F238E27FC236}">
                <a16:creationId xmlns:a16="http://schemas.microsoft.com/office/drawing/2014/main" xmlns="" id="{24F94E5A-3636-4D31-BA7F-72F13FDD96F5}"/>
              </a:ext>
            </a:extLst>
          </p:cNvPr>
          <p:cNvSpPr txBox="1"/>
          <p:nvPr/>
        </p:nvSpPr>
        <p:spPr>
          <a:xfrm>
            <a:off x="823454" y="3983423"/>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各種情報やルールの周知・伝達</a:t>
            </a:r>
            <a:endParaRPr sz="2000" b="1">
              <a:latin typeface="Yu Gothic" panose="020B0400000000000000" pitchFamily="34" charset="-128"/>
              <a:ea typeface="Yu Gothic" panose="020B0400000000000000" pitchFamily="34" charset="-128"/>
              <a:cs typeface="YuGothic"/>
            </a:endParaRPr>
          </a:p>
        </p:txBody>
      </p:sp>
      <p:sp>
        <p:nvSpPr>
          <p:cNvPr id="34" name="object 10">
            <a:extLst>
              <a:ext uri="{FF2B5EF4-FFF2-40B4-BE49-F238E27FC236}">
                <a16:creationId xmlns:a16="http://schemas.microsoft.com/office/drawing/2014/main" xmlns="" id="{74295A99-5982-42FA-9F6A-E81738BA09D6}"/>
              </a:ext>
            </a:extLst>
          </p:cNvPr>
          <p:cNvSpPr txBox="1"/>
          <p:nvPr/>
        </p:nvSpPr>
        <p:spPr>
          <a:xfrm>
            <a:off x="823454" y="4602791"/>
            <a:ext cx="422780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在宅避難者向けの情報提供</a:t>
            </a:r>
            <a:endParaRPr lang="ja-JP" altLang="en-US" sz="2000" b="1" dirty="0">
              <a:latin typeface="Yu Gothic" panose="020B0400000000000000" pitchFamily="34" charset="-128"/>
              <a:ea typeface="Yu Gothic" panose="020B0400000000000000" pitchFamily="34" charset="-128"/>
              <a:cs typeface="YuGothic"/>
            </a:endParaRPr>
          </a:p>
        </p:txBody>
      </p:sp>
      <p:sp>
        <p:nvSpPr>
          <p:cNvPr id="35" name="object 10">
            <a:extLst>
              <a:ext uri="{FF2B5EF4-FFF2-40B4-BE49-F238E27FC236}">
                <a16:creationId xmlns:a16="http://schemas.microsoft.com/office/drawing/2014/main" xmlns="" id="{3C149169-74CE-4731-8361-7FAA84AF0B78}"/>
              </a:ext>
            </a:extLst>
          </p:cNvPr>
          <p:cNvSpPr txBox="1"/>
          <p:nvPr/>
        </p:nvSpPr>
        <p:spPr>
          <a:xfrm>
            <a:off x="823454" y="5206333"/>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取材対応</a:t>
            </a:r>
            <a:endParaRPr sz="2000" b="1">
              <a:latin typeface="Yu Gothic" panose="020B0400000000000000" pitchFamily="34" charset="-128"/>
              <a:ea typeface="Yu Gothic" panose="020B0400000000000000" pitchFamily="34" charset="-128"/>
              <a:cs typeface="YuGothic"/>
            </a:endParaRPr>
          </a:p>
        </p:txBody>
      </p:sp>
      <p:sp>
        <p:nvSpPr>
          <p:cNvPr id="36" name="object 14">
            <a:extLst>
              <a:ext uri="{FF2B5EF4-FFF2-40B4-BE49-F238E27FC236}">
                <a16:creationId xmlns:a16="http://schemas.microsoft.com/office/drawing/2014/main" xmlns="" id="{DD7FCA0F-7B87-462E-BBCE-DF9FF8A9C49A}"/>
              </a:ext>
            </a:extLst>
          </p:cNvPr>
          <p:cNvSpPr/>
          <p:nvPr/>
        </p:nvSpPr>
        <p:spPr>
          <a:xfrm>
            <a:off x="785354" y="7137243"/>
            <a:ext cx="6120130" cy="1009513"/>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DD9C3"/>
          </a:solidFill>
        </p:spPr>
        <p:txBody>
          <a:bodyPr wrap="square" lIns="0" tIns="0" rIns="0" bIns="0" rtlCol="0"/>
          <a:lstStyle/>
          <a:p>
            <a:endParaRPr/>
          </a:p>
        </p:txBody>
      </p:sp>
      <p:sp>
        <p:nvSpPr>
          <p:cNvPr id="37" name="object 15">
            <a:extLst>
              <a:ext uri="{FF2B5EF4-FFF2-40B4-BE49-F238E27FC236}">
                <a16:creationId xmlns:a16="http://schemas.microsoft.com/office/drawing/2014/main" xmlns="" id="{309C827A-C3E3-44D1-A247-8FE8EAE871E3}"/>
              </a:ext>
            </a:extLst>
          </p:cNvPr>
          <p:cNvSpPr txBox="1"/>
          <p:nvPr/>
        </p:nvSpPr>
        <p:spPr>
          <a:xfrm>
            <a:off x="1053264" y="7287571"/>
            <a:ext cx="56413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定期的な班会議を行うなどして、情報班内での情報共有をしっかりと行いましょう！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38" name="テキスト ボックス 37">
            <a:extLst>
              <a:ext uri="{FF2B5EF4-FFF2-40B4-BE49-F238E27FC236}">
                <a16:creationId xmlns:a16="http://schemas.microsoft.com/office/drawing/2014/main" xmlns="" id="{D5617EDC-AEC9-4BED-87BB-95C80442ACE9}"/>
              </a:ext>
            </a:extLst>
          </p:cNvPr>
          <p:cNvSpPr txBox="1"/>
          <p:nvPr/>
        </p:nvSpPr>
        <p:spPr>
          <a:xfrm>
            <a:off x="708363" y="1543050"/>
            <a:ext cx="6214805" cy="794641"/>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「情報の収集と整理」「情報・ルール等の周知・伝達」「取材対応」</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そのために、具体的には下記４つの業務を実施します。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xmlns="" id="{B1E699C6-416F-49EB-B423-2FEA4AF51D67}"/>
              </a:ext>
            </a:extLst>
          </p:cNvPr>
          <p:cNvSpPr txBox="1"/>
          <p:nvPr/>
        </p:nvSpPr>
        <p:spPr>
          <a:xfrm>
            <a:off x="6755861" y="10175421"/>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8901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EC8F4F3-AD7F-46FA-A149-4F6BE64D1020}"/>
              </a:ext>
            </a:extLst>
          </p:cNvPr>
          <p:cNvSpPr txBox="1"/>
          <p:nvPr/>
        </p:nvSpPr>
        <p:spPr>
          <a:xfrm>
            <a:off x="1785937" y="825500"/>
            <a:ext cx="4038600" cy="461665"/>
          </a:xfrm>
          <a:prstGeom prst="rect">
            <a:avLst/>
          </a:prstGeom>
          <a:noFill/>
        </p:spPr>
        <p:txBody>
          <a:bodyPr wrap="square">
            <a:spAutoFit/>
          </a:bodyPr>
          <a:lstStyle/>
          <a:p>
            <a:pPr marL="266700" algn="ctr"/>
            <a:r>
              <a:rPr lang="ja-JP" alt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目　　次</a:t>
            </a:r>
            <a:endParaRPr lang="ja-JP" alt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object 3">
            <a:extLst>
              <a:ext uri="{FF2B5EF4-FFF2-40B4-BE49-F238E27FC236}">
                <a16:creationId xmlns:a16="http://schemas.microsoft.com/office/drawing/2014/main" xmlns="" id="{A4BB8AC3-C09B-4804-84AD-C0FA94985520}"/>
              </a:ext>
            </a:extLst>
          </p:cNvPr>
          <p:cNvSpPr txBox="1"/>
          <p:nvPr/>
        </p:nvSpPr>
        <p:spPr>
          <a:xfrm>
            <a:off x="1260289" y="1864459"/>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第１章	避難所開設・運営マニュアルの使い方</a:t>
            </a:r>
          </a:p>
        </p:txBody>
      </p:sp>
      <p:sp>
        <p:nvSpPr>
          <p:cNvPr id="17" name="object 4">
            <a:extLst>
              <a:ext uri="{FF2B5EF4-FFF2-40B4-BE49-F238E27FC236}">
                <a16:creationId xmlns:a16="http://schemas.microsoft.com/office/drawing/2014/main" xmlns="" id="{349F2913-4358-427C-BFB1-0CEE3B38A761}"/>
              </a:ext>
            </a:extLst>
          </p:cNvPr>
          <p:cNvSpPr/>
          <p:nvPr/>
        </p:nvSpPr>
        <p:spPr>
          <a:xfrm flipV="1">
            <a:off x="1142116" y="2145511"/>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18" name="object 3">
            <a:extLst>
              <a:ext uri="{FF2B5EF4-FFF2-40B4-BE49-F238E27FC236}">
                <a16:creationId xmlns:a16="http://schemas.microsoft.com/office/drawing/2014/main" xmlns="" id="{AEB2CD7B-962E-46AF-8BE8-BB4D587CC512}"/>
              </a:ext>
            </a:extLst>
          </p:cNvPr>
          <p:cNvSpPr txBox="1"/>
          <p:nvPr/>
        </p:nvSpPr>
        <p:spPr>
          <a:xfrm>
            <a:off x="1260289" y="5081656"/>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第３章	避難所開設マニュアル</a:t>
            </a:r>
          </a:p>
        </p:txBody>
      </p:sp>
      <p:sp>
        <p:nvSpPr>
          <p:cNvPr id="19" name="object 4">
            <a:extLst>
              <a:ext uri="{FF2B5EF4-FFF2-40B4-BE49-F238E27FC236}">
                <a16:creationId xmlns:a16="http://schemas.microsoft.com/office/drawing/2014/main" xmlns="" id="{A45E1120-F08A-40BC-95EE-757909EC80ED}"/>
              </a:ext>
            </a:extLst>
          </p:cNvPr>
          <p:cNvSpPr/>
          <p:nvPr/>
        </p:nvSpPr>
        <p:spPr>
          <a:xfrm flipV="1">
            <a:off x="1142116" y="5362708"/>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20" name="object 3">
            <a:extLst>
              <a:ext uri="{FF2B5EF4-FFF2-40B4-BE49-F238E27FC236}">
                <a16:creationId xmlns:a16="http://schemas.microsoft.com/office/drawing/2014/main" xmlns="" id="{2A58749A-8573-45FC-91A7-A105A35213C7}"/>
              </a:ext>
            </a:extLst>
          </p:cNvPr>
          <p:cNvSpPr txBox="1"/>
          <p:nvPr/>
        </p:nvSpPr>
        <p:spPr>
          <a:xfrm>
            <a:off x="1260289" y="63373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第４章	避難所運営マニュアル</a:t>
            </a:r>
          </a:p>
        </p:txBody>
      </p:sp>
      <p:sp>
        <p:nvSpPr>
          <p:cNvPr id="21" name="object 4">
            <a:extLst>
              <a:ext uri="{FF2B5EF4-FFF2-40B4-BE49-F238E27FC236}">
                <a16:creationId xmlns:a16="http://schemas.microsoft.com/office/drawing/2014/main" xmlns="" id="{1F166313-E388-401E-8E27-3F2E717C1508}"/>
              </a:ext>
            </a:extLst>
          </p:cNvPr>
          <p:cNvSpPr/>
          <p:nvPr/>
        </p:nvSpPr>
        <p:spPr>
          <a:xfrm flipV="1">
            <a:off x="1142116" y="66183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22" name="object 3">
            <a:extLst>
              <a:ext uri="{FF2B5EF4-FFF2-40B4-BE49-F238E27FC236}">
                <a16:creationId xmlns:a16="http://schemas.microsoft.com/office/drawing/2014/main" xmlns="" id="{6D534179-386A-453E-B1C6-7BFA3BAFFC84}"/>
              </a:ext>
            </a:extLst>
          </p:cNvPr>
          <p:cNvSpPr txBox="1"/>
          <p:nvPr/>
        </p:nvSpPr>
        <p:spPr>
          <a:xfrm>
            <a:off x="1260289" y="33655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latin typeface="HG丸ｺﾞｼｯｸM-PRO" panose="020F0600000000000000" pitchFamily="50" charset="-128"/>
                <a:ea typeface="HG丸ｺﾞｼｯｸM-PRO" panose="020F0600000000000000" pitchFamily="50" charset="-128"/>
                <a:cs typeface="YuGo-Medium"/>
              </a:rPr>
              <a:t>第２章	本避難所に関する基本条件</a:t>
            </a:r>
          </a:p>
        </p:txBody>
      </p:sp>
      <p:sp>
        <p:nvSpPr>
          <p:cNvPr id="23" name="object 4">
            <a:extLst>
              <a:ext uri="{FF2B5EF4-FFF2-40B4-BE49-F238E27FC236}">
                <a16:creationId xmlns:a16="http://schemas.microsoft.com/office/drawing/2014/main" xmlns="" id="{4B5604BC-EFFA-41AF-B4B2-28C81845BD05}"/>
              </a:ext>
            </a:extLst>
          </p:cNvPr>
          <p:cNvSpPr/>
          <p:nvPr/>
        </p:nvSpPr>
        <p:spPr>
          <a:xfrm flipV="1">
            <a:off x="1206796" y="3645449"/>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graphicFrame>
        <p:nvGraphicFramePr>
          <p:cNvPr id="24" name="表 4">
            <a:extLst>
              <a:ext uri="{FF2B5EF4-FFF2-40B4-BE49-F238E27FC236}">
                <a16:creationId xmlns:a16="http://schemas.microsoft.com/office/drawing/2014/main" xmlns="" id="{92C0528D-0678-45FA-BCDA-06CF757BF2DA}"/>
              </a:ext>
            </a:extLst>
          </p:cNvPr>
          <p:cNvGraphicFramePr>
            <a:graphicFrameLocks noGrp="1"/>
          </p:cNvGraphicFramePr>
          <p:nvPr>
            <p:extLst>
              <p:ext uri="{D42A27DB-BD31-4B8C-83A1-F6EECF244321}">
                <p14:modId xmlns:p14="http://schemas.microsoft.com/office/powerpoint/2010/main" val="3988072847"/>
              </p:ext>
            </p:extLst>
          </p:nvPr>
        </p:nvGraphicFramePr>
        <p:xfrm>
          <a:off x="1341130" y="3689348"/>
          <a:ext cx="5421720" cy="1241904"/>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避難所に関する基本情報・・・・・・・・・・・・・ </a:t>
                      </a:r>
                      <a:r>
                        <a:rPr lang="ja-JP" altLang="en-US" sz="1400" b="0">
                          <a:solidFill>
                            <a:srgbClr val="221815"/>
                          </a:solidFill>
                          <a:latin typeface="HG丸ｺﾞｼｯｸM-PRO" panose="020F0600000000000000" pitchFamily="50" charset="-128"/>
                          <a:ea typeface="HG丸ｺﾞｼｯｸM-PRO" panose="020F0600000000000000" pitchFamily="50" charset="-128"/>
                        </a:rPr>
                        <a:t>６</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a:t>
                      </a:r>
                      <a:r>
                        <a:rPr lang="ja-JP" altLang="en-US" sz="1400" b="0">
                          <a:solidFill>
                            <a:srgbClr val="221815"/>
                          </a:solidFill>
                          <a:latin typeface="HG丸ｺﾞｼｯｸM-PRO" panose="020F0600000000000000" pitchFamily="50" charset="-128"/>
                          <a:ea typeface="HG丸ｺﾞｼｯｸM-PRO" panose="020F0600000000000000" pitchFamily="50" charset="-128"/>
                        </a:rPr>
                        <a:t> 避難所開設・運営における体制・・・・・・・・・・ ７</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 避難所開設・運営における役割分担・・・・・・・・ </a:t>
                      </a:r>
                      <a:r>
                        <a:rPr lang="ja-JP" altLang="en-US" sz="1400" b="0">
                          <a:solidFill>
                            <a:srgbClr val="221815"/>
                          </a:solidFill>
                          <a:latin typeface="HG丸ｺﾞｼｯｸM-PRO" panose="020F0600000000000000" pitchFamily="50" charset="-128"/>
                          <a:ea typeface="HG丸ｺﾞｼｯｸM-PRO" panose="020F0600000000000000" pitchFamily="50" charset="-128"/>
                        </a:rPr>
                        <a:t>８</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４</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施設の利用・・・・・・・・・・・・・・・・・・・１０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bl>
          </a:graphicData>
        </a:graphic>
      </p:graphicFrame>
      <p:graphicFrame>
        <p:nvGraphicFramePr>
          <p:cNvPr id="25" name="表 4">
            <a:extLst>
              <a:ext uri="{FF2B5EF4-FFF2-40B4-BE49-F238E27FC236}">
                <a16:creationId xmlns:a16="http://schemas.microsoft.com/office/drawing/2014/main" xmlns="" id="{90910EC9-314A-4B31-B6F7-8451756DC9F9}"/>
              </a:ext>
            </a:extLst>
          </p:cNvPr>
          <p:cNvGraphicFramePr>
            <a:graphicFrameLocks noGrp="1"/>
          </p:cNvGraphicFramePr>
          <p:nvPr>
            <p:extLst>
              <p:ext uri="{D42A27DB-BD31-4B8C-83A1-F6EECF244321}">
                <p14:modId xmlns:p14="http://schemas.microsoft.com/office/powerpoint/2010/main" val="1697666928"/>
              </p:ext>
            </p:extLst>
          </p:nvPr>
        </p:nvGraphicFramePr>
        <p:xfrm>
          <a:off x="1341130" y="5419792"/>
          <a:ext cx="4981171" cy="556260"/>
        </p:xfrm>
        <a:graphic>
          <a:graphicData uri="http://schemas.openxmlformats.org/drawingml/2006/table">
            <a:tbl>
              <a:tblPr firstRow="1" bandRow="1">
                <a:tableStyleId>{5C22544A-7EE6-4342-B048-85BDC9FD1C3A}</a:tableStyleId>
              </a:tblPr>
              <a:tblGrid>
                <a:gridCol w="4981171">
                  <a:extLst>
                    <a:ext uri="{9D8B030D-6E8A-4147-A177-3AD203B41FA5}">
                      <a16:colId xmlns:a16="http://schemas.microsoft.com/office/drawing/2014/main" xmlns="" val="308000394"/>
                    </a:ext>
                  </a:extLst>
                </a:gridCol>
              </a:tblGrid>
              <a:tr h="310476">
                <a:tc>
                  <a:txBody>
                    <a:bodyPr/>
                    <a:lstStyle/>
                    <a:p>
                      <a:pPr marL="12700" marR="0" lvl="0" indent="0" algn="dist" defTabSz="914400" rtl="0" eaLnBrk="1" fontAlgn="auto" latinLnBrk="0" hangingPunct="1">
                        <a:lnSpc>
                          <a:spcPct val="100000"/>
                        </a:lnSpc>
                        <a:spcBef>
                          <a:spcPts val="0"/>
                        </a:spcBef>
                        <a:spcAft>
                          <a:spcPts val="300"/>
                        </a:spcAft>
                        <a:buClrTx/>
                        <a:buSzTx/>
                        <a:buFontTx/>
                        <a:buNone/>
                        <a:tabLst/>
                        <a:defRPr/>
                      </a:pPr>
                      <a:r>
                        <a:rPr kumimoji="1" lang="en-US" altLang="ja-JP"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1.</a:t>
                      </a:r>
                      <a:r>
                        <a:rPr kumimoji="1" lang="ja-JP" altLang="en-US"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 </a:t>
                      </a:r>
                      <a:r>
                        <a:rPr kumimoji="1" lang="ja-JP" altLang="en-US" sz="1400" b="0" i="0" u="none" strike="noStrike" kern="1200" cap="none" spc="254"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避難所開設の流れ（大雨時編）・・・・・１６</a:t>
                      </a:r>
                    </a:p>
                    <a:p>
                      <a:pPr marL="12700" marR="0" lvl="0" indent="0" algn="dist" defTabSz="914400" rtl="0" eaLnBrk="1" fontAlgn="auto" latinLnBrk="0" hangingPunct="1">
                        <a:lnSpc>
                          <a:spcPct val="100000"/>
                        </a:lnSpc>
                        <a:spcBef>
                          <a:spcPts val="0"/>
                        </a:spcBef>
                        <a:spcAft>
                          <a:spcPts val="300"/>
                        </a:spcAft>
                        <a:buClrTx/>
                        <a:buSzTx/>
                        <a:buFontTx/>
                        <a:buNone/>
                        <a:tabLst/>
                        <a:defRPr/>
                      </a:pPr>
                      <a:r>
                        <a:rPr kumimoji="1" lang="en-US" altLang="ja-JP"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2.</a:t>
                      </a:r>
                      <a:r>
                        <a:rPr kumimoji="1" lang="ja-JP" altLang="en-US"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 </a:t>
                      </a:r>
                      <a:r>
                        <a:rPr kumimoji="1" lang="ja-JP" altLang="en-US" sz="1400" b="0" i="0" u="none" strike="noStrike" kern="1200" cap="none" spc="254"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避難所開設の流れ（地震編）・・・・・・１８</a:t>
                      </a:r>
                      <a:endParaRPr kumimoji="1" lang="ja-JP" altLang="en-US" sz="1400" b="0" i="0" u="none" strike="noStrike" kern="1200" cap="none" spc="0" normalizeH="0" baseline="0" noProof="0" dirty="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bl>
          </a:graphicData>
        </a:graphic>
      </p:graphicFrame>
      <p:graphicFrame>
        <p:nvGraphicFramePr>
          <p:cNvPr id="26" name="表 4">
            <a:extLst>
              <a:ext uri="{FF2B5EF4-FFF2-40B4-BE49-F238E27FC236}">
                <a16:creationId xmlns:a16="http://schemas.microsoft.com/office/drawing/2014/main" xmlns="" id="{298E651B-FF43-49D7-9A56-63241391493E}"/>
              </a:ext>
            </a:extLst>
          </p:cNvPr>
          <p:cNvGraphicFramePr>
            <a:graphicFrameLocks noGrp="1"/>
          </p:cNvGraphicFramePr>
          <p:nvPr>
            <p:extLst>
              <p:ext uri="{D42A27DB-BD31-4B8C-83A1-F6EECF244321}">
                <p14:modId xmlns:p14="http://schemas.microsoft.com/office/powerpoint/2010/main" val="3927898161"/>
              </p:ext>
            </p:extLst>
          </p:nvPr>
        </p:nvGraphicFramePr>
        <p:xfrm>
          <a:off x="1341130" y="6661148"/>
          <a:ext cx="5421720" cy="1552380"/>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避難所運営の流れ・・・・・・・・・・・・・・・・２２</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避難所運営委員会の立上げ・運営・・・・・・・・・２４</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３</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避難所開設担当者からの引継ぎ・・・・・・・・・・２７</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４</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各班による避難所運営・・・・・・・・・・・・・・２８</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５</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避難所の閉鎖（撤収期）・・・・・・・・・・・・・８０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2061597"/>
                  </a:ext>
                </a:extLst>
              </a:tr>
            </a:tbl>
          </a:graphicData>
        </a:graphic>
      </p:graphicFrame>
      <p:graphicFrame>
        <p:nvGraphicFramePr>
          <p:cNvPr id="27" name="表 4">
            <a:extLst>
              <a:ext uri="{FF2B5EF4-FFF2-40B4-BE49-F238E27FC236}">
                <a16:creationId xmlns:a16="http://schemas.microsoft.com/office/drawing/2014/main" xmlns="" id="{46E8DEA5-5CA5-4162-8288-843AD49231C2}"/>
              </a:ext>
            </a:extLst>
          </p:cNvPr>
          <p:cNvGraphicFramePr>
            <a:graphicFrameLocks noGrp="1"/>
          </p:cNvGraphicFramePr>
          <p:nvPr>
            <p:extLst>
              <p:ext uri="{D42A27DB-BD31-4B8C-83A1-F6EECF244321}">
                <p14:modId xmlns:p14="http://schemas.microsoft.com/office/powerpoint/2010/main" val="2542646233"/>
              </p:ext>
            </p:extLst>
          </p:nvPr>
        </p:nvGraphicFramePr>
        <p:xfrm>
          <a:off x="1341130" y="2193924"/>
          <a:ext cx="5421720" cy="1241904"/>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 くまの・みらい交流館避難所マニュアルについて・・ </a:t>
                      </a:r>
                      <a:r>
                        <a:rPr lang="ja-JP" altLang="en-US" sz="1400" b="0">
                          <a:solidFill>
                            <a:srgbClr val="221815"/>
                          </a:solidFill>
                          <a:latin typeface="HG丸ｺﾞｼｯｸM-PRO" panose="020F0600000000000000" pitchFamily="50" charset="-128"/>
                          <a:ea typeface="HG丸ｺﾞｼｯｸM-PRO" panose="020F0600000000000000" pitchFamily="50" charset="-128"/>
                        </a:rPr>
                        <a:t>２</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マニュアルの見方・・・・・・・・・・・・・・・・ ２</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災害時のマニュアルの活用・・・・・・・・・・・・ </a:t>
                      </a:r>
                      <a:r>
                        <a:rPr lang="ja-JP" altLang="en-US" sz="1400" b="0">
                          <a:solidFill>
                            <a:srgbClr val="221815"/>
                          </a:solidFill>
                          <a:latin typeface="HG丸ｺﾞｼｯｸM-PRO" panose="020F0600000000000000" pitchFamily="50" charset="-128"/>
                          <a:ea typeface="HG丸ｺﾞｼｯｸM-PRO" panose="020F0600000000000000" pitchFamily="50" charset="-128"/>
                        </a:rPr>
                        <a:t>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endParaRPr lang="ja-JP" altLang="en-US" sz="1400" b="0">
                        <a:solidFill>
                          <a:srgbClr val="221815"/>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bl>
          </a:graphicData>
        </a:graphic>
      </p:graphicFrame>
    </p:spTree>
    <p:extLst>
      <p:ext uri="{BB962C8B-B14F-4D97-AF65-F5344CB8AC3E}">
        <p14:creationId xmlns:p14="http://schemas.microsoft.com/office/powerpoint/2010/main" val="2889485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AFCF64F-C597-42D5-90A7-DDD94B945E5C}"/>
              </a:ext>
            </a:extLst>
          </p:cNvPr>
          <p:cNvSpPr txBox="1">
            <a:spLocks/>
          </p:cNvSpPr>
          <p:nvPr/>
        </p:nvSpPr>
        <p:spPr>
          <a:xfrm>
            <a:off x="647363" y="94506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sp>
        <p:nvSpPr>
          <p:cNvPr id="4" name="object 9">
            <a:extLst>
              <a:ext uri="{FF2B5EF4-FFF2-40B4-BE49-F238E27FC236}">
                <a16:creationId xmlns:a16="http://schemas.microsoft.com/office/drawing/2014/main" xmlns="" id="{EA79AAF7-C55D-4769-A1C4-A7DAAFC24B35}"/>
              </a:ext>
            </a:extLst>
          </p:cNvPr>
          <p:cNvSpPr txBox="1"/>
          <p:nvPr/>
        </p:nvSpPr>
        <p:spPr>
          <a:xfrm>
            <a:off x="748452"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避難所に既に整備されている情報機器について確認し、情報収集する上で必要な機器等を確保する。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避難所内で入手できない場合は、食料・物資班への物資等依頼票を使用して食料・物資班に調達を依頼し、必要な機器等を確保する。</a:t>
            </a:r>
          </a:p>
        </p:txBody>
      </p:sp>
      <p:grpSp>
        <p:nvGrpSpPr>
          <p:cNvPr id="5" name="グループ化 4">
            <a:extLst>
              <a:ext uri="{FF2B5EF4-FFF2-40B4-BE49-F238E27FC236}">
                <a16:creationId xmlns:a16="http://schemas.microsoft.com/office/drawing/2014/main" xmlns="" id="{ABF8CFB8-B8CC-49EE-B963-116F1F139482}"/>
              </a:ext>
            </a:extLst>
          </p:cNvPr>
          <p:cNvGrpSpPr/>
          <p:nvPr/>
        </p:nvGrpSpPr>
        <p:grpSpPr>
          <a:xfrm>
            <a:off x="638626" y="2455500"/>
            <a:ext cx="6357742" cy="504190"/>
            <a:chOff x="728646" y="1851740"/>
            <a:chExt cx="6120130" cy="504190"/>
          </a:xfrm>
        </p:grpSpPr>
        <p:sp>
          <p:nvSpPr>
            <p:cNvPr id="6" name="object 20">
              <a:extLst>
                <a:ext uri="{FF2B5EF4-FFF2-40B4-BE49-F238E27FC236}">
                  <a16:creationId xmlns:a16="http://schemas.microsoft.com/office/drawing/2014/main" xmlns="" id="{A6697197-3F0B-4751-8B96-34A35120523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08648291-1FC4-4D49-ABB7-F1FF086A51A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必要な機器の確保</a:t>
              </a:r>
            </a:p>
          </p:txBody>
        </p:sp>
        <p:sp>
          <p:nvSpPr>
            <p:cNvPr id="8" name="object 22">
              <a:extLst>
                <a:ext uri="{FF2B5EF4-FFF2-40B4-BE49-F238E27FC236}">
                  <a16:creationId xmlns:a16="http://schemas.microsoft.com/office/drawing/2014/main" xmlns="" id="{1E33452A-453C-47AC-9049-AC4C52D3E40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B2D33FBE-EDF9-4C50-A70B-9E0BE629D7C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8CB216B5-1DE5-4CAA-A922-66C3A2462A78}"/>
              </a:ext>
            </a:extLst>
          </p:cNvPr>
          <p:cNvGrpSpPr/>
          <p:nvPr/>
        </p:nvGrpSpPr>
        <p:grpSpPr>
          <a:xfrm>
            <a:off x="699893" y="159956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16DAD410-BBA1-44E7-A05F-E431810A5C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E0E9DE9F-01EE-47E8-BF24-969CA732983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C7D5F069-6260-43A0-9317-CC557B5174D3}"/>
              </a:ext>
            </a:extLst>
          </p:cNvPr>
          <p:cNvSpPr txBox="1"/>
          <p:nvPr/>
        </p:nvSpPr>
        <p:spPr>
          <a:xfrm>
            <a:off x="742212" y="6119591"/>
            <a:ext cx="6186293" cy="30122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熊野町災害対策本部から避難所に関係する情報、地域に関係する被害やライフライン等の情報を収集する。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ラジオ、新聞、テレビ、パソコン（インターネットやＳＮＳ）など、メディアを通じて、地域に関する情報を収集する。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避難所周辺や地域の状況確認（情報収集）を行い、地域の情報を収集する。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収集した情報は種類や分類ごとに整理する。避難所に関係する機関等の連絡先は、関係機関連絡先一覧表に整理する。</a:t>
            </a:r>
          </a:p>
        </p:txBody>
      </p:sp>
      <p:grpSp>
        <p:nvGrpSpPr>
          <p:cNvPr id="14" name="グループ化 13">
            <a:extLst>
              <a:ext uri="{FF2B5EF4-FFF2-40B4-BE49-F238E27FC236}">
                <a16:creationId xmlns:a16="http://schemas.microsoft.com/office/drawing/2014/main" xmlns="" id="{EAE5DBEC-360D-4519-A84A-4818F1B97E00}"/>
              </a:ext>
            </a:extLst>
          </p:cNvPr>
          <p:cNvGrpSpPr/>
          <p:nvPr/>
        </p:nvGrpSpPr>
        <p:grpSpPr>
          <a:xfrm>
            <a:off x="632386" y="5457638"/>
            <a:ext cx="6357742" cy="504190"/>
            <a:chOff x="728646" y="1851740"/>
            <a:chExt cx="6120130" cy="504190"/>
          </a:xfrm>
        </p:grpSpPr>
        <p:sp>
          <p:nvSpPr>
            <p:cNvPr id="15" name="object 20">
              <a:extLst>
                <a:ext uri="{FF2B5EF4-FFF2-40B4-BE49-F238E27FC236}">
                  <a16:creationId xmlns:a16="http://schemas.microsoft.com/office/drawing/2014/main" xmlns="" id="{DC8F7FE6-3C06-416B-9CB6-CDEC2756EE7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81FAEBA6-FD90-4CCE-8CEF-F02257B2DC4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17" name="object 22">
              <a:extLst>
                <a:ext uri="{FF2B5EF4-FFF2-40B4-BE49-F238E27FC236}">
                  <a16:creationId xmlns:a16="http://schemas.microsoft.com/office/drawing/2014/main" xmlns="" id="{D29C8DC0-7EB6-4DC6-BD43-35B3F7FEB8B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8FC2384F-13D1-434C-8AD5-41959C7459F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85891CBD-366A-4EF0-941A-EEE1BD048D45}"/>
              </a:ext>
            </a:extLst>
          </p:cNvPr>
          <p:cNvSpPr txBox="1"/>
          <p:nvPr/>
        </p:nvSpPr>
        <p:spPr>
          <a:xfrm>
            <a:off x="1386123" y="1708299"/>
            <a:ext cx="5338977"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24</a:t>
            </a:r>
            <a:r>
              <a:rPr lang="ja-JP" altLang="en-US" sz="1400" b="1" dirty="0">
                <a:solidFill>
                  <a:srgbClr val="221815"/>
                </a:solidFill>
                <a:latin typeface="Yu Gothic" panose="020B0400000000000000" pitchFamily="34" charset="-128"/>
                <a:ea typeface="Yu Gothic" panose="020B0400000000000000" pitchFamily="34" charset="-128"/>
                <a:cs typeface="YuGothic"/>
              </a:rPr>
              <a:t>：関係機関連絡先一覧表、様式</a:t>
            </a:r>
            <a:r>
              <a:rPr lang="en-US" altLang="ja-JP" sz="1400" b="1" dirty="0">
                <a:solidFill>
                  <a:srgbClr val="221815"/>
                </a:solidFill>
                <a:latin typeface="Yu Gothic" panose="020B0400000000000000" pitchFamily="34" charset="-128"/>
                <a:ea typeface="Yu Gothic" panose="020B0400000000000000" pitchFamily="34" charset="-128"/>
                <a:cs typeface="YuGothic"/>
              </a:rPr>
              <a:t>32</a:t>
            </a:r>
            <a:r>
              <a:rPr lang="ja-JP" altLang="en-US" sz="1400" b="1" dirty="0">
                <a:solidFill>
                  <a:srgbClr val="221815"/>
                </a:solidFill>
                <a:latin typeface="Yu Gothic" panose="020B0400000000000000" pitchFamily="34" charset="-128"/>
                <a:ea typeface="Yu Gothic" panose="020B0400000000000000" pitchFamily="34" charset="-128"/>
                <a:cs typeface="YuGothic"/>
              </a:rPr>
              <a:t>：食料・物資班への物資等依頼票</a:t>
            </a:r>
            <a:endParaRPr lang="zh-TW" altLang="en-US" sz="1400" b="1" dirty="0">
              <a:solidFill>
                <a:srgbClr val="221815"/>
              </a:solidFill>
              <a:latin typeface="Yu Gothic" panose="020B0400000000000000" pitchFamily="34" charset="-128"/>
              <a:ea typeface="Yu Gothic" panose="020B0400000000000000" pitchFamily="34" charset="-128"/>
              <a:cs typeface="YuGothic"/>
            </a:endParaRPr>
          </a:p>
        </p:txBody>
      </p:sp>
      <p:sp>
        <p:nvSpPr>
          <p:cNvPr id="20" name="テキスト ボックス 19">
            <a:extLst>
              <a:ext uri="{FF2B5EF4-FFF2-40B4-BE49-F238E27FC236}">
                <a16:creationId xmlns:a16="http://schemas.microsoft.com/office/drawing/2014/main" xmlns="" id="{E6C51FD1-D576-40B5-A099-361FE5359552}"/>
              </a:ext>
            </a:extLst>
          </p:cNvPr>
          <p:cNvSpPr txBox="1"/>
          <p:nvPr/>
        </p:nvSpPr>
        <p:spPr>
          <a:xfrm>
            <a:off x="699893" y="4980034"/>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コツ・ポイント７</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情報機器の確保</a:t>
            </a:r>
            <a:endParaRPr lang="ja-JP" altLang="en-US" sz="1600" u="sng" dirty="0">
              <a:solidFill>
                <a:srgbClr val="172A88"/>
              </a:solidFill>
            </a:endParaRPr>
          </a:p>
        </p:txBody>
      </p:sp>
      <p:sp>
        <p:nvSpPr>
          <p:cNvPr id="21" name="テキスト ボックス 20">
            <a:extLst>
              <a:ext uri="{FF2B5EF4-FFF2-40B4-BE49-F238E27FC236}">
                <a16:creationId xmlns:a16="http://schemas.microsoft.com/office/drawing/2014/main" xmlns="" id="{DA75977E-7B53-4F77-8F8B-2A9C13E31C6D}"/>
              </a:ext>
            </a:extLst>
          </p:cNvPr>
          <p:cNvSpPr txBox="1"/>
          <p:nvPr/>
        </p:nvSpPr>
        <p:spPr>
          <a:xfrm>
            <a:off x="708101" y="950453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コツ・ポイント８</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収集する情報</a:t>
            </a:r>
            <a:endParaRPr lang="ja-JP" altLang="en-US" sz="1600" u="sng">
              <a:solidFill>
                <a:srgbClr val="172A88"/>
              </a:solidFill>
            </a:endParaRPr>
          </a:p>
        </p:txBody>
      </p:sp>
      <p:sp>
        <p:nvSpPr>
          <p:cNvPr id="22" name="テキスト ボックス 21">
            <a:extLst>
              <a:ext uri="{FF2B5EF4-FFF2-40B4-BE49-F238E27FC236}">
                <a16:creationId xmlns:a16="http://schemas.microsoft.com/office/drawing/2014/main" xmlns="" id="{4BDF5139-0DD9-4952-9259-12CF4FB3A541}"/>
              </a:ext>
            </a:extLst>
          </p:cNvPr>
          <p:cNvSpPr txBox="1"/>
          <p:nvPr/>
        </p:nvSpPr>
        <p:spPr>
          <a:xfrm>
            <a:off x="151488" y="10148207"/>
            <a:ext cx="66732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４４</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177851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9CAD0C6-CCE3-4BDA-B8BA-136B98071479}"/>
              </a:ext>
            </a:extLst>
          </p:cNvPr>
          <p:cNvSpPr txBox="1">
            <a:spLocks/>
          </p:cNvSpPr>
          <p:nvPr/>
        </p:nvSpPr>
        <p:spPr>
          <a:xfrm>
            <a:off x="397366"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6E663E"/>
                </a:solidFill>
                <a:latin typeface="Yu Gothic" panose="020B0400000000000000" pitchFamily="34" charset="-128"/>
                <a:ea typeface="Yu Gothic" panose="020B0400000000000000" pitchFamily="34" charset="-128"/>
              </a:rPr>
              <a:t>１</a:t>
            </a:r>
            <a:r>
              <a:rPr kumimoji="0" lang="en-US" altLang="ja-JP" sz="3200" b="1" kern="0" dirty="0">
                <a:solidFill>
                  <a:srgbClr val="6E663E"/>
                </a:solidFill>
                <a:latin typeface="Yu Gothic" panose="020B0400000000000000" pitchFamily="34" charset="-128"/>
                <a:ea typeface="Yu Gothic" panose="020B0400000000000000" pitchFamily="34" charset="-128"/>
              </a:rPr>
              <a:t>. </a:t>
            </a:r>
            <a:r>
              <a:rPr kumimoji="0" lang="ja-JP" altLang="en-US" sz="3200" b="1" kern="0" dirty="0">
                <a:solidFill>
                  <a:srgbClr val="6E663E"/>
                </a:solidFill>
                <a:latin typeface="Yu Gothic" panose="020B0400000000000000" pitchFamily="34" charset="-128"/>
                <a:ea typeface="Yu Gothic" panose="020B0400000000000000" pitchFamily="34" charset="-128"/>
              </a:rPr>
              <a:t>情報収集・整理</a:t>
            </a:r>
          </a:p>
        </p:txBody>
      </p:sp>
      <p:grpSp>
        <p:nvGrpSpPr>
          <p:cNvPr id="4" name="グループ化 3">
            <a:extLst>
              <a:ext uri="{FF2B5EF4-FFF2-40B4-BE49-F238E27FC236}">
                <a16:creationId xmlns:a16="http://schemas.microsoft.com/office/drawing/2014/main" xmlns="" id="{5E3B7F17-6EFD-4544-879B-F6F468E4E7B5}"/>
              </a:ext>
            </a:extLst>
          </p:cNvPr>
          <p:cNvGrpSpPr/>
          <p:nvPr/>
        </p:nvGrpSpPr>
        <p:grpSpPr>
          <a:xfrm>
            <a:off x="539181" y="1643602"/>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63BEE342-FB02-4509-972E-1471709AA8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BF30ED17-C454-4D47-85BF-1B474502393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xmlns="" id="{EA617A98-AD4F-4DC4-9D2D-39814D61F451}"/>
              </a:ext>
            </a:extLst>
          </p:cNvPr>
          <p:cNvGrpSpPr/>
          <p:nvPr/>
        </p:nvGrpSpPr>
        <p:grpSpPr>
          <a:xfrm>
            <a:off x="484518" y="2455817"/>
            <a:ext cx="6357742" cy="504190"/>
            <a:chOff x="728646" y="1851740"/>
            <a:chExt cx="6120130" cy="504190"/>
          </a:xfrm>
        </p:grpSpPr>
        <p:sp>
          <p:nvSpPr>
            <p:cNvPr id="8" name="object 20">
              <a:extLst>
                <a:ext uri="{FF2B5EF4-FFF2-40B4-BE49-F238E27FC236}">
                  <a16:creationId xmlns:a16="http://schemas.microsoft.com/office/drawing/2014/main" xmlns="" id="{3CA3D92E-CA53-4A17-8394-8AA662067B1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37C2977E-15CB-4EAE-B33D-AC004109AE2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10" name="object 22">
              <a:extLst>
                <a:ext uri="{FF2B5EF4-FFF2-40B4-BE49-F238E27FC236}">
                  <a16:creationId xmlns:a16="http://schemas.microsoft.com/office/drawing/2014/main" xmlns="" id="{0D53D652-5433-41D0-87BC-1D80D2E2CB6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EB2DAA39-CDDF-46A3-8900-C8102B9B391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２</a:t>
              </a:r>
            </a:p>
          </p:txBody>
        </p:sp>
      </p:grpSp>
      <p:sp>
        <p:nvSpPr>
          <p:cNvPr id="12" name="object 5">
            <a:extLst>
              <a:ext uri="{FF2B5EF4-FFF2-40B4-BE49-F238E27FC236}">
                <a16:creationId xmlns:a16="http://schemas.microsoft.com/office/drawing/2014/main" xmlns="" id="{104BC4F8-0C04-4807-967B-AC4EB247477A}"/>
              </a:ext>
            </a:extLst>
          </p:cNvPr>
          <p:cNvSpPr txBox="1"/>
          <p:nvPr/>
        </p:nvSpPr>
        <p:spPr>
          <a:xfrm>
            <a:off x="1225412" y="184883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graphicFrame>
        <p:nvGraphicFramePr>
          <p:cNvPr id="13" name="表 5">
            <a:extLst>
              <a:ext uri="{FF2B5EF4-FFF2-40B4-BE49-F238E27FC236}">
                <a16:creationId xmlns:a16="http://schemas.microsoft.com/office/drawing/2014/main" xmlns="" id="{B7D00B48-54BE-41E4-A278-A70281943E97}"/>
              </a:ext>
            </a:extLst>
          </p:cNvPr>
          <p:cNvGraphicFramePr>
            <a:graphicFrameLocks noGrp="1"/>
          </p:cNvGraphicFramePr>
          <p:nvPr>
            <p:extLst>
              <p:ext uri="{D42A27DB-BD31-4B8C-83A1-F6EECF244321}">
                <p14:modId xmlns:p14="http://schemas.microsoft.com/office/powerpoint/2010/main" val="1693008251"/>
              </p:ext>
            </p:extLst>
          </p:nvPr>
        </p:nvGraphicFramePr>
        <p:xfrm>
          <a:off x="460012" y="3469724"/>
          <a:ext cx="6629709" cy="6731000"/>
        </p:xfrm>
        <a:graphic>
          <a:graphicData uri="http://schemas.openxmlformats.org/drawingml/2006/table">
            <a:tbl>
              <a:tblPr firstRow="1" bandRow="1">
                <a:tableStyleId>{5C22544A-7EE6-4342-B048-85BDC9FD1C3A}</a:tableStyleId>
              </a:tblPr>
              <a:tblGrid>
                <a:gridCol w="472934">
                  <a:extLst>
                    <a:ext uri="{9D8B030D-6E8A-4147-A177-3AD203B41FA5}">
                      <a16:colId xmlns:a16="http://schemas.microsoft.com/office/drawing/2014/main" xmlns="" val="839396736"/>
                    </a:ext>
                  </a:extLst>
                </a:gridCol>
                <a:gridCol w="3204775">
                  <a:extLst>
                    <a:ext uri="{9D8B030D-6E8A-4147-A177-3AD203B41FA5}">
                      <a16:colId xmlns:a16="http://schemas.microsoft.com/office/drawing/2014/main" xmlns="" val="593367569"/>
                    </a:ext>
                  </a:extLst>
                </a:gridCol>
                <a:gridCol w="2952000">
                  <a:extLst>
                    <a:ext uri="{9D8B030D-6E8A-4147-A177-3AD203B41FA5}">
                      <a16:colId xmlns:a16="http://schemas.microsoft.com/office/drawing/2014/main" xmlns="" val="3549584412"/>
                    </a:ext>
                  </a:extLst>
                </a:gridCol>
              </a:tblGrid>
              <a:tr h="324000">
                <a:tc>
                  <a:txBody>
                    <a:bodyPr/>
                    <a:lstStyle/>
                    <a:p>
                      <a:pPr algn="ctr"/>
                      <a:r>
                        <a:rPr kumimoji="1" lang="en-US" altLang="ja-JP" sz="1600" dirty="0">
                          <a:solidFill>
                            <a:schemeClr val="bg1"/>
                          </a:solidFill>
                          <a:latin typeface="游ゴシック" panose="020B0400000000000000" pitchFamily="50" charset="-128"/>
                          <a:ea typeface="游ゴシック" panose="020B0400000000000000" pitchFamily="50" charset="-128"/>
                        </a:rPr>
                        <a:t>No</a:t>
                      </a:r>
                      <a:endParaRPr kumimoji="1" lang="ja-JP" altLang="en-US" sz="1600" dirty="0">
                        <a:solidFill>
                          <a:schemeClr val="bg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必要な情報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情報の入手手段（例）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extLst>
                  <a:ext uri="{0D108BD9-81ED-4DB2-BD59-A6C34878D82A}">
                    <a16:rowId xmlns:a16="http://schemas.microsoft.com/office/drawing/2014/main" xmlns="" val="158402924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安否情報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442683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被害情報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24839755"/>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3</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救護所の設置状況や医療対応できる避難所の状況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7723677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4</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近くの病院など医療機関の開業状況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近隣の医療機関への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0436152"/>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福祉避難所の受け入れ状況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384519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6</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新たな避難所の開設状況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6505076"/>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医療チームや保健師、</a:t>
                      </a:r>
                      <a:r>
                        <a:rPr kumimoji="1" lang="en-US" altLang="ja-JP" sz="1600" b="1" dirty="0">
                          <a:solidFill>
                            <a:schemeClr val="tx1"/>
                          </a:solidFill>
                          <a:latin typeface="游ゴシック" panose="020B0400000000000000" pitchFamily="50" charset="-128"/>
                          <a:ea typeface="游ゴシック" panose="020B0400000000000000" pitchFamily="50" charset="-128"/>
                        </a:rPr>
                        <a:t>DCAT</a:t>
                      </a:r>
                      <a:r>
                        <a:rPr kumimoji="1" lang="ja-JP" altLang="en-US" sz="1600" b="1" dirty="0">
                          <a:solidFill>
                            <a:schemeClr val="tx1"/>
                          </a:solidFill>
                          <a:latin typeface="游ゴシック" panose="020B0400000000000000" pitchFamily="50" charset="-128"/>
                          <a:ea typeface="游ゴシック" panose="020B0400000000000000" pitchFamily="50" charset="-128"/>
                        </a:rPr>
                        <a:t>（災害派遣福祉チーム）など医療、保健や福祉の専門家の巡回状況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9711288"/>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8</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ライフラインなどの復旧情報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電気、水道、ガスの事業者の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17225582"/>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9</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水・食料など生活物資供給情報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98212397"/>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10</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葬儀・埋葬に関する情報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534160"/>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11</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鉄道、道路など交通機関の復旧状況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鉄道会社や町の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92527589"/>
                  </a:ext>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12</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生活関連情報（商業施設、銭湯の開店状況など）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地域での情報収集、</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r>
                        <a:rPr kumimoji="1" lang="ja-JP" altLang="en-US" sz="1600" b="1" dirty="0">
                          <a:solidFill>
                            <a:schemeClr val="tx1"/>
                          </a:solidFill>
                          <a:latin typeface="游ゴシック" panose="020B0400000000000000" pitchFamily="50" charset="-128"/>
                          <a:ea typeface="游ゴシック" panose="020B0400000000000000" pitchFamily="50" charset="-128"/>
                        </a:rPr>
                        <a:t>店舗等の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1763560"/>
                  </a:ext>
                </a:extLst>
              </a:tr>
            </a:tbl>
          </a:graphicData>
        </a:graphic>
      </p:graphicFrame>
      <p:sp>
        <p:nvSpPr>
          <p:cNvPr id="14" name="object 9">
            <a:extLst>
              <a:ext uri="{FF2B5EF4-FFF2-40B4-BE49-F238E27FC236}">
                <a16:creationId xmlns:a16="http://schemas.microsoft.com/office/drawing/2014/main" xmlns="" id="{B614996C-797F-4EE5-AE32-4C52453B8567}"/>
              </a:ext>
            </a:extLst>
          </p:cNvPr>
          <p:cNvSpPr txBox="1"/>
          <p:nvPr/>
        </p:nvSpPr>
        <p:spPr>
          <a:xfrm>
            <a:off x="681720" y="3098462"/>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避難所運営に必要な情報一覧表（例）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5" name="テキスト ボックス 14">
            <a:extLst>
              <a:ext uri="{FF2B5EF4-FFF2-40B4-BE49-F238E27FC236}">
                <a16:creationId xmlns:a16="http://schemas.microsoft.com/office/drawing/2014/main" xmlns="" id="{76E12ABD-9BFD-4963-A080-AF323E409AFF}"/>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４５</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003581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900F96E-F430-4442-BB94-AE8B305ABBB9}"/>
              </a:ext>
            </a:extLst>
          </p:cNvPr>
          <p:cNvSpPr txBox="1">
            <a:spLocks/>
          </p:cNvSpPr>
          <p:nvPr/>
        </p:nvSpPr>
        <p:spPr>
          <a:xfrm>
            <a:off x="515706" y="93206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grpSp>
        <p:nvGrpSpPr>
          <p:cNvPr id="3" name="グループ化 2">
            <a:extLst>
              <a:ext uri="{FF2B5EF4-FFF2-40B4-BE49-F238E27FC236}">
                <a16:creationId xmlns:a16="http://schemas.microsoft.com/office/drawing/2014/main" xmlns="" id="{0F855727-7832-4C11-BC0E-30777D1A24E9}"/>
              </a:ext>
            </a:extLst>
          </p:cNvPr>
          <p:cNvGrpSpPr/>
          <p:nvPr/>
        </p:nvGrpSpPr>
        <p:grpSpPr>
          <a:xfrm>
            <a:off x="657521" y="1643285"/>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68D7B2DD-4F45-41D6-87D4-5138B5B9F1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080AE7D1-9589-470A-B0A0-083FCADE3F5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7F078CD4-AAFA-4191-B8D7-D5F83761F969}"/>
              </a:ext>
            </a:extLst>
          </p:cNvPr>
          <p:cNvSpPr txBox="1"/>
          <p:nvPr/>
        </p:nvSpPr>
        <p:spPr>
          <a:xfrm>
            <a:off x="712684"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総務班と協力して、避難所の利用者数、避難所以外の場所に滞在する被災者の数、避難者の出入り状況を確認し、避難所状況報告書に整理する。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避難所状況報告書の記載事項のうち、避難者に周知・伝達すべき事項を整理する。</a:t>
            </a:r>
          </a:p>
        </p:txBody>
      </p:sp>
      <p:grpSp>
        <p:nvGrpSpPr>
          <p:cNvPr id="7" name="グループ化 6">
            <a:extLst>
              <a:ext uri="{FF2B5EF4-FFF2-40B4-BE49-F238E27FC236}">
                <a16:creationId xmlns:a16="http://schemas.microsoft.com/office/drawing/2014/main" xmlns="" id="{8FB27261-B497-4096-894A-C9397FAD9D38}"/>
              </a:ext>
            </a:extLst>
          </p:cNvPr>
          <p:cNvGrpSpPr/>
          <p:nvPr/>
        </p:nvGrpSpPr>
        <p:grpSpPr>
          <a:xfrm>
            <a:off x="602858" y="2455500"/>
            <a:ext cx="6357742" cy="504190"/>
            <a:chOff x="728646" y="1851740"/>
            <a:chExt cx="6120130" cy="504190"/>
          </a:xfrm>
        </p:grpSpPr>
        <p:sp>
          <p:nvSpPr>
            <p:cNvPr id="8" name="object 20">
              <a:extLst>
                <a:ext uri="{FF2B5EF4-FFF2-40B4-BE49-F238E27FC236}">
                  <a16:creationId xmlns:a16="http://schemas.microsoft.com/office/drawing/2014/main" xmlns="" id="{A57514E2-007A-4F42-9852-C64C1104B7B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8F2F4CA2-E132-4966-81F8-6A671AD3B9E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避難者状況のとりまとめ</a:t>
              </a:r>
            </a:p>
          </p:txBody>
        </p:sp>
        <p:sp>
          <p:nvSpPr>
            <p:cNvPr id="10" name="object 22">
              <a:extLst>
                <a:ext uri="{FF2B5EF4-FFF2-40B4-BE49-F238E27FC236}">
                  <a16:creationId xmlns:a16="http://schemas.microsoft.com/office/drawing/2014/main" xmlns="" id="{8F9397CD-E762-47AA-853D-9F0816292C4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87F127BA-917C-45F6-9508-831B947A81F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p>
          </p:txBody>
        </p:sp>
      </p:grpSp>
      <p:sp>
        <p:nvSpPr>
          <p:cNvPr id="12" name="object 5">
            <a:extLst>
              <a:ext uri="{FF2B5EF4-FFF2-40B4-BE49-F238E27FC236}">
                <a16:creationId xmlns:a16="http://schemas.microsoft.com/office/drawing/2014/main" xmlns="" id="{E46183DE-EAC6-4CA5-BC49-0C4711DED697}"/>
              </a:ext>
            </a:extLst>
          </p:cNvPr>
          <p:cNvSpPr txBox="1"/>
          <p:nvPr/>
        </p:nvSpPr>
        <p:spPr>
          <a:xfrm>
            <a:off x="1343752" y="184851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sp>
        <p:nvSpPr>
          <p:cNvPr id="16" name="テキスト ボックス 15">
            <a:extLst>
              <a:ext uri="{FF2B5EF4-FFF2-40B4-BE49-F238E27FC236}">
                <a16:creationId xmlns:a16="http://schemas.microsoft.com/office/drawing/2014/main" xmlns="" id="{E97C095C-4918-44F6-9719-21280EDCE010}"/>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544081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A0D5FAD2-051F-4735-B852-7FEB8647D34C}"/>
              </a:ext>
            </a:extLst>
          </p:cNvPr>
          <p:cNvSpPr txBox="1">
            <a:spLocks/>
          </p:cNvSpPr>
          <p:nvPr/>
        </p:nvSpPr>
        <p:spPr>
          <a:xfrm>
            <a:off x="520996"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sp>
        <p:nvSpPr>
          <p:cNvPr id="3" name="object 9">
            <a:extLst>
              <a:ext uri="{FF2B5EF4-FFF2-40B4-BE49-F238E27FC236}">
                <a16:creationId xmlns:a16="http://schemas.microsoft.com/office/drawing/2014/main" xmlns="" id="{05292300-4448-4D72-B155-10438B8677CC}"/>
              </a:ext>
            </a:extLst>
          </p:cNvPr>
          <p:cNvSpPr txBox="1"/>
          <p:nvPr/>
        </p:nvSpPr>
        <p:spPr>
          <a:xfrm>
            <a:off x="607798" y="3393388"/>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外部から収集・整理した情報と、避難者状況のとりまとめ情報のうち、避難者に周知・伝達すべき事項について整理する。</a:t>
            </a:r>
          </a:p>
        </p:txBody>
      </p:sp>
      <p:grpSp>
        <p:nvGrpSpPr>
          <p:cNvPr id="4" name="グループ化 3">
            <a:extLst>
              <a:ext uri="{FF2B5EF4-FFF2-40B4-BE49-F238E27FC236}">
                <a16:creationId xmlns:a16="http://schemas.microsoft.com/office/drawing/2014/main" xmlns="" id="{7F311FE6-B068-4F6B-85B4-C8F80CF2E63C}"/>
              </a:ext>
            </a:extLst>
          </p:cNvPr>
          <p:cNvGrpSpPr/>
          <p:nvPr/>
        </p:nvGrpSpPr>
        <p:grpSpPr>
          <a:xfrm>
            <a:off x="497972" y="2731435"/>
            <a:ext cx="6357742" cy="504190"/>
            <a:chOff x="728646" y="1851740"/>
            <a:chExt cx="6120130" cy="504190"/>
          </a:xfrm>
        </p:grpSpPr>
        <p:sp>
          <p:nvSpPr>
            <p:cNvPr id="5" name="object 20">
              <a:extLst>
                <a:ext uri="{FF2B5EF4-FFF2-40B4-BE49-F238E27FC236}">
                  <a16:creationId xmlns:a16="http://schemas.microsoft.com/office/drawing/2014/main" xmlns="" id="{15133580-F632-4331-9A71-EE5047AF32D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6D597CBF-35DA-48B0-85EB-86A1F2E80AC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伝達事項の整理（避難所内へ）</a:t>
              </a:r>
            </a:p>
          </p:txBody>
        </p:sp>
        <p:sp>
          <p:nvSpPr>
            <p:cNvPr id="7" name="object 22">
              <a:extLst>
                <a:ext uri="{FF2B5EF4-FFF2-40B4-BE49-F238E27FC236}">
                  <a16:creationId xmlns:a16="http://schemas.microsoft.com/office/drawing/2014/main" xmlns="" id="{61F8517E-284B-45BF-9AEE-EDD0E4D4547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2F47DE0E-AA87-4340-B9ED-35DADFA23DB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7EDA2828-E7AA-4663-88B3-0C468F4B12DC}"/>
              </a:ext>
            </a:extLst>
          </p:cNvPr>
          <p:cNvGrpSpPr/>
          <p:nvPr/>
        </p:nvGrpSpPr>
        <p:grpSpPr>
          <a:xfrm>
            <a:off x="559239" y="1599879"/>
            <a:ext cx="6283775" cy="950898"/>
            <a:chOff x="689917" y="1624372"/>
            <a:chExt cx="6283775" cy="648000"/>
          </a:xfrm>
        </p:grpSpPr>
        <p:pic>
          <p:nvPicPr>
            <p:cNvPr id="10" name="グラフィックス 9" descr="ドキュメント 枠線">
              <a:extLst>
                <a:ext uri="{FF2B5EF4-FFF2-40B4-BE49-F238E27FC236}">
                  <a16:creationId xmlns:a16="http://schemas.microsoft.com/office/drawing/2014/main" xmlns="" id="{AD09BCB1-3AE7-4652-996E-CA58722F73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720409"/>
              <a:ext cx="530604" cy="430228"/>
            </a:xfrm>
            <a:prstGeom prst="rect">
              <a:avLst/>
            </a:prstGeom>
          </p:spPr>
        </p:pic>
        <p:sp>
          <p:nvSpPr>
            <p:cNvPr id="11" name="正方形/長方形 10">
              <a:extLst>
                <a:ext uri="{FF2B5EF4-FFF2-40B4-BE49-F238E27FC236}">
                  <a16:creationId xmlns:a16="http://schemas.microsoft.com/office/drawing/2014/main" xmlns="" id="{964B0FF3-B8E1-4686-AFC9-29FC345FCA1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9">
            <a:extLst>
              <a:ext uri="{FF2B5EF4-FFF2-40B4-BE49-F238E27FC236}">
                <a16:creationId xmlns:a16="http://schemas.microsoft.com/office/drawing/2014/main" xmlns="" id="{2FC75C84-1FA0-45E3-B62C-161F2CEA8607}"/>
              </a:ext>
            </a:extLst>
          </p:cNvPr>
          <p:cNvSpPr txBox="1"/>
          <p:nvPr/>
        </p:nvSpPr>
        <p:spPr>
          <a:xfrm>
            <a:off x="601558" y="4964378"/>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整理した情報について、定時に館内放送（ない場合には拡声器）を利用して、周知を図る。</a:t>
            </a:r>
          </a:p>
        </p:txBody>
      </p:sp>
      <p:grpSp>
        <p:nvGrpSpPr>
          <p:cNvPr id="13" name="グループ化 12">
            <a:extLst>
              <a:ext uri="{FF2B5EF4-FFF2-40B4-BE49-F238E27FC236}">
                <a16:creationId xmlns:a16="http://schemas.microsoft.com/office/drawing/2014/main" xmlns="" id="{D36998F3-ABCD-45C2-9311-A12BAA39CD21}"/>
              </a:ext>
            </a:extLst>
          </p:cNvPr>
          <p:cNvGrpSpPr/>
          <p:nvPr/>
        </p:nvGrpSpPr>
        <p:grpSpPr>
          <a:xfrm>
            <a:off x="491732" y="4302425"/>
            <a:ext cx="6357742" cy="504190"/>
            <a:chOff x="728646" y="1851740"/>
            <a:chExt cx="6120130" cy="504190"/>
          </a:xfrm>
        </p:grpSpPr>
        <p:sp>
          <p:nvSpPr>
            <p:cNvPr id="14" name="object 20">
              <a:extLst>
                <a:ext uri="{FF2B5EF4-FFF2-40B4-BE49-F238E27FC236}">
                  <a16:creationId xmlns:a16="http://schemas.microsoft.com/office/drawing/2014/main" xmlns="" id="{845F372F-B538-475A-9446-EEE3EBE943C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solidFill>
                  <a:srgbClr val="D9BD15"/>
                </a:solidFill>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CAC733DC-8329-41D7-95A9-737C1692894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放送等を通じた提示の情報提供</a:t>
              </a:r>
            </a:p>
          </p:txBody>
        </p:sp>
        <p:sp>
          <p:nvSpPr>
            <p:cNvPr id="16" name="object 22">
              <a:extLst>
                <a:ext uri="{FF2B5EF4-FFF2-40B4-BE49-F238E27FC236}">
                  <a16:creationId xmlns:a16="http://schemas.microsoft.com/office/drawing/2014/main" xmlns="" id="{6C5B5A5B-0A9F-4AAB-8D3E-CB5F067049D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035B65BC-0647-4611-A96E-8F981A4FAB0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9">
            <a:extLst>
              <a:ext uri="{FF2B5EF4-FFF2-40B4-BE49-F238E27FC236}">
                <a16:creationId xmlns:a16="http://schemas.microsoft.com/office/drawing/2014/main" xmlns="" id="{AE9C569B-3EEA-4D3A-A834-23D67288BFCF}"/>
              </a:ext>
            </a:extLst>
          </p:cNvPr>
          <p:cNvSpPr txBox="1"/>
          <p:nvPr/>
        </p:nvSpPr>
        <p:spPr>
          <a:xfrm>
            <a:off x="601558" y="6550549"/>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避難者に周知・伝達すべき情報を掲示するための情報掲示板を設置する。</a:t>
            </a:r>
          </a:p>
          <a:p>
            <a:pPr>
              <a:buClr>
                <a:srgbClr val="6E663E"/>
              </a:buClr>
            </a:pPr>
            <a:r>
              <a:rPr lang="ja-JP" altLang="en-US"/>
              <a:t>行政等から避難者に周知・伝達すべき事項がある場合は、掲示用の資料を確保する。</a:t>
            </a:r>
          </a:p>
          <a:p>
            <a:pPr>
              <a:buClr>
                <a:srgbClr val="6E663E"/>
              </a:buClr>
            </a:pPr>
            <a:r>
              <a:rPr lang="ja-JP" altLang="en-US"/>
              <a:t>避難者に周知・伝達すべき事項について、掲示用の資料やチラシがない場合は、必要に応じてその作成を行う。</a:t>
            </a:r>
          </a:p>
          <a:p>
            <a:pPr>
              <a:buClr>
                <a:srgbClr val="6E663E"/>
              </a:buClr>
            </a:pPr>
            <a:r>
              <a:rPr lang="ja-JP" altLang="en-US"/>
              <a:t>周知・伝達すべき情報を、情報の種類によって分類し掲示する。</a:t>
            </a:r>
          </a:p>
        </p:txBody>
      </p:sp>
      <p:grpSp>
        <p:nvGrpSpPr>
          <p:cNvPr id="19" name="グループ化 18">
            <a:extLst>
              <a:ext uri="{FF2B5EF4-FFF2-40B4-BE49-F238E27FC236}">
                <a16:creationId xmlns:a16="http://schemas.microsoft.com/office/drawing/2014/main" xmlns="" id="{47862AD7-75BE-4EFD-8A63-223369A57934}"/>
              </a:ext>
            </a:extLst>
          </p:cNvPr>
          <p:cNvGrpSpPr/>
          <p:nvPr/>
        </p:nvGrpSpPr>
        <p:grpSpPr>
          <a:xfrm>
            <a:off x="491732" y="5888596"/>
            <a:ext cx="6357742" cy="504190"/>
            <a:chOff x="728646" y="1851740"/>
            <a:chExt cx="6120130" cy="504190"/>
          </a:xfrm>
        </p:grpSpPr>
        <p:sp>
          <p:nvSpPr>
            <p:cNvPr id="20" name="object 20">
              <a:extLst>
                <a:ext uri="{FF2B5EF4-FFF2-40B4-BE49-F238E27FC236}">
                  <a16:creationId xmlns:a16="http://schemas.microsoft.com/office/drawing/2014/main" xmlns="" id="{760D7AED-89CE-40A0-8DDF-5F3776EA3A4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 name="object 21">
              <a:extLst>
                <a:ext uri="{FF2B5EF4-FFF2-40B4-BE49-F238E27FC236}">
                  <a16:creationId xmlns:a16="http://schemas.microsoft.com/office/drawing/2014/main" xmlns="" id="{999BC5EE-AC4B-4941-A3A6-89C2819E76C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22" name="object 22">
              <a:extLst>
                <a:ext uri="{FF2B5EF4-FFF2-40B4-BE49-F238E27FC236}">
                  <a16:creationId xmlns:a16="http://schemas.microsoft.com/office/drawing/2014/main" xmlns="" id="{08C40D9F-E83D-463B-8E3B-BEBDC28608A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 name="object 23">
              <a:extLst>
                <a:ext uri="{FF2B5EF4-FFF2-40B4-BE49-F238E27FC236}">
                  <a16:creationId xmlns:a16="http://schemas.microsoft.com/office/drawing/2014/main" xmlns="" id="{EB177926-818A-4790-B94B-8BEA59D1B19B}"/>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３</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4" name="object 5">
            <a:extLst>
              <a:ext uri="{FF2B5EF4-FFF2-40B4-BE49-F238E27FC236}">
                <a16:creationId xmlns:a16="http://schemas.microsoft.com/office/drawing/2014/main" xmlns="" id="{BC858245-53CF-4B50-B3D5-6A40A244F410}"/>
              </a:ext>
            </a:extLst>
          </p:cNvPr>
          <p:cNvSpPr txBox="1"/>
          <p:nvPr/>
        </p:nvSpPr>
        <p:spPr>
          <a:xfrm>
            <a:off x="1245470"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5" name="テキスト ボックス 24">
            <a:extLst>
              <a:ext uri="{FF2B5EF4-FFF2-40B4-BE49-F238E27FC236}">
                <a16:creationId xmlns:a16="http://schemas.microsoft.com/office/drawing/2014/main" xmlns="" id="{F1CAF5C1-776C-4912-9680-CCB7F60D5176}"/>
              </a:ext>
            </a:extLst>
          </p:cNvPr>
          <p:cNvSpPr txBox="1"/>
          <p:nvPr/>
        </p:nvSpPr>
        <p:spPr>
          <a:xfrm>
            <a:off x="588512" y="9403253"/>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コツ・ポイント９</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避難所で伝えるべき情報</a:t>
            </a:r>
            <a:endParaRPr lang="ja-JP" altLang="en-US" sz="1600" u="sng">
              <a:solidFill>
                <a:srgbClr val="172A88"/>
              </a:solidFill>
            </a:endParaRPr>
          </a:p>
        </p:txBody>
      </p:sp>
      <p:sp>
        <p:nvSpPr>
          <p:cNvPr id="26" name="テキスト ボックス 25">
            <a:extLst>
              <a:ext uri="{FF2B5EF4-FFF2-40B4-BE49-F238E27FC236}">
                <a16:creationId xmlns:a16="http://schemas.microsoft.com/office/drawing/2014/main" xmlns="" id="{96329498-9397-41F6-B604-E500D235E885}"/>
              </a:ext>
            </a:extLst>
          </p:cNvPr>
          <p:cNvSpPr txBox="1"/>
          <p:nvPr/>
        </p:nvSpPr>
        <p:spPr>
          <a:xfrm>
            <a:off x="6755862" y="10175421"/>
            <a:ext cx="66691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４７</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62159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6AA7C4E6-5188-4EC6-9C2E-51C830140B1E}"/>
              </a:ext>
            </a:extLst>
          </p:cNvPr>
          <p:cNvSpPr txBox="1">
            <a:spLocks/>
          </p:cNvSpPr>
          <p:nvPr/>
        </p:nvSpPr>
        <p:spPr>
          <a:xfrm>
            <a:off x="64736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grpSp>
        <p:nvGrpSpPr>
          <p:cNvPr id="3" name="グループ化 2">
            <a:extLst>
              <a:ext uri="{FF2B5EF4-FFF2-40B4-BE49-F238E27FC236}">
                <a16:creationId xmlns:a16="http://schemas.microsoft.com/office/drawing/2014/main" xmlns="" id="{C25BB809-DA54-4FEC-B901-60139C9385DC}"/>
              </a:ext>
            </a:extLst>
          </p:cNvPr>
          <p:cNvGrpSpPr/>
          <p:nvPr/>
        </p:nvGrpSpPr>
        <p:grpSpPr>
          <a:xfrm>
            <a:off x="638626" y="2731435"/>
            <a:ext cx="6357742" cy="504190"/>
            <a:chOff x="728646" y="1851740"/>
            <a:chExt cx="6120130" cy="504190"/>
          </a:xfrm>
        </p:grpSpPr>
        <p:sp>
          <p:nvSpPr>
            <p:cNvPr id="4" name="object 20">
              <a:extLst>
                <a:ext uri="{FF2B5EF4-FFF2-40B4-BE49-F238E27FC236}">
                  <a16:creationId xmlns:a16="http://schemas.microsoft.com/office/drawing/2014/main" xmlns="" id="{EF18B394-7A06-4DDC-A989-11FEFA5E9A3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 name="object 21">
              <a:extLst>
                <a:ext uri="{FF2B5EF4-FFF2-40B4-BE49-F238E27FC236}">
                  <a16:creationId xmlns:a16="http://schemas.microsoft.com/office/drawing/2014/main" xmlns="" id="{5D2102E0-43DC-498A-8DD2-BC7CE13EB52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掲示板への掲示（つづき）</a:t>
              </a:r>
            </a:p>
          </p:txBody>
        </p:sp>
        <p:sp>
          <p:nvSpPr>
            <p:cNvPr id="6" name="object 22">
              <a:extLst>
                <a:ext uri="{FF2B5EF4-FFF2-40B4-BE49-F238E27FC236}">
                  <a16:creationId xmlns:a16="http://schemas.microsoft.com/office/drawing/2014/main" xmlns="" id="{70879AD7-3650-44E3-9C3B-D057FDCB530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7" name="object 23">
              <a:extLst>
                <a:ext uri="{FF2B5EF4-FFF2-40B4-BE49-F238E27FC236}">
                  <a16:creationId xmlns:a16="http://schemas.microsoft.com/office/drawing/2014/main" xmlns="" id="{FA4DF920-2913-4C27-84B3-93180F8CAFE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grpSp>
        <p:nvGrpSpPr>
          <p:cNvPr id="8" name="グループ化 7">
            <a:extLst>
              <a:ext uri="{FF2B5EF4-FFF2-40B4-BE49-F238E27FC236}">
                <a16:creationId xmlns:a16="http://schemas.microsoft.com/office/drawing/2014/main" xmlns="" id="{B1403FBA-E56B-48C8-B8DF-892C0051B2D6}"/>
              </a:ext>
            </a:extLst>
          </p:cNvPr>
          <p:cNvGrpSpPr/>
          <p:nvPr/>
        </p:nvGrpSpPr>
        <p:grpSpPr>
          <a:xfrm>
            <a:off x="699893" y="1599879"/>
            <a:ext cx="6283775" cy="950898"/>
            <a:chOff x="689917" y="1624372"/>
            <a:chExt cx="6283775" cy="648000"/>
          </a:xfrm>
        </p:grpSpPr>
        <p:pic>
          <p:nvPicPr>
            <p:cNvPr id="9" name="グラフィックス 8" descr="ドキュメント 枠線">
              <a:extLst>
                <a:ext uri="{FF2B5EF4-FFF2-40B4-BE49-F238E27FC236}">
                  <a16:creationId xmlns:a16="http://schemas.microsoft.com/office/drawing/2014/main" xmlns="" id="{38B41DFF-FD2F-471C-96E9-A541D01BB2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720409"/>
              <a:ext cx="530604" cy="430228"/>
            </a:xfrm>
            <a:prstGeom prst="rect">
              <a:avLst/>
            </a:prstGeom>
          </p:spPr>
        </p:pic>
        <p:sp>
          <p:nvSpPr>
            <p:cNvPr id="10" name="正方形/長方形 9">
              <a:extLst>
                <a:ext uri="{FF2B5EF4-FFF2-40B4-BE49-F238E27FC236}">
                  <a16:creationId xmlns:a16="http://schemas.microsoft.com/office/drawing/2014/main" xmlns="" id="{BF6E823C-E6BE-4ACE-90F0-11D10B3D985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object 5">
            <a:extLst>
              <a:ext uri="{FF2B5EF4-FFF2-40B4-BE49-F238E27FC236}">
                <a16:creationId xmlns:a16="http://schemas.microsoft.com/office/drawing/2014/main" xmlns="" id="{664A8AAF-1558-4819-AA95-9F5B627EE15A}"/>
              </a:ext>
            </a:extLst>
          </p:cNvPr>
          <p:cNvSpPr txBox="1"/>
          <p:nvPr/>
        </p:nvSpPr>
        <p:spPr>
          <a:xfrm>
            <a:off x="1386124"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3" name="object 9">
            <a:extLst>
              <a:ext uri="{FF2B5EF4-FFF2-40B4-BE49-F238E27FC236}">
                <a16:creationId xmlns:a16="http://schemas.microsoft.com/office/drawing/2014/main" xmlns="" id="{BAD964AF-F020-4109-B5BF-1A4B4C0D822B}"/>
              </a:ext>
            </a:extLst>
          </p:cNvPr>
          <p:cNvSpPr txBox="1"/>
          <p:nvPr/>
        </p:nvSpPr>
        <p:spPr>
          <a:xfrm>
            <a:off x="818810" y="3639216"/>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dirty="0">
                <a:solidFill>
                  <a:srgbClr val="221815"/>
                </a:solidFill>
                <a:latin typeface="Yu Gothic" panose="020B0400000000000000" pitchFamily="34" charset="-128"/>
                <a:ea typeface="Yu Gothic" panose="020B0400000000000000" pitchFamily="34" charset="-128"/>
                <a:cs typeface="YuGothic"/>
              </a:rPr>
              <a:t>掲示板への掲示（例）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24" name="テキスト ボックス 23">
            <a:extLst>
              <a:ext uri="{FF2B5EF4-FFF2-40B4-BE49-F238E27FC236}">
                <a16:creationId xmlns:a16="http://schemas.microsoft.com/office/drawing/2014/main" xmlns="" id="{11F9A4C0-F3E2-4419-907C-0E041B38BBC9}"/>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４８</a:t>
            </a:r>
            <a:endParaRPr lang="ja-JP" altLang="en-US" dirty="0">
              <a:solidFill>
                <a:schemeClr val="tx1">
                  <a:lumMod val="50000"/>
                  <a:lumOff val="50000"/>
                </a:schemeClr>
              </a:solidFill>
              <a:latin typeface="+mj-ea"/>
              <a:ea typeface="+mj-ea"/>
            </a:endParaRPr>
          </a:p>
        </p:txBody>
      </p:sp>
      <p:grpSp>
        <p:nvGrpSpPr>
          <p:cNvPr id="25" name="グループ化 24">
            <a:extLst>
              <a:ext uri="{FF2B5EF4-FFF2-40B4-BE49-F238E27FC236}">
                <a16:creationId xmlns:a16="http://schemas.microsoft.com/office/drawing/2014/main" xmlns="" id="{E2B4AA48-79D7-45F5-8355-5B81D5AA56B4}"/>
              </a:ext>
            </a:extLst>
          </p:cNvPr>
          <p:cNvGrpSpPr>
            <a:grpSpLocks/>
          </p:cNvGrpSpPr>
          <p:nvPr/>
        </p:nvGrpSpPr>
        <p:grpSpPr bwMode="auto">
          <a:xfrm>
            <a:off x="789486" y="4118532"/>
            <a:ext cx="5993315" cy="4482971"/>
            <a:chOff x="0" y="0"/>
            <a:chExt cx="4454525" cy="3115310"/>
          </a:xfrm>
        </p:grpSpPr>
        <p:grpSp>
          <p:nvGrpSpPr>
            <p:cNvPr id="26" name="グループ化 25">
              <a:extLst>
                <a:ext uri="{FF2B5EF4-FFF2-40B4-BE49-F238E27FC236}">
                  <a16:creationId xmlns:a16="http://schemas.microsoft.com/office/drawing/2014/main" xmlns="" id="{97CC8D68-5BE9-4661-95F4-FF6A1393779F}"/>
                </a:ext>
              </a:extLst>
            </p:cNvPr>
            <p:cNvGrpSpPr>
              <a:grpSpLocks/>
            </p:cNvGrpSpPr>
            <p:nvPr/>
          </p:nvGrpSpPr>
          <p:grpSpPr bwMode="auto">
            <a:xfrm>
              <a:off x="0" y="0"/>
              <a:ext cx="4454525" cy="3115310"/>
              <a:chOff x="0" y="0"/>
              <a:chExt cx="4455042" cy="3115340"/>
            </a:xfrm>
          </p:grpSpPr>
          <p:sp>
            <p:nvSpPr>
              <p:cNvPr id="28" name="正方形/長方形 27">
                <a:extLst>
                  <a:ext uri="{FF2B5EF4-FFF2-40B4-BE49-F238E27FC236}">
                    <a16:creationId xmlns:a16="http://schemas.microsoft.com/office/drawing/2014/main" xmlns="" id="{327400D0-91E3-4AC3-85C9-C19FB6080B62}"/>
                  </a:ext>
                </a:extLst>
              </p:cNvPr>
              <p:cNvSpPr>
                <a:spLocks noChangeArrowheads="1"/>
              </p:cNvSpPr>
              <p:nvPr/>
            </p:nvSpPr>
            <p:spPr bwMode="auto">
              <a:xfrm>
                <a:off x="0" y="0"/>
                <a:ext cx="4455042" cy="3115340"/>
              </a:xfrm>
              <a:prstGeom prst="rect">
                <a:avLst/>
              </a:prstGeom>
              <a:solidFill>
                <a:srgbClr val="FFFFFF"/>
              </a:solidFill>
              <a:ln w="12700" algn="ctr">
                <a:solidFill>
                  <a:srgbClr val="000000"/>
                </a:solidFill>
                <a:miter lim="800000"/>
                <a:headEnd/>
                <a:tailEnd/>
              </a:ln>
            </p:spPr>
            <p:txBody>
              <a:bodyPr rot="0" vert="horz" wrap="square" lIns="91440" tIns="45720" rIns="91440" bIns="45720" anchor="t"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　情報掲示板</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xmlns="" id="{79C5D29B-6F1A-4213-A831-FF051F6E9138}"/>
                  </a:ext>
                </a:extLst>
              </p:cNvPr>
              <p:cNvSpPr>
                <a:spLocks noChangeArrowheads="1"/>
              </p:cNvSpPr>
              <p:nvPr/>
            </p:nvSpPr>
            <p:spPr bwMode="auto">
              <a:xfrm>
                <a:off x="69011"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最新情報</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xmlns="" id="{ACC5BC46-61DD-4398-8745-4FB1A28E1C6A}"/>
                  </a:ext>
                </a:extLst>
              </p:cNvPr>
              <p:cNvSpPr>
                <a:spLocks noChangeArrowheads="1"/>
              </p:cNvSpPr>
              <p:nvPr/>
            </p:nvSpPr>
            <p:spPr bwMode="auto">
              <a:xfrm>
                <a:off x="116456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町からの</a:t>
                </a:r>
                <a:r>
                  <a:rPr lang="en-US"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お知らせ</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xmlns="" id="{D9B75074-3D4A-4CD2-A325-82EF3B80251B}"/>
                  </a:ext>
                </a:extLst>
              </p:cNvPr>
              <p:cNvSpPr>
                <a:spLocks noChangeArrowheads="1"/>
              </p:cNvSpPr>
              <p:nvPr/>
            </p:nvSpPr>
            <p:spPr bwMode="auto">
              <a:xfrm>
                <a:off x="2242868"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生活情報</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（風呂、給水車、</a:t>
                </a:r>
                <a:r>
                  <a:rPr lang="en-US"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病院情報など）</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xmlns="" id="{C7AA26F3-808D-4071-AF25-E99B376340BB}"/>
                  </a:ext>
                </a:extLst>
              </p:cNvPr>
              <p:cNvSpPr>
                <a:spLocks noChangeArrowheads="1"/>
              </p:cNvSpPr>
              <p:nvPr/>
            </p:nvSpPr>
            <p:spPr bwMode="auto">
              <a:xfrm>
                <a:off x="332979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水道、ガス、電気、交通機関などの復旧状況</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xmlns="" id="{EF6D55D6-6134-4AB4-A323-DAFDEA8B6077}"/>
                  </a:ext>
                </a:extLst>
              </p:cNvPr>
              <p:cNvSpPr>
                <a:spLocks noChangeArrowheads="1"/>
              </p:cNvSpPr>
              <p:nvPr/>
            </p:nvSpPr>
            <p:spPr bwMode="auto">
              <a:xfrm>
                <a:off x="69011"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献立表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xmlns="" id="{16310D2A-1B5D-42D3-8C82-928DD628BC48}"/>
                  </a:ext>
                </a:extLst>
              </p:cNvPr>
              <p:cNvSpPr>
                <a:spLocks noChangeArrowheads="1"/>
              </p:cNvSpPr>
              <p:nvPr/>
            </p:nvSpPr>
            <p:spPr bwMode="auto">
              <a:xfrm>
                <a:off x="1164566"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伝言板</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（避難所利用者が自由に使用）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xmlns="" id="{96285924-F3F2-42EE-AFE0-56212566C2A4}"/>
                  </a:ext>
                </a:extLst>
              </p:cNvPr>
              <p:cNvSpPr>
                <a:spLocks noChangeArrowheads="1"/>
              </p:cNvSpPr>
              <p:nvPr/>
            </p:nvSpPr>
            <p:spPr bwMode="auto">
              <a:xfrm>
                <a:off x="2251494"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共通理解</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ルール</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7" name="正方形/長方形 26">
              <a:extLst>
                <a:ext uri="{FF2B5EF4-FFF2-40B4-BE49-F238E27FC236}">
                  <a16:creationId xmlns:a16="http://schemas.microsoft.com/office/drawing/2014/main" xmlns="" id="{1D61FB9A-BE09-4C0A-8FCE-2F77DD68AD7F}"/>
                </a:ext>
              </a:extLst>
            </p:cNvPr>
            <p:cNvSpPr>
              <a:spLocks noChangeArrowheads="1"/>
            </p:cNvSpPr>
            <p:nvPr/>
          </p:nvSpPr>
          <p:spPr bwMode="auto">
            <a:xfrm>
              <a:off x="3338423"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避難所運営委員会・運営班の組織図</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621752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0562070-F610-46D4-8605-E227A86B28A8}"/>
              </a:ext>
            </a:extLst>
          </p:cNvPr>
          <p:cNvSpPr txBox="1">
            <a:spLocks/>
          </p:cNvSpPr>
          <p:nvPr/>
        </p:nvSpPr>
        <p:spPr>
          <a:xfrm>
            <a:off x="397366"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３</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在宅避難者向けの情報提供</a:t>
            </a:r>
          </a:p>
        </p:txBody>
      </p:sp>
      <p:grpSp>
        <p:nvGrpSpPr>
          <p:cNvPr id="3" name="グループ化 2">
            <a:extLst>
              <a:ext uri="{FF2B5EF4-FFF2-40B4-BE49-F238E27FC236}">
                <a16:creationId xmlns:a16="http://schemas.microsoft.com/office/drawing/2014/main" xmlns="" id="{97ED98AA-481E-467D-B00B-22394B92118F}"/>
              </a:ext>
            </a:extLst>
          </p:cNvPr>
          <p:cNvGrpSpPr/>
          <p:nvPr/>
        </p:nvGrpSpPr>
        <p:grpSpPr>
          <a:xfrm>
            <a:off x="539181" y="1643602"/>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A5D16A45-F64F-4889-926B-834ACB92CF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3F5B01C9-2F58-4918-A387-2ED7D531B73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95101A93-A31D-4C38-93DA-ECD30A7023E7}"/>
              </a:ext>
            </a:extLst>
          </p:cNvPr>
          <p:cNvSpPr txBox="1"/>
          <p:nvPr/>
        </p:nvSpPr>
        <p:spPr>
          <a:xfrm>
            <a:off x="594344" y="3117770"/>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在宅避難者及び車中泊避難者のために避難所の入口付近に情報掲示の場所を確保して、在宅避難者用の掲示板を設置する。</a:t>
            </a:r>
          </a:p>
          <a:p>
            <a:pPr>
              <a:buClr>
                <a:srgbClr val="6E663E"/>
              </a:buClr>
            </a:pPr>
            <a:r>
              <a:rPr lang="ja-JP" altLang="en-US"/>
              <a:t>在宅避難者向けに掲示板を設置しているため、自ら情報収集に来るよう、在宅避難者に伝える。</a:t>
            </a:r>
          </a:p>
        </p:txBody>
      </p:sp>
      <p:grpSp>
        <p:nvGrpSpPr>
          <p:cNvPr id="7" name="グループ化 6">
            <a:extLst>
              <a:ext uri="{FF2B5EF4-FFF2-40B4-BE49-F238E27FC236}">
                <a16:creationId xmlns:a16="http://schemas.microsoft.com/office/drawing/2014/main" xmlns="" id="{08A26850-164A-490C-B5E7-42A8CB511A5C}"/>
              </a:ext>
            </a:extLst>
          </p:cNvPr>
          <p:cNvGrpSpPr/>
          <p:nvPr/>
        </p:nvGrpSpPr>
        <p:grpSpPr>
          <a:xfrm>
            <a:off x="484518" y="2455817"/>
            <a:ext cx="6357742" cy="504190"/>
            <a:chOff x="728646" y="1851740"/>
            <a:chExt cx="6120130" cy="504190"/>
          </a:xfrm>
        </p:grpSpPr>
        <p:sp>
          <p:nvSpPr>
            <p:cNvPr id="8" name="object 20">
              <a:extLst>
                <a:ext uri="{FF2B5EF4-FFF2-40B4-BE49-F238E27FC236}">
                  <a16:creationId xmlns:a16="http://schemas.microsoft.com/office/drawing/2014/main" xmlns="" id="{569646C4-11C4-4EE4-BF79-1C0ECE4394C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2925623C-9AC2-43C4-B19C-0277D59D1B9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（在宅避難者用）掲示板の設定</a:t>
              </a:r>
            </a:p>
          </p:txBody>
        </p:sp>
        <p:sp>
          <p:nvSpPr>
            <p:cNvPr id="10" name="object 22">
              <a:extLst>
                <a:ext uri="{FF2B5EF4-FFF2-40B4-BE49-F238E27FC236}">
                  <a16:creationId xmlns:a16="http://schemas.microsoft.com/office/drawing/2014/main" xmlns="" id="{01109216-DFBC-4C41-BC17-6255054E9C6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FFBB8CE0-A5C3-4C5E-878C-6B0363C2A4E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2" name="object 9">
            <a:extLst>
              <a:ext uri="{FF2B5EF4-FFF2-40B4-BE49-F238E27FC236}">
                <a16:creationId xmlns:a16="http://schemas.microsoft.com/office/drawing/2014/main" xmlns="" id="{24C539A2-BD8E-4E1B-B031-84AE85E16F4F}"/>
              </a:ext>
            </a:extLst>
          </p:cNvPr>
          <p:cNvSpPr txBox="1"/>
          <p:nvPr/>
        </p:nvSpPr>
        <p:spPr>
          <a:xfrm>
            <a:off x="588104" y="5656429"/>
            <a:ext cx="6357742"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行政等から在宅避難者に周知・伝達すべき事項がある場合は、掲示用の資料を確保する。</a:t>
            </a:r>
          </a:p>
          <a:p>
            <a:pPr>
              <a:buClr>
                <a:srgbClr val="6E663E"/>
              </a:buClr>
            </a:pPr>
            <a:r>
              <a:rPr lang="ja-JP" altLang="en-US"/>
              <a:t>在宅避難者に周知・伝達すべき事項について、掲示用の資料やチラシがない場合は、必要に応じてその作成を行う。</a:t>
            </a:r>
          </a:p>
        </p:txBody>
      </p:sp>
      <p:grpSp>
        <p:nvGrpSpPr>
          <p:cNvPr id="13" name="グループ化 12">
            <a:extLst>
              <a:ext uri="{FF2B5EF4-FFF2-40B4-BE49-F238E27FC236}">
                <a16:creationId xmlns:a16="http://schemas.microsoft.com/office/drawing/2014/main" xmlns="" id="{E5D898DD-97D8-4D58-B3E7-D58EC4C077F7}"/>
              </a:ext>
            </a:extLst>
          </p:cNvPr>
          <p:cNvGrpSpPr/>
          <p:nvPr/>
        </p:nvGrpSpPr>
        <p:grpSpPr>
          <a:xfrm>
            <a:off x="478278" y="4994476"/>
            <a:ext cx="6357742" cy="504190"/>
            <a:chOff x="728646" y="1851740"/>
            <a:chExt cx="6120130" cy="504190"/>
          </a:xfrm>
        </p:grpSpPr>
        <p:sp>
          <p:nvSpPr>
            <p:cNvPr id="14" name="object 20">
              <a:extLst>
                <a:ext uri="{FF2B5EF4-FFF2-40B4-BE49-F238E27FC236}">
                  <a16:creationId xmlns:a16="http://schemas.microsoft.com/office/drawing/2014/main" xmlns="" id="{230A9AA4-07D0-419A-81A9-36540E3CC57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05DB63BC-8F4B-4EEE-B673-EFC2F3EDC73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16" name="object 22">
              <a:extLst>
                <a:ext uri="{FF2B5EF4-FFF2-40B4-BE49-F238E27FC236}">
                  <a16:creationId xmlns:a16="http://schemas.microsoft.com/office/drawing/2014/main" xmlns="" id="{FB535E38-D8D5-4CF9-B6C4-D448634EE1B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6FA21FEF-B5D1-490F-9708-4ADB69B88FA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5">
            <a:extLst>
              <a:ext uri="{FF2B5EF4-FFF2-40B4-BE49-F238E27FC236}">
                <a16:creationId xmlns:a16="http://schemas.microsoft.com/office/drawing/2014/main" xmlns="" id="{FE41424D-0F74-4F57-A266-A1B592DB9C25}"/>
              </a:ext>
            </a:extLst>
          </p:cNvPr>
          <p:cNvSpPr txBox="1"/>
          <p:nvPr/>
        </p:nvSpPr>
        <p:spPr>
          <a:xfrm>
            <a:off x="1225412" y="185235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9" name="テキスト ボックス 18">
            <a:extLst>
              <a:ext uri="{FF2B5EF4-FFF2-40B4-BE49-F238E27FC236}">
                <a16:creationId xmlns:a16="http://schemas.microsoft.com/office/drawing/2014/main" xmlns="" id="{4611665E-BB86-4C75-B6A3-C034D919CDD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7895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7395C8E-0B42-4C3D-9D16-656057F5A78F}"/>
              </a:ext>
            </a:extLst>
          </p:cNvPr>
          <p:cNvSpPr txBox="1">
            <a:spLocks/>
          </p:cNvSpPr>
          <p:nvPr/>
        </p:nvSpPr>
        <p:spPr>
          <a:xfrm>
            <a:off x="63533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6E663E"/>
                </a:solidFill>
                <a:latin typeface="Yu Gothic" panose="020B0400000000000000" pitchFamily="34" charset="-128"/>
                <a:ea typeface="Yu Gothic" panose="020B0400000000000000" pitchFamily="34" charset="-128"/>
              </a:rPr>
              <a:t>４</a:t>
            </a:r>
            <a:r>
              <a:rPr kumimoji="0" lang="en-US" altLang="ja-JP" sz="3200" b="1" kern="0" dirty="0">
                <a:solidFill>
                  <a:srgbClr val="6E663E"/>
                </a:solidFill>
                <a:latin typeface="Yu Gothic" panose="020B0400000000000000" pitchFamily="34" charset="-128"/>
                <a:ea typeface="Yu Gothic" panose="020B0400000000000000" pitchFamily="34" charset="-128"/>
              </a:rPr>
              <a:t>. </a:t>
            </a:r>
            <a:r>
              <a:rPr kumimoji="0" lang="ja-JP" altLang="en-US" sz="3200" b="1" kern="0" dirty="0">
                <a:solidFill>
                  <a:srgbClr val="6E663E"/>
                </a:solidFill>
                <a:latin typeface="Yu Gothic" panose="020B0400000000000000" pitchFamily="34" charset="-128"/>
                <a:ea typeface="Yu Gothic" panose="020B0400000000000000" pitchFamily="34" charset="-128"/>
              </a:rPr>
              <a:t>取材対応</a:t>
            </a:r>
          </a:p>
        </p:txBody>
      </p:sp>
      <p:sp>
        <p:nvSpPr>
          <p:cNvPr id="3" name="object 9">
            <a:extLst>
              <a:ext uri="{FF2B5EF4-FFF2-40B4-BE49-F238E27FC236}">
                <a16:creationId xmlns:a16="http://schemas.microsoft.com/office/drawing/2014/main" xmlns="" id="{75B5E84D-21BA-42A5-89EE-78062E349A69}"/>
              </a:ext>
            </a:extLst>
          </p:cNvPr>
          <p:cNvSpPr txBox="1"/>
          <p:nvPr/>
        </p:nvSpPr>
        <p:spPr>
          <a:xfrm>
            <a:off x="736422" y="3117770"/>
            <a:ext cx="6186293" cy="1447063"/>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solidFill>
                  <a:srgbClr val="221815"/>
                </a:solidFill>
              </a:rPr>
              <a:t>受付などを通じて、取材や調査の申し込みを把握した場合、申し込みの内容について把握する。</a:t>
            </a:r>
          </a:p>
          <a:p>
            <a:pPr>
              <a:buClr>
                <a:srgbClr val="6E663E"/>
              </a:buClr>
            </a:pPr>
            <a:r>
              <a:rPr lang="ja-JP" altLang="en-US">
                <a:solidFill>
                  <a:srgbClr val="221815"/>
                </a:solidFill>
              </a:rPr>
              <a:t>取材の申し込み、調査の内容について、避難所運営委員会に報告する。</a:t>
            </a:r>
          </a:p>
        </p:txBody>
      </p:sp>
      <p:grpSp>
        <p:nvGrpSpPr>
          <p:cNvPr id="4" name="グループ化 3">
            <a:extLst>
              <a:ext uri="{FF2B5EF4-FFF2-40B4-BE49-F238E27FC236}">
                <a16:creationId xmlns:a16="http://schemas.microsoft.com/office/drawing/2014/main" xmlns="" id="{C6191D82-D598-4995-B9A2-36F969B2C0FF}"/>
              </a:ext>
            </a:extLst>
          </p:cNvPr>
          <p:cNvGrpSpPr/>
          <p:nvPr/>
        </p:nvGrpSpPr>
        <p:grpSpPr>
          <a:xfrm>
            <a:off x="626596" y="2455817"/>
            <a:ext cx="6357742" cy="504190"/>
            <a:chOff x="728646" y="1851740"/>
            <a:chExt cx="6120130" cy="504190"/>
          </a:xfrm>
        </p:grpSpPr>
        <p:sp>
          <p:nvSpPr>
            <p:cNvPr id="5" name="object 20">
              <a:extLst>
                <a:ext uri="{FF2B5EF4-FFF2-40B4-BE49-F238E27FC236}">
                  <a16:creationId xmlns:a16="http://schemas.microsoft.com/office/drawing/2014/main" xmlns="" id="{C5E14102-DEA2-467C-A427-55C2927B836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84330D30-E1ED-49AD-A224-ED4814320CE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取材等の申し込み内容の整理と報告</a:t>
              </a:r>
            </a:p>
          </p:txBody>
        </p:sp>
        <p:sp>
          <p:nvSpPr>
            <p:cNvPr id="7" name="object 22">
              <a:extLst>
                <a:ext uri="{FF2B5EF4-FFF2-40B4-BE49-F238E27FC236}">
                  <a16:creationId xmlns:a16="http://schemas.microsoft.com/office/drawing/2014/main" xmlns="" id="{6ED44BDF-548C-45B9-86F5-6D90D0B26D4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3BA65FF5-E525-4CBA-AAD4-5C8227C38E5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１</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CBCABEDC-D26B-460C-BF29-B89DD648A9FE}"/>
              </a:ext>
            </a:extLst>
          </p:cNvPr>
          <p:cNvGrpSpPr/>
          <p:nvPr/>
        </p:nvGrpSpPr>
        <p:grpSpPr>
          <a:xfrm>
            <a:off x="687863" y="1599879"/>
            <a:ext cx="6283775" cy="648000"/>
            <a:chOff x="689917" y="1624372"/>
            <a:chExt cx="6283775" cy="648000"/>
          </a:xfrm>
        </p:grpSpPr>
        <p:pic>
          <p:nvPicPr>
            <p:cNvPr id="10" name="グラフィックス 9" descr="ドキュメント 枠線">
              <a:extLst>
                <a:ext uri="{FF2B5EF4-FFF2-40B4-BE49-F238E27FC236}">
                  <a16:creationId xmlns:a16="http://schemas.microsoft.com/office/drawing/2014/main" xmlns="" id="{AEF5E1C4-881B-4CAC-98DD-5BBB96CBDE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1" name="正方形/長方形 10">
              <a:extLst>
                <a:ext uri="{FF2B5EF4-FFF2-40B4-BE49-F238E27FC236}">
                  <a16:creationId xmlns:a16="http://schemas.microsoft.com/office/drawing/2014/main" xmlns="" id="{8BF6CE3D-1774-4AD4-8ABD-1C52D90AEFB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9">
            <a:extLst>
              <a:ext uri="{FF2B5EF4-FFF2-40B4-BE49-F238E27FC236}">
                <a16:creationId xmlns:a16="http://schemas.microsoft.com/office/drawing/2014/main" xmlns="" id="{9B1A9379-E82C-4D83-8968-65E09569CDBC}"/>
              </a:ext>
            </a:extLst>
          </p:cNvPr>
          <p:cNvSpPr txBox="1"/>
          <p:nvPr/>
        </p:nvSpPr>
        <p:spPr>
          <a:xfrm>
            <a:off x="730182" y="5404334"/>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取材や調査団の受け入れが決定した場合は、受入対応者、受入可能時間や立ち入り可能範囲など、受入れの考え方を検討する。</a:t>
            </a:r>
          </a:p>
          <a:p>
            <a:pPr>
              <a:buClr>
                <a:srgbClr val="6E663E"/>
              </a:buClr>
            </a:pPr>
            <a:r>
              <a:rPr lang="ja-JP" altLang="en-US"/>
              <a:t>受入れの考え方について、再度、避難所運営委員会で協議を行い、承諾を得る。</a:t>
            </a:r>
          </a:p>
        </p:txBody>
      </p:sp>
      <p:grpSp>
        <p:nvGrpSpPr>
          <p:cNvPr id="13" name="グループ化 12">
            <a:extLst>
              <a:ext uri="{FF2B5EF4-FFF2-40B4-BE49-F238E27FC236}">
                <a16:creationId xmlns:a16="http://schemas.microsoft.com/office/drawing/2014/main" xmlns="" id="{4C5C9CDF-A6C0-4EC7-96C5-6BF25498EC34}"/>
              </a:ext>
            </a:extLst>
          </p:cNvPr>
          <p:cNvGrpSpPr/>
          <p:nvPr/>
        </p:nvGrpSpPr>
        <p:grpSpPr>
          <a:xfrm>
            <a:off x="620356" y="4742381"/>
            <a:ext cx="6357742" cy="504190"/>
            <a:chOff x="728646" y="1851740"/>
            <a:chExt cx="6120130" cy="504190"/>
          </a:xfrm>
        </p:grpSpPr>
        <p:sp>
          <p:nvSpPr>
            <p:cNvPr id="14" name="object 20">
              <a:extLst>
                <a:ext uri="{FF2B5EF4-FFF2-40B4-BE49-F238E27FC236}">
                  <a16:creationId xmlns:a16="http://schemas.microsoft.com/office/drawing/2014/main" xmlns="" id="{A512A6D9-F5E4-4BDB-A998-8EB59D7112D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CAD18D47-BC76-439F-8D8A-FECB59968EC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取材受け入れ準備・調整、応対</a:t>
              </a:r>
            </a:p>
          </p:txBody>
        </p:sp>
        <p:sp>
          <p:nvSpPr>
            <p:cNvPr id="16" name="object 22">
              <a:extLst>
                <a:ext uri="{FF2B5EF4-FFF2-40B4-BE49-F238E27FC236}">
                  <a16:creationId xmlns:a16="http://schemas.microsoft.com/office/drawing/2014/main" xmlns="" id="{001AD57A-9D00-4BF0-9324-90D1C4D9D08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FA230A46-13BC-4183-AAC5-2EC38EBAD4C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２</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9">
            <a:extLst>
              <a:ext uri="{FF2B5EF4-FFF2-40B4-BE49-F238E27FC236}">
                <a16:creationId xmlns:a16="http://schemas.microsoft.com/office/drawing/2014/main" xmlns="" id="{68403255-3E05-4DB0-9D00-795043826088}"/>
              </a:ext>
            </a:extLst>
          </p:cNvPr>
          <p:cNvSpPr txBox="1"/>
          <p:nvPr/>
        </p:nvSpPr>
        <p:spPr>
          <a:xfrm>
            <a:off x="730182" y="773676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マスコミや調査団など、申し込み者（団体）に、受入可能時間や立ち入り可能範囲など、受入れの考え方を説明する。</a:t>
            </a:r>
          </a:p>
          <a:p>
            <a:pPr>
              <a:buClr>
                <a:srgbClr val="6E663E"/>
              </a:buClr>
            </a:pPr>
            <a:r>
              <a:rPr lang="ja-JP" altLang="en-US"/>
              <a:t>取材等の受け入れ当日は、受付票への必要事項の記入を求め、取材等にあたっての留意事項を確認する。</a:t>
            </a:r>
          </a:p>
          <a:p>
            <a:pPr>
              <a:buClr>
                <a:srgbClr val="6E663E"/>
              </a:buClr>
            </a:pPr>
            <a:r>
              <a:rPr lang="ja-JP" altLang="en-US"/>
              <a:t>取材等に立ち会い、必要に応じて応対する。</a:t>
            </a:r>
          </a:p>
        </p:txBody>
      </p:sp>
      <p:grpSp>
        <p:nvGrpSpPr>
          <p:cNvPr id="19" name="グループ化 18">
            <a:extLst>
              <a:ext uri="{FF2B5EF4-FFF2-40B4-BE49-F238E27FC236}">
                <a16:creationId xmlns:a16="http://schemas.microsoft.com/office/drawing/2014/main" xmlns="" id="{66B87548-64D7-455D-A589-C5E7255C825D}"/>
              </a:ext>
            </a:extLst>
          </p:cNvPr>
          <p:cNvGrpSpPr/>
          <p:nvPr/>
        </p:nvGrpSpPr>
        <p:grpSpPr>
          <a:xfrm>
            <a:off x="620356" y="7074807"/>
            <a:ext cx="6357742" cy="504190"/>
            <a:chOff x="728646" y="1851740"/>
            <a:chExt cx="6120130" cy="504190"/>
          </a:xfrm>
        </p:grpSpPr>
        <p:sp>
          <p:nvSpPr>
            <p:cNvPr id="20" name="object 20">
              <a:extLst>
                <a:ext uri="{FF2B5EF4-FFF2-40B4-BE49-F238E27FC236}">
                  <a16:creationId xmlns:a16="http://schemas.microsoft.com/office/drawing/2014/main" xmlns="" id="{DB4D0BF6-CB1B-4E30-9567-884B378873D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21" name="object 21">
              <a:extLst>
                <a:ext uri="{FF2B5EF4-FFF2-40B4-BE49-F238E27FC236}">
                  <a16:creationId xmlns:a16="http://schemas.microsoft.com/office/drawing/2014/main" xmlns="" id="{74B2A578-E755-4BD8-8CF5-432AAF41848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受け入れに関する調整、応対</a:t>
              </a:r>
            </a:p>
          </p:txBody>
        </p:sp>
        <p:sp>
          <p:nvSpPr>
            <p:cNvPr id="22" name="object 22">
              <a:extLst>
                <a:ext uri="{FF2B5EF4-FFF2-40B4-BE49-F238E27FC236}">
                  <a16:creationId xmlns:a16="http://schemas.microsoft.com/office/drawing/2014/main" xmlns="" id="{87DAABEC-FE24-41A0-8315-71AA8E1300E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 name="object 23">
              <a:extLst>
                <a:ext uri="{FF2B5EF4-FFF2-40B4-BE49-F238E27FC236}">
                  <a16:creationId xmlns:a16="http://schemas.microsoft.com/office/drawing/2014/main" xmlns="" id="{CF3FE5DC-61F8-4D28-9014-1EE83B996761}"/>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sp>
        <p:nvSpPr>
          <p:cNvPr id="24" name="object 5">
            <a:extLst>
              <a:ext uri="{FF2B5EF4-FFF2-40B4-BE49-F238E27FC236}">
                <a16:creationId xmlns:a16="http://schemas.microsoft.com/office/drawing/2014/main" xmlns="" id="{9C357C71-80DF-493A-860F-49E677B4E41B}"/>
              </a:ext>
            </a:extLst>
          </p:cNvPr>
          <p:cNvSpPr txBox="1"/>
          <p:nvPr/>
        </p:nvSpPr>
        <p:spPr>
          <a:xfrm>
            <a:off x="1374094" y="180863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11</a:t>
            </a:r>
            <a:r>
              <a:rPr lang="ja-JP" altLang="en-US" sz="1400" b="1">
                <a:latin typeface="Yu Gothic" panose="020B0400000000000000" pitchFamily="34" charset="-128"/>
                <a:ea typeface="Yu Gothic" panose="020B0400000000000000" pitchFamily="34" charset="-128"/>
                <a:cs typeface="YuGothic"/>
              </a:rPr>
              <a:t>：取材・調査受付票</a:t>
            </a:r>
          </a:p>
        </p:txBody>
      </p:sp>
      <p:sp>
        <p:nvSpPr>
          <p:cNvPr id="25" name="テキスト ボックス 24">
            <a:extLst>
              <a:ext uri="{FF2B5EF4-FFF2-40B4-BE49-F238E27FC236}">
                <a16:creationId xmlns:a16="http://schemas.microsoft.com/office/drawing/2014/main" xmlns="" id="{11DB269F-007F-48E2-9960-EF2EA518E01F}"/>
              </a:ext>
            </a:extLst>
          </p:cNvPr>
          <p:cNvSpPr txBox="1"/>
          <p:nvPr/>
        </p:nvSpPr>
        <p:spPr>
          <a:xfrm>
            <a:off x="717136" y="9665607"/>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10】</a:t>
            </a:r>
            <a:r>
              <a:rPr lang="ja-JP" altLang="en-US" sz="1600" b="1" u="sng">
                <a:solidFill>
                  <a:srgbClr val="172A88"/>
                </a:solidFill>
                <a:latin typeface="Yu Gothic" panose="020B0400000000000000" pitchFamily="34" charset="-128"/>
                <a:ea typeface="Yu Gothic" panose="020B0400000000000000" pitchFamily="34" charset="-128"/>
                <a:cs typeface="YuGothic"/>
              </a:rPr>
              <a:t>取材対応</a:t>
            </a:r>
            <a:endParaRPr lang="ja-JP" altLang="en-US" sz="1600" u="sng">
              <a:solidFill>
                <a:srgbClr val="172A88"/>
              </a:solidFill>
            </a:endParaRPr>
          </a:p>
        </p:txBody>
      </p:sp>
      <p:sp>
        <p:nvSpPr>
          <p:cNvPr id="26" name="テキスト ボックス 25">
            <a:extLst>
              <a:ext uri="{FF2B5EF4-FFF2-40B4-BE49-F238E27FC236}">
                <a16:creationId xmlns:a16="http://schemas.microsoft.com/office/drawing/2014/main" xmlns="" id="{797B1235-601C-43E8-ABD7-3FCD89B9FD10}"/>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86046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79F37F7-BC34-4CB2-A421-CF7F64F7EF6C}"/>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５１</a:t>
            </a:r>
            <a:endParaRPr lang="ja-JP" altLang="en-US" dirty="0">
              <a:solidFill>
                <a:schemeClr val="tx1">
                  <a:lumMod val="50000"/>
                  <a:lumOff val="50000"/>
                </a:schemeClr>
              </a:solidFill>
              <a:latin typeface="+mj-ea"/>
              <a:ea typeface="+mj-ea"/>
            </a:endParaRPr>
          </a:p>
        </p:txBody>
      </p:sp>
      <p:sp>
        <p:nvSpPr>
          <p:cNvPr id="15" name="object 2">
            <a:extLst>
              <a:ext uri="{FF2B5EF4-FFF2-40B4-BE49-F238E27FC236}">
                <a16:creationId xmlns:a16="http://schemas.microsoft.com/office/drawing/2014/main" xmlns="" id="{C4E68092-47F7-43F8-9465-55666AB603E0}"/>
              </a:ext>
            </a:extLst>
          </p:cNvPr>
          <p:cNvSpPr txBox="1">
            <a:spLocks/>
          </p:cNvSpPr>
          <p:nvPr/>
        </p:nvSpPr>
        <p:spPr>
          <a:xfrm>
            <a:off x="753522" y="814006"/>
            <a:ext cx="6205279" cy="62837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6000" b="1" kern="0" baseline="-4166" dirty="0">
                <a:solidFill>
                  <a:srgbClr val="F79646">
                    <a:lumMod val="75000"/>
                  </a:srgbClr>
                </a:solidFill>
                <a:latin typeface="Yu Gothic" panose="020B0400000000000000" pitchFamily="34" charset="-128"/>
                <a:ea typeface="Yu Gothic" panose="020B0400000000000000" pitchFamily="34" charset="-128"/>
              </a:rPr>
              <a:t>③施設管理</a:t>
            </a:r>
            <a:r>
              <a:rPr lang="ja-JP" altLang="en-US" sz="6000" b="1" kern="0" spc="480" baseline="-4166" dirty="0">
                <a:solidFill>
                  <a:srgbClr val="F79646">
                    <a:lumMod val="75000"/>
                  </a:srgbClr>
                </a:solidFill>
                <a:latin typeface="Yu Gothic" panose="020B0400000000000000" pitchFamily="34" charset="-128"/>
                <a:ea typeface="Yu Gothic" panose="020B0400000000000000" pitchFamily="34" charset="-128"/>
              </a:rPr>
              <a:t>班</a:t>
            </a:r>
            <a:r>
              <a:rPr lang="ja-JP" altLang="en-US" sz="3200" b="1" kern="0" dirty="0">
                <a:solidFill>
                  <a:srgbClr val="F79646">
                    <a:lumMod val="75000"/>
                  </a:srgbClr>
                </a:solidFill>
                <a:latin typeface="Yu Gothic" panose="020B0400000000000000" pitchFamily="34" charset="-128"/>
                <a:ea typeface="Yu Gothic" panose="020B0400000000000000" pitchFamily="34" charset="-128"/>
              </a:rPr>
              <a:t>がすること</a:t>
            </a:r>
          </a:p>
        </p:txBody>
      </p:sp>
      <p:sp>
        <p:nvSpPr>
          <p:cNvPr id="16" name="object 3">
            <a:extLst>
              <a:ext uri="{FF2B5EF4-FFF2-40B4-BE49-F238E27FC236}">
                <a16:creationId xmlns:a16="http://schemas.microsoft.com/office/drawing/2014/main" xmlns="" id="{229A1349-4ADB-4856-BFF0-2DE51BA469A0}"/>
              </a:ext>
            </a:extLst>
          </p:cNvPr>
          <p:cNvSpPr/>
          <p:nvPr/>
        </p:nvSpPr>
        <p:spPr>
          <a:xfrm>
            <a:off x="782585" y="3776294"/>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7" name="object 4">
            <a:extLst>
              <a:ext uri="{FF2B5EF4-FFF2-40B4-BE49-F238E27FC236}">
                <a16:creationId xmlns:a16="http://schemas.microsoft.com/office/drawing/2014/main" xmlns="" id="{3F1FD4DA-8495-440A-9878-F8E9CB8B8C90}"/>
              </a:ext>
            </a:extLst>
          </p:cNvPr>
          <p:cNvSpPr/>
          <p:nvPr/>
        </p:nvSpPr>
        <p:spPr>
          <a:xfrm>
            <a:off x="782585" y="4387195"/>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8" name="object 5">
            <a:extLst>
              <a:ext uri="{FF2B5EF4-FFF2-40B4-BE49-F238E27FC236}">
                <a16:creationId xmlns:a16="http://schemas.microsoft.com/office/drawing/2014/main" xmlns="" id="{7542F78E-9316-4F96-851A-4E9192900EE6}"/>
              </a:ext>
            </a:extLst>
          </p:cNvPr>
          <p:cNvSpPr/>
          <p:nvPr/>
        </p:nvSpPr>
        <p:spPr>
          <a:xfrm>
            <a:off x="782585" y="499809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9" name="object 6">
            <a:extLst>
              <a:ext uri="{FF2B5EF4-FFF2-40B4-BE49-F238E27FC236}">
                <a16:creationId xmlns:a16="http://schemas.microsoft.com/office/drawing/2014/main" xmlns="" id="{2A8480CA-DFD1-4BBA-924E-6F3062C805EF}"/>
              </a:ext>
            </a:extLst>
          </p:cNvPr>
          <p:cNvSpPr/>
          <p:nvPr/>
        </p:nvSpPr>
        <p:spPr>
          <a:xfrm>
            <a:off x="782585" y="560899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0" name="object 10">
            <a:extLst>
              <a:ext uri="{FF2B5EF4-FFF2-40B4-BE49-F238E27FC236}">
                <a16:creationId xmlns:a16="http://schemas.microsoft.com/office/drawing/2014/main" xmlns="" id="{09969D45-1086-43E0-904C-0A9A5C25031C}"/>
              </a:ext>
            </a:extLst>
          </p:cNvPr>
          <p:cNvSpPr txBox="1"/>
          <p:nvPr/>
        </p:nvSpPr>
        <p:spPr>
          <a:xfrm>
            <a:off x="781040" y="3441700"/>
            <a:ext cx="3280314" cy="320601"/>
          </a:xfrm>
          <a:prstGeom prst="rect">
            <a:avLst/>
          </a:prstGeom>
        </p:spPr>
        <p:txBody>
          <a:bodyPr vert="horz" wrap="square" lIns="0" tIns="12700" rIns="0" bIns="0" rtlCol="0">
            <a:spAutoFit/>
          </a:bodyPr>
          <a:lstStyle/>
          <a:p>
            <a:pPr marL="272415" indent="-260350" defTabSz="914400">
              <a:spcBef>
                <a:spcPts val="100"/>
              </a:spcBef>
              <a:buFontTx/>
              <a:buAutoNum type="arabicPeriod"/>
              <a:tabLst>
                <a:tab pos="273050" algn="l"/>
              </a:tabLst>
            </a:pPr>
            <a:r>
              <a:rPr kumimoji="1" lang="ja-JP" altLang="en-US" sz="2000" b="1">
                <a:solidFill>
                  <a:prstClr val="black"/>
                </a:solidFill>
                <a:latin typeface="Yu Gothic" panose="020B0400000000000000" pitchFamily="34" charset="-128"/>
                <a:cs typeface="YuGothic"/>
              </a:rPr>
              <a:t>生活環境全般の整備</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21" name="object 10">
            <a:extLst>
              <a:ext uri="{FF2B5EF4-FFF2-40B4-BE49-F238E27FC236}">
                <a16:creationId xmlns:a16="http://schemas.microsoft.com/office/drawing/2014/main" xmlns="" id="{52AF08A5-3193-4EDB-9189-9C693B952E6C}"/>
              </a:ext>
            </a:extLst>
          </p:cNvPr>
          <p:cNvSpPr txBox="1"/>
          <p:nvPr/>
        </p:nvSpPr>
        <p:spPr>
          <a:xfrm>
            <a:off x="791623" y="4021680"/>
            <a:ext cx="5132010" cy="320601"/>
          </a:xfrm>
          <a:prstGeom prst="rect">
            <a:avLst/>
          </a:prstGeom>
        </p:spPr>
        <p:txBody>
          <a:bodyPr vert="horz" wrap="square" lIns="0" tIns="12700" rIns="0" bIns="0" rtlCol="0">
            <a:spAutoFit/>
          </a:bodyPr>
          <a:lstStyle/>
          <a:p>
            <a:pPr marL="12065" defTabSz="914400">
              <a:tabLst>
                <a:tab pos="273050" algn="l"/>
              </a:tabLst>
            </a:pPr>
            <a:r>
              <a:rPr kumimoji="1" lang="en-US" sz="2000" b="1" dirty="0">
                <a:solidFill>
                  <a:prstClr val="black"/>
                </a:solidFill>
                <a:latin typeface="Yu Gothic" panose="020B0400000000000000" pitchFamily="34" charset="-128"/>
                <a:ea typeface="Yu Gothic" panose="020B0400000000000000" pitchFamily="34" charset="-128"/>
                <a:cs typeface="YuGothic"/>
              </a:rPr>
              <a:t>2.</a:t>
            </a:r>
            <a:r>
              <a:rPr kumimoji="1" lang="ja-JP" altLang="en-US" sz="2000" b="1">
                <a:solidFill>
                  <a:prstClr val="black"/>
                </a:solidFill>
                <a:latin typeface="Yu Gothic" panose="020B0400000000000000" pitchFamily="34" charset="-128"/>
                <a:cs typeface="YuGothic"/>
              </a:rPr>
              <a:t>ペットの受け入れ環境整備</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22" name="object 10">
            <a:extLst>
              <a:ext uri="{FF2B5EF4-FFF2-40B4-BE49-F238E27FC236}">
                <a16:creationId xmlns:a16="http://schemas.microsoft.com/office/drawing/2014/main" xmlns="" id="{6739E2D8-4F02-4BFB-BAB1-B33CD126E77E}"/>
              </a:ext>
            </a:extLst>
          </p:cNvPr>
          <p:cNvSpPr txBox="1"/>
          <p:nvPr/>
        </p:nvSpPr>
        <p:spPr>
          <a:xfrm>
            <a:off x="791623" y="4641048"/>
            <a:ext cx="40423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sz="2000" b="1" dirty="0">
                <a:solidFill>
                  <a:prstClr val="black"/>
                </a:solidFill>
                <a:latin typeface="Yu Gothic" panose="020B0400000000000000" pitchFamily="34" charset="-128"/>
                <a:ea typeface="Yu Gothic" panose="020B0400000000000000" pitchFamily="34" charset="-128"/>
                <a:cs typeface="YuGothic"/>
              </a:rPr>
              <a:t>3.</a:t>
            </a:r>
            <a:r>
              <a:rPr kumimoji="1" lang="ja-JP" altLang="en-US" sz="2000" b="1">
                <a:solidFill>
                  <a:prstClr val="black"/>
                </a:solidFill>
                <a:latin typeface="Yu Gothic" panose="020B0400000000000000" pitchFamily="34" charset="-128"/>
                <a:cs typeface="YuGothic"/>
              </a:rPr>
              <a:t>居住空間、共有空間の安全確保</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23" name="object 10">
            <a:extLst>
              <a:ext uri="{FF2B5EF4-FFF2-40B4-BE49-F238E27FC236}">
                <a16:creationId xmlns:a16="http://schemas.microsoft.com/office/drawing/2014/main" xmlns="" id="{4CD010EB-12CA-4C4C-B434-A21BFB390F86}"/>
              </a:ext>
            </a:extLst>
          </p:cNvPr>
          <p:cNvSpPr txBox="1"/>
          <p:nvPr/>
        </p:nvSpPr>
        <p:spPr>
          <a:xfrm>
            <a:off x="791623" y="5244590"/>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dirty="0">
                <a:solidFill>
                  <a:prstClr val="black"/>
                </a:solidFill>
                <a:latin typeface="Yu Gothic" panose="020B0400000000000000" pitchFamily="34" charset="-128"/>
                <a:ea typeface="Yu Gothic" panose="020B0400000000000000" pitchFamily="34" charset="-128"/>
                <a:cs typeface="YuGothic"/>
              </a:rPr>
              <a:t>4.</a:t>
            </a:r>
            <a:r>
              <a:rPr kumimoji="1" lang="ja-JP" altLang="en-US" sz="2000" b="1">
                <a:solidFill>
                  <a:prstClr val="black"/>
                </a:solidFill>
                <a:latin typeface="Yu Gothic" panose="020B0400000000000000" pitchFamily="34" charset="-128"/>
                <a:cs typeface="YuGothic"/>
              </a:rPr>
              <a:t>防火・防犯のための見回り</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24" name="object 14">
            <a:extLst>
              <a:ext uri="{FF2B5EF4-FFF2-40B4-BE49-F238E27FC236}">
                <a16:creationId xmlns:a16="http://schemas.microsoft.com/office/drawing/2014/main" xmlns="" id="{F933A3FF-8E1D-4554-AEC4-DADD011D84F2}"/>
              </a:ext>
            </a:extLst>
          </p:cNvPr>
          <p:cNvSpPr/>
          <p:nvPr/>
        </p:nvSpPr>
        <p:spPr>
          <a:xfrm>
            <a:off x="753523" y="7175500"/>
            <a:ext cx="6120130" cy="1031626"/>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79646">
              <a:lumMod val="40000"/>
              <a:lumOff val="6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dirty="0">
              <a:ln>
                <a:noFill/>
              </a:ln>
              <a:solidFill>
                <a:prstClr val="black"/>
              </a:solidFill>
              <a:effectLst/>
              <a:uLnTx/>
              <a:uFillTx/>
            </a:endParaRPr>
          </a:p>
        </p:txBody>
      </p:sp>
      <p:sp>
        <p:nvSpPr>
          <p:cNvPr id="25" name="object 15">
            <a:extLst>
              <a:ext uri="{FF2B5EF4-FFF2-40B4-BE49-F238E27FC236}">
                <a16:creationId xmlns:a16="http://schemas.microsoft.com/office/drawing/2014/main" xmlns="" id="{84C987CE-6289-477F-A9CD-006C3A77A683}"/>
              </a:ext>
            </a:extLst>
          </p:cNvPr>
          <p:cNvSpPr txBox="1"/>
          <p:nvPr/>
        </p:nvSpPr>
        <p:spPr>
          <a:xfrm>
            <a:off x="900464" y="7325828"/>
            <a:ext cx="5789167" cy="651653"/>
          </a:xfrm>
          <a:prstGeom prst="rect">
            <a:avLst/>
          </a:prstGeom>
        </p:spPr>
        <p:txBody>
          <a:bodyPr vert="horz" wrap="square" lIns="0" tIns="12700" rIns="0" bIns="0" rtlCol="0">
            <a:spAutoFit/>
          </a:bodyPr>
          <a:lstStyle/>
          <a:p>
            <a:pPr marL="12700" marR="5080" defTabSz="914400">
              <a:lnSpc>
                <a:spcPct val="135400"/>
              </a:lnSpc>
              <a:spcBef>
                <a:spcPts val="100"/>
              </a:spcBef>
            </a:pPr>
            <a:r>
              <a:rPr kumimoji="1" lang="ja-JP" altLang="en-US" sz="1600" b="1" dirty="0">
                <a:solidFill>
                  <a:srgbClr val="221815"/>
                </a:solidFill>
                <a:latin typeface="Yu Gothic" panose="020B0400000000000000" pitchFamily="34" charset="-128"/>
                <a:cs typeface="YuGothic"/>
              </a:rPr>
              <a:t>定期的な班会議を行うなどして、施設管理班内での情報共有をしっかりと行いましょう！</a:t>
            </a:r>
            <a:endParaRPr kumimoji="1" lang="en-US" altLang="ja-JP" sz="1600" b="1" dirty="0">
              <a:solidFill>
                <a:srgbClr val="221815"/>
              </a:solidFill>
              <a:latin typeface="Yu Gothic" panose="020B0400000000000000" pitchFamily="34" charset="-128"/>
              <a:cs typeface="YuGothic"/>
            </a:endParaRPr>
          </a:p>
        </p:txBody>
      </p:sp>
      <p:sp>
        <p:nvSpPr>
          <p:cNvPr id="26" name="テキスト ボックス 25">
            <a:extLst>
              <a:ext uri="{FF2B5EF4-FFF2-40B4-BE49-F238E27FC236}">
                <a16:creationId xmlns:a16="http://schemas.microsoft.com/office/drawing/2014/main" xmlns="" id="{4E97C5AB-BF27-40A5-8825-D5FCB7B2A8B7}"/>
              </a:ext>
            </a:extLst>
          </p:cNvPr>
          <p:cNvSpPr txBox="1"/>
          <p:nvPr/>
        </p:nvSpPr>
        <p:spPr>
          <a:xfrm>
            <a:off x="676532" y="1581307"/>
            <a:ext cx="6214805" cy="1031629"/>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施設・管理班は避難所運営において、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「生活環境全般の整備」「ペットの受け入れ環境整備」「共有空間・居住空間の安全管理（防火・防犯）」</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そのために、具体的には下記４つの業務を実施します。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47930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５２</a:t>
            </a:r>
            <a:endParaRPr lang="ja-JP" altLang="en-US" dirty="0">
              <a:solidFill>
                <a:schemeClr val="tx1">
                  <a:lumMod val="50000"/>
                  <a:lumOff val="50000"/>
                </a:schemeClr>
              </a:solidFill>
              <a:latin typeface="+mj-ea"/>
              <a:ea typeface="+mj-ea"/>
            </a:endParaRPr>
          </a:p>
        </p:txBody>
      </p:sp>
      <p:sp>
        <p:nvSpPr>
          <p:cNvPr id="51" name="object 2">
            <a:extLst>
              <a:ext uri="{FF2B5EF4-FFF2-40B4-BE49-F238E27FC236}">
                <a16:creationId xmlns:a16="http://schemas.microsoft.com/office/drawing/2014/main" xmlns="" id="{7DF89C33-6512-4A1A-8CAB-B19BC7C3C9AB}"/>
              </a:ext>
            </a:extLst>
          </p:cNvPr>
          <p:cNvSpPr txBox="1">
            <a:spLocks/>
          </p:cNvSpPr>
          <p:nvPr/>
        </p:nvSpPr>
        <p:spPr>
          <a:xfrm>
            <a:off x="637387"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F79646">
                    <a:lumMod val="75000"/>
                  </a:srgbClr>
                </a:solidFill>
                <a:latin typeface="Yu Gothic" panose="020B0400000000000000" pitchFamily="34" charset="-128"/>
                <a:ea typeface="Yu Gothic" panose="020B0400000000000000" pitchFamily="34" charset="-128"/>
              </a:rPr>
              <a:t>１</a:t>
            </a:r>
            <a:r>
              <a:rPr lang="en-US" altLang="ja-JP" sz="3200" b="1" kern="0" dirty="0">
                <a:solidFill>
                  <a:srgbClr val="F79646">
                    <a:lumMod val="75000"/>
                  </a:srgbClr>
                </a:solidFill>
                <a:latin typeface="Yu Gothic" panose="020B0400000000000000" pitchFamily="34" charset="-128"/>
                <a:ea typeface="Yu Gothic" panose="020B0400000000000000" pitchFamily="34" charset="-128"/>
              </a:rPr>
              <a:t>. </a:t>
            </a:r>
            <a:r>
              <a:rPr lang="ja-JP" altLang="en-US" sz="3200" b="1" kern="0">
                <a:solidFill>
                  <a:srgbClr val="F79646">
                    <a:lumMod val="75000"/>
                  </a:srgbClr>
                </a:solidFill>
                <a:latin typeface="Yu Gothic" panose="020B0400000000000000" pitchFamily="34" charset="-128"/>
                <a:ea typeface="Yu Gothic" panose="020B0400000000000000" pitchFamily="34" charset="-128"/>
              </a:rPr>
              <a:t>生活環境全般の整備</a:t>
            </a:r>
          </a:p>
        </p:txBody>
      </p:sp>
      <p:sp>
        <p:nvSpPr>
          <p:cNvPr id="52" name="object 9">
            <a:extLst>
              <a:ext uri="{FF2B5EF4-FFF2-40B4-BE49-F238E27FC236}">
                <a16:creationId xmlns:a16="http://schemas.microsoft.com/office/drawing/2014/main" xmlns="" id="{4F08FF65-94A8-48F7-980D-317E14C84FD7}"/>
              </a:ext>
            </a:extLst>
          </p:cNvPr>
          <p:cNvSpPr txBox="1"/>
          <p:nvPr/>
        </p:nvSpPr>
        <p:spPr>
          <a:xfrm>
            <a:off x="738476" y="3142263"/>
            <a:ext cx="6186293" cy="301229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手洗い場、調理場など出水場所を点検し、水の使用に問題がないか点検する。被災などにより出水・排水に問題が生じている場合は、利用の禁止措置を行う。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施設全体及び特に特別配慮避難エリアや一般避難者エリアに電気が通じているか、電力が使えるかどうか確認する。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施設全体及び特に特別配慮避難エリアや一般避難者エリア等で空調が使えるかどうか確認する。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放送設備を点検し、使えるかどうか確認する。</a:t>
            </a:r>
          </a:p>
        </p:txBody>
      </p:sp>
      <p:grpSp>
        <p:nvGrpSpPr>
          <p:cNvPr id="53" name="グループ化 52">
            <a:extLst>
              <a:ext uri="{FF2B5EF4-FFF2-40B4-BE49-F238E27FC236}">
                <a16:creationId xmlns:a16="http://schemas.microsoft.com/office/drawing/2014/main" xmlns="" id="{B0E56029-F412-481F-8259-2C3F304605E6}"/>
              </a:ext>
            </a:extLst>
          </p:cNvPr>
          <p:cNvGrpSpPr/>
          <p:nvPr/>
        </p:nvGrpSpPr>
        <p:grpSpPr>
          <a:xfrm>
            <a:off x="628650" y="2480310"/>
            <a:ext cx="6357742" cy="504190"/>
            <a:chOff x="728646" y="1851740"/>
            <a:chExt cx="6120130" cy="504190"/>
          </a:xfrm>
        </p:grpSpPr>
        <p:sp>
          <p:nvSpPr>
            <p:cNvPr id="54" name="object 20">
              <a:extLst>
                <a:ext uri="{FF2B5EF4-FFF2-40B4-BE49-F238E27FC236}">
                  <a16:creationId xmlns:a16="http://schemas.microsoft.com/office/drawing/2014/main" xmlns="" id="{F832F394-B5B7-4AF4-9FAA-0B42FAB1D7B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55" name="object 21">
              <a:extLst>
                <a:ext uri="{FF2B5EF4-FFF2-40B4-BE49-F238E27FC236}">
                  <a16:creationId xmlns:a16="http://schemas.microsoft.com/office/drawing/2014/main" xmlns="" id="{F90FA745-4CE3-4C78-AEEB-5EDF9DCB3043}"/>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施設・設備の点検</a:t>
              </a:r>
            </a:p>
          </p:txBody>
        </p:sp>
        <p:sp>
          <p:nvSpPr>
            <p:cNvPr id="56" name="object 22">
              <a:extLst>
                <a:ext uri="{FF2B5EF4-FFF2-40B4-BE49-F238E27FC236}">
                  <a16:creationId xmlns:a16="http://schemas.microsoft.com/office/drawing/2014/main" xmlns="" id="{02FEA2CD-D943-4B81-A002-0439D70F105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57" name="object 23">
              <a:extLst>
                <a:ext uri="{FF2B5EF4-FFF2-40B4-BE49-F238E27FC236}">
                  <a16:creationId xmlns:a16="http://schemas.microsoft.com/office/drawing/2014/main" xmlns="" id="{4D83461C-513D-4B17-8152-F61243A22FCC}"/>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F79646">
                      <a:lumMod val="75000"/>
                    </a:srgbClr>
                  </a:solidFill>
                  <a:latin typeface="Yu Gothic" panose="020B0400000000000000" pitchFamily="34" charset="-128"/>
                  <a:cs typeface="YuGothic"/>
                </a:rPr>
                <a:t>１</a:t>
              </a:r>
              <a:endParaRPr kumimoji="1" sz="2100" b="1" dirty="0">
                <a:solidFill>
                  <a:srgbClr val="F79646">
                    <a:lumMod val="75000"/>
                  </a:srgbClr>
                </a:solidFill>
                <a:latin typeface="Yu Gothic" panose="020B0400000000000000" pitchFamily="34" charset="-128"/>
                <a:ea typeface="Yu Gothic" panose="020B0400000000000000" pitchFamily="34" charset="-128"/>
                <a:cs typeface="YuGothic"/>
              </a:endParaRPr>
            </a:p>
          </p:txBody>
        </p:sp>
      </p:grpSp>
      <p:grpSp>
        <p:nvGrpSpPr>
          <p:cNvPr id="58" name="グループ化 57">
            <a:extLst>
              <a:ext uri="{FF2B5EF4-FFF2-40B4-BE49-F238E27FC236}">
                <a16:creationId xmlns:a16="http://schemas.microsoft.com/office/drawing/2014/main" xmlns="" id="{2E788E1F-D074-4399-9591-79D003CEB7BE}"/>
              </a:ext>
            </a:extLst>
          </p:cNvPr>
          <p:cNvGrpSpPr/>
          <p:nvPr/>
        </p:nvGrpSpPr>
        <p:grpSpPr>
          <a:xfrm>
            <a:off x="689917" y="1624372"/>
            <a:ext cx="6283775" cy="648000"/>
            <a:chOff x="689917" y="1624372"/>
            <a:chExt cx="6283775" cy="648000"/>
          </a:xfrm>
        </p:grpSpPr>
        <p:pic>
          <p:nvPicPr>
            <p:cNvPr id="59" name="グラフィックス 58" descr="ドキュメント 枠線">
              <a:extLst>
                <a:ext uri="{FF2B5EF4-FFF2-40B4-BE49-F238E27FC236}">
                  <a16:creationId xmlns:a16="http://schemas.microsoft.com/office/drawing/2014/main" xmlns="" id="{C1B1E2C9-5371-4E7C-B5BF-199EEAB593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0" name="正方形/長方形 59">
              <a:extLst>
                <a:ext uri="{FF2B5EF4-FFF2-40B4-BE49-F238E27FC236}">
                  <a16:creationId xmlns:a16="http://schemas.microsoft.com/office/drawing/2014/main" xmlns="" id="{0FC773CB-16B8-4E98-81F9-322B8248B3EE}"/>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61" name="object 5">
            <a:extLst>
              <a:ext uri="{FF2B5EF4-FFF2-40B4-BE49-F238E27FC236}">
                <a16:creationId xmlns:a16="http://schemas.microsoft.com/office/drawing/2014/main" xmlns="" id="{95663990-3C06-4CCB-A601-C053A97DEB69}"/>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62" name="テキスト ボックス 61">
            <a:extLst>
              <a:ext uri="{FF2B5EF4-FFF2-40B4-BE49-F238E27FC236}">
                <a16:creationId xmlns:a16="http://schemas.microsoft.com/office/drawing/2014/main" xmlns="" id="{8455B55B-954E-4716-8E56-F2B61493F644}"/>
              </a:ext>
            </a:extLst>
          </p:cNvPr>
          <p:cNvSpPr txBox="1"/>
          <p:nvPr/>
        </p:nvSpPr>
        <p:spPr>
          <a:xfrm>
            <a:off x="743360" y="629051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11】</a:t>
            </a:r>
            <a:r>
              <a:rPr kumimoji="1" lang="ja-JP" altLang="en-US" sz="1600" b="1" u="sng">
                <a:solidFill>
                  <a:srgbClr val="172A88"/>
                </a:solidFill>
                <a:latin typeface="Yu Gothic" panose="020B0400000000000000" pitchFamily="34" charset="-128"/>
                <a:cs typeface="YuGothic"/>
              </a:rPr>
              <a:t>設備が使えない場合の対処</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2290446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５３</a:t>
            </a:r>
            <a:endParaRPr lang="ja-JP" altLang="en-US" dirty="0">
              <a:solidFill>
                <a:schemeClr val="tx1">
                  <a:lumMod val="50000"/>
                  <a:lumOff val="50000"/>
                </a:schemeClr>
              </a:solidFill>
              <a:latin typeface="+mj-ea"/>
              <a:ea typeface="+mj-ea"/>
            </a:endParaRPr>
          </a:p>
        </p:txBody>
      </p:sp>
      <p:sp>
        <p:nvSpPr>
          <p:cNvPr id="37" name="object 2">
            <a:extLst>
              <a:ext uri="{FF2B5EF4-FFF2-40B4-BE49-F238E27FC236}">
                <a16:creationId xmlns:a16="http://schemas.microsoft.com/office/drawing/2014/main" xmlns="" id="{A11103FD-8CF3-4237-BE5D-6C13ACEA38DF}"/>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１</a:t>
            </a:r>
            <a:r>
              <a:rPr kumimoji="0" lang="en-US" altLang="ja-JP" sz="3200" b="1" i="0" u="none" strike="noStrike" kern="0" cap="none" spc="0" normalizeH="0" baseline="0" noProof="0" dirty="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生活環境全般の整備</a:t>
            </a:r>
          </a:p>
        </p:txBody>
      </p:sp>
      <p:grpSp>
        <p:nvGrpSpPr>
          <p:cNvPr id="38" name="グループ化 37">
            <a:extLst>
              <a:ext uri="{FF2B5EF4-FFF2-40B4-BE49-F238E27FC236}">
                <a16:creationId xmlns:a16="http://schemas.microsoft.com/office/drawing/2014/main" xmlns="" id="{2A06B1E2-E345-44F8-A13A-CE9A5389D6E1}"/>
              </a:ext>
            </a:extLst>
          </p:cNvPr>
          <p:cNvGrpSpPr/>
          <p:nvPr/>
        </p:nvGrpSpPr>
        <p:grpSpPr>
          <a:xfrm>
            <a:off x="693930" y="1668095"/>
            <a:ext cx="6283775" cy="648000"/>
            <a:chOff x="689917" y="1624372"/>
            <a:chExt cx="6283775" cy="648000"/>
          </a:xfrm>
        </p:grpSpPr>
        <p:sp>
          <p:nvSpPr>
            <p:cNvPr id="39" name="object 5">
              <a:extLst>
                <a:ext uri="{FF2B5EF4-FFF2-40B4-BE49-F238E27FC236}">
                  <a16:creationId xmlns:a16="http://schemas.microsoft.com/office/drawing/2014/main" xmlns="" id="{E44D76A8-B328-4726-BE6E-1FE455F90A79}"/>
                </a:ext>
              </a:extLst>
            </p:cNvPr>
            <p:cNvSpPr txBox="1"/>
            <p:nvPr/>
          </p:nvSpPr>
          <p:spPr>
            <a:xfrm>
              <a:off x="1376148" y="1829605"/>
              <a:ext cx="5031002" cy="22826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Yu Gothic" panose="020B0400000000000000" pitchFamily="34" charset="-128"/>
                  <a:cs typeface="YuGothic"/>
                </a:rPr>
                <a:t>様式</a:t>
              </a:r>
              <a:r>
                <a:rPr kumimoji="1" lang="en-US" altLang="ja-JP" sz="1400" b="1" i="0" u="none" strike="noStrike" kern="0" cap="none" spc="0" normalizeH="0" baseline="0" noProof="0">
                  <a:ln>
                    <a:noFill/>
                  </a:ln>
                  <a:solidFill>
                    <a:prstClr val="black"/>
                  </a:solidFill>
                  <a:effectLst/>
                  <a:uLnTx/>
                  <a:uFillTx/>
                  <a:latin typeface="Yu Gothic" panose="020B0400000000000000" pitchFamily="34" charset="-128"/>
                  <a:cs typeface="YuGothic"/>
                </a:rPr>
                <a:t>32</a:t>
              </a:r>
              <a:r>
                <a:rPr kumimoji="1" lang="ja-JP" altLang="en-US" sz="1400" b="1" i="0" u="none" strike="noStrike" kern="0" cap="none" spc="0" normalizeH="0" baseline="0" noProof="0">
                  <a:ln>
                    <a:noFill/>
                  </a:ln>
                  <a:solidFill>
                    <a:prstClr val="black"/>
                  </a:solidFill>
                  <a:effectLst/>
                  <a:uLnTx/>
                  <a:uFillTx/>
                  <a:latin typeface="Yu Gothic" panose="020B0400000000000000" pitchFamily="34" charset="-128"/>
                  <a:cs typeface="YuGothic"/>
                </a:rPr>
                <a:t>：食料・物資班への物資等依頼票</a:t>
              </a:r>
            </a:p>
          </p:txBody>
        </p:sp>
        <p:pic>
          <p:nvPicPr>
            <p:cNvPr id="40" name="グラフィックス 39" descr="ドキュメント 枠線">
              <a:extLst>
                <a:ext uri="{FF2B5EF4-FFF2-40B4-BE49-F238E27FC236}">
                  <a16:creationId xmlns:a16="http://schemas.microsoft.com/office/drawing/2014/main" xmlns="" id="{3015E06B-E338-4F6B-BB4C-10DA47308F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1" name="正方形/長方形 40">
              <a:extLst>
                <a:ext uri="{FF2B5EF4-FFF2-40B4-BE49-F238E27FC236}">
                  <a16:creationId xmlns:a16="http://schemas.microsoft.com/office/drawing/2014/main" xmlns="" id="{FCC929FF-30C5-4AD9-A72C-C46FF02E9669}"/>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2" name="object 9">
            <a:extLst>
              <a:ext uri="{FF2B5EF4-FFF2-40B4-BE49-F238E27FC236}">
                <a16:creationId xmlns:a16="http://schemas.microsoft.com/office/drawing/2014/main" xmlns="" id="{8AF05612-C6CD-4363-92DF-74EDD59180D0}"/>
              </a:ext>
            </a:extLst>
          </p:cNvPr>
          <p:cNvSpPr txBox="1"/>
          <p:nvPr/>
        </p:nvSpPr>
        <p:spPr>
          <a:xfrm>
            <a:off x="749093" y="3142263"/>
            <a:ext cx="6186293" cy="1767150"/>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水道・電気・通信・空調・放送設備など避難生活に必要な機能の状況、設備の利用可否と利用範囲を整理する。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避難生活に必要な機能に被害が生じ、修繕等による回復が必要な場合は、</a:t>
            </a:r>
            <a:r>
              <a:rPr kumimoji="1" lang="ja-JP" altLang="en-US" sz="1600" b="1" dirty="0">
                <a:solidFill>
                  <a:srgbClr val="221815"/>
                </a:solidFill>
                <a:latin typeface="游ゴシック" panose="020B0400000000000000" pitchFamily="50" charset="-128"/>
              </a:rPr>
              <a:t>熊野町職員（</a:t>
            </a:r>
            <a:r>
              <a:rPr kumimoji="1" lang="ja-JP" altLang="en-US" sz="1600" b="1" dirty="0">
                <a:solidFill>
                  <a:srgbClr val="221815"/>
                </a:solidFill>
                <a:latin typeface="Yu Gothic" panose="020B0400000000000000" pitchFamily="34" charset="-128"/>
              </a:rPr>
              <a:t>熊野町職員が</a:t>
            </a:r>
            <a:r>
              <a:rPr kumimoji="1" lang="ja-JP" altLang="en-US" sz="1600" b="1" dirty="0">
                <a:solidFill>
                  <a:prstClr val="black"/>
                </a:solidFill>
                <a:latin typeface="Yu Gothic" panose="020B0400000000000000" pitchFamily="34" charset="-128"/>
              </a:rPr>
              <a:t>いない場合は総務班）を通じて、熊野町災害対策本部に修繕を依頼する。</a:t>
            </a:r>
            <a:endParaRPr kumimoji="1" lang="ja-JP" altLang="en-US" sz="1200" b="1" dirty="0">
              <a:solidFill>
                <a:srgbClr val="E46C0A"/>
              </a:solidFill>
              <a:latin typeface="Yu Gothic" panose="020B0400000000000000" pitchFamily="34" charset="-128"/>
            </a:endParaRPr>
          </a:p>
        </p:txBody>
      </p:sp>
      <p:grpSp>
        <p:nvGrpSpPr>
          <p:cNvPr id="43" name="グループ化 42">
            <a:extLst>
              <a:ext uri="{FF2B5EF4-FFF2-40B4-BE49-F238E27FC236}">
                <a16:creationId xmlns:a16="http://schemas.microsoft.com/office/drawing/2014/main" xmlns="" id="{A4804398-B8AD-48C5-8730-8E66AC08CC2B}"/>
              </a:ext>
            </a:extLst>
          </p:cNvPr>
          <p:cNvGrpSpPr/>
          <p:nvPr/>
        </p:nvGrpSpPr>
        <p:grpSpPr>
          <a:xfrm>
            <a:off x="639267" y="2480310"/>
            <a:ext cx="6357742" cy="504190"/>
            <a:chOff x="728646" y="1851740"/>
            <a:chExt cx="6120130" cy="504190"/>
          </a:xfrm>
        </p:grpSpPr>
        <p:sp>
          <p:nvSpPr>
            <p:cNvPr id="44" name="object 20">
              <a:extLst>
                <a:ext uri="{FF2B5EF4-FFF2-40B4-BE49-F238E27FC236}">
                  <a16:creationId xmlns:a16="http://schemas.microsoft.com/office/drawing/2014/main" xmlns="" id="{3D4D63A7-8606-4FAE-BB83-1E673039F10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45" name="object 21">
              <a:extLst>
                <a:ext uri="{FF2B5EF4-FFF2-40B4-BE49-F238E27FC236}">
                  <a16:creationId xmlns:a16="http://schemas.microsoft.com/office/drawing/2014/main" xmlns="" id="{664BA857-9757-4470-956C-B66F586A07AD}"/>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利用できる設備等の整理と復旧に向けた相談</a:t>
              </a:r>
            </a:p>
          </p:txBody>
        </p:sp>
        <p:sp>
          <p:nvSpPr>
            <p:cNvPr id="46" name="object 22">
              <a:extLst>
                <a:ext uri="{FF2B5EF4-FFF2-40B4-BE49-F238E27FC236}">
                  <a16:creationId xmlns:a16="http://schemas.microsoft.com/office/drawing/2014/main" xmlns="" id="{B57EC9E8-4549-4280-AD49-C5FA95BEA19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7" name="object 23">
              <a:extLst>
                <a:ext uri="{FF2B5EF4-FFF2-40B4-BE49-F238E27FC236}">
                  <a16:creationId xmlns:a16="http://schemas.microsoft.com/office/drawing/2014/main" xmlns="" id="{D6CF7A14-282E-4ABD-B65C-55A00B2739AB}"/>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60A"/>
                  </a:solidFill>
                  <a:latin typeface="Yu Gothic" panose="020B0400000000000000" pitchFamily="34" charset="-128"/>
                  <a:cs typeface="YuGothic"/>
                </a:rPr>
                <a:t>２</a:t>
              </a:r>
              <a:endParaRPr kumimoji="1" sz="2100" b="1" dirty="0">
                <a:solidFill>
                  <a:srgbClr val="E4660A"/>
                </a:solidFill>
                <a:latin typeface="Yu Gothic" panose="020B0400000000000000" pitchFamily="34" charset="-128"/>
                <a:ea typeface="Yu Gothic" panose="020B0400000000000000" pitchFamily="34" charset="-128"/>
                <a:cs typeface="YuGothic"/>
              </a:endParaRPr>
            </a:p>
          </p:txBody>
        </p:sp>
      </p:grpSp>
      <p:sp>
        <p:nvSpPr>
          <p:cNvPr id="48" name="object 9">
            <a:extLst>
              <a:ext uri="{FF2B5EF4-FFF2-40B4-BE49-F238E27FC236}">
                <a16:creationId xmlns:a16="http://schemas.microsoft.com/office/drawing/2014/main" xmlns="" id="{786DEA8F-0C53-4490-8089-DA953877BCA1}"/>
              </a:ext>
            </a:extLst>
          </p:cNvPr>
          <p:cNvSpPr txBox="1"/>
          <p:nvPr/>
        </p:nvSpPr>
        <p:spPr>
          <a:xfrm>
            <a:off x="742853" y="5780053"/>
            <a:ext cx="6186293" cy="2064348"/>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発電機や照明機器など、生活に必要となる最低限の機能を確保するための備蓄等がある場合は、備蓄から取り出し、その利用準備を行う。</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生活に必要となる最低限の機能を確保するための備蓄等が不足している場合は、食料・物資班への物資等依頼票を使用して食料・物資班に調達を依頼し、その確保を行う。</a:t>
            </a:r>
          </a:p>
        </p:txBody>
      </p:sp>
      <p:grpSp>
        <p:nvGrpSpPr>
          <p:cNvPr id="49" name="グループ化 48">
            <a:extLst>
              <a:ext uri="{FF2B5EF4-FFF2-40B4-BE49-F238E27FC236}">
                <a16:creationId xmlns:a16="http://schemas.microsoft.com/office/drawing/2014/main" xmlns="" id="{C070AA8C-740D-422F-B01A-49767F115FC7}"/>
              </a:ext>
            </a:extLst>
          </p:cNvPr>
          <p:cNvGrpSpPr/>
          <p:nvPr/>
        </p:nvGrpSpPr>
        <p:grpSpPr>
          <a:xfrm>
            <a:off x="633027" y="5118100"/>
            <a:ext cx="6357742" cy="504190"/>
            <a:chOff x="728646" y="1851740"/>
            <a:chExt cx="6120130" cy="504190"/>
          </a:xfrm>
        </p:grpSpPr>
        <p:sp>
          <p:nvSpPr>
            <p:cNvPr id="50" name="object 20">
              <a:extLst>
                <a:ext uri="{FF2B5EF4-FFF2-40B4-BE49-F238E27FC236}">
                  <a16:creationId xmlns:a16="http://schemas.microsoft.com/office/drawing/2014/main" xmlns="" id="{143CBCE9-B3C2-445B-B5BC-EF232925D43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51" name="object 21">
              <a:extLst>
                <a:ext uri="{FF2B5EF4-FFF2-40B4-BE49-F238E27FC236}">
                  <a16:creationId xmlns:a16="http://schemas.microsoft.com/office/drawing/2014/main" xmlns="" id="{223220FA-C765-4C95-B1BB-92F310C47788}"/>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代替手段の確保</a:t>
              </a:r>
            </a:p>
          </p:txBody>
        </p:sp>
        <p:sp>
          <p:nvSpPr>
            <p:cNvPr id="52" name="object 22">
              <a:extLst>
                <a:ext uri="{FF2B5EF4-FFF2-40B4-BE49-F238E27FC236}">
                  <a16:creationId xmlns:a16="http://schemas.microsoft.com/office/drawing/2014/main" xmlns="" id="{D6087D53-F92E-4378-A5F6-A019812F923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53" name="object 23">
              <a:extLst>
                <a:ext uri="{FF2B5EF4-FFF2-40B4-BE49-F238E27FC236}">
                  <a16:creationId xmlns:a16="http://schemas.microsoft.com/office/drawing/2014/main" xmlns="" id="{41AEEFCF-E5A6-4035-B750-626A12FAC387}"/>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60A"/>
                  </a:solidFill>
                  <a:latin typeface="Yu Gothic" panose="020B0400000000000000" pitchFamily="34" charset="-128"/>
                  <a:cs typeface="YuGothic"/>
                </a:rPr>
                <a:t>３</a:t>
              </a:r>
              <a:endParaRPr kumimoji="1" sz="2100" b="1" dirty="0">
                <a:solidFill>
                  <a:srgbClr val="E4660A"/>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82382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129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５４</a:t>
            </a:r>
            <a:endParaRPr lang="ja-JP" altLang="en-US" dirty="0">
              <a:solidFill>
                <a:schemeClr val="tx1">
                  <a:lumMod val="50000"/>
                  <a:lumOff val="50000"/>
                </a:schemeClr>
              </a:solidFill>
              <a:latin typeface="+mj-ea"/>
              <a:ea typeface="+mj-ea"/>
            </a:endParaRPr>
          </a:p>
        </p:txBody>
      </p:sp>
      <p:sp>
        <p:nvSpPr>
          <p:cNvPr id="57" name="object 2">
            <a:extLst>
              <a:ext uri="{FF2B5EF4-FFF2-40B4-BE49-F238E27FC236}">
                <a16:creationId xmlns:a16="http://schemas.microsoft.com/office/drawing/2014/main" xmlns="" id="{DB0468A8-5331-4576-BDA8-65F273C4377C}"/>
              </a:ext>
            </a:extLst>
          </p:cNvPr>
          <p:cNvSpPr txBox="1">
            <a:spLocks/>
          </p:cNvSpPr>
          <p:nvPr/>
        </p:nvSpPr>
        <p:spPr>
          <a:xfrm>
            <a:off x="637387" y="969878"/>
            <a:ext cx="6126270"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dirty="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ペットの受け入れ環境整備</a:t>
            </a:r>
          </a:p>
        </p:txBody>
      </p:sp>
      <p:sp>
        <p:nvSpPr>
          <p:cNvPr id="58" name="object 9">
            <a:extLst>
              <a:ext uri="{FF2B5EF4-FFF2-40B4-BE49-F238E27FC236}">
                <a16:creationId xmlns:a16="http://schemas.microsoft.com/office/drawing/2014/main" xmlns="" id="{639088A0-AD02-48F7-819B-A768F8CB4F86}"/>
              </a:ext>
            </a:extLst>
          </p:cNvPr>
          <p:cNvSpPr txBox="1"/>
          <p:nvPr/>
        </p:nvSpPr>
        <p:spPr>
          <a:xfrm>
            <a:off x="738476" y="3142263"/>
            <a:ext cx="6186293" cy="2858411"/>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避難所に受け入れたペットの飼い主全員と、ペットを飼っていない人の代表者の参加を求め、「仮称：飼い主</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飼養者</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の会」を設立する。</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飼い主</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飼養者</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の会を中心に、総務班を交え、避難所でのペットの飼育場所の整備の方法、飼育ルールや衛生管理方法を検討する。</a:t>
            </a:r>
            <a:endParaRPr kumimoji="1" lang="en-US" altLang="ja-JP"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避難所での</a:t>
            </a:r>
            <a:r>
              <a:rPr kumimoji="1" lang="ja-JP" altLang="en-US" sz="1600" b="1" dirty="0">
                <a:solidFill>
                  <a:srgbClr val="221815"/>
                </a:solidFill>
                <a:latin typeface="Yu Gothic" panose="020B0400000000000000" pitchFamily="34" charset="-128"/>
              </a:rPr>
              <a:t>ペットの飼育ルールや衛生管理方法について、避難所運営委員会</a:t>
            </a:r>
            <a:r>
              <a:rPr kumimoji="1" lang="ja-JP" altLang="en-US" sz="1600" b="1" dirty="0">
                <a:solidFill>
                  <a:prstClr val="black"/>
                </a:solidFill>
                <a:latin typeface="Yu Gothic" panose="020B0400000000000000" pitchFamily="34" charset="-128"/>
              </a:rPr>
              <a:t>で協議し、承認を得る。</a:t>
            </a:r>
            <a:endParaRPr kumimoji="1" lang="ja-JP" altLang="en-US" sz="1200" b="1" dirty="0">
              <a:solidFill>
                <a:srgbClr val="E46C0A"/>
              </a:solidFill>
              <a:latin typeface="Yu Gothic" panose="020B0400000000000000" pitchFamily="34" charset="-128"/>
            </a:endParaRPr>
          </a:p>
        </p:txBody>
      </p:sp>
      <p:grpSp>
        <p:nvGrpSpPr>
          <p:cNvPr id="59" name="グループ化 58">
            <a:extLst>
              <a:ext uri="{FF2B5EF4-FFF2-40B4-BE49-F238E27FC236}">
                <a16:creationId xmlns:a16="http://schemas.microsoft.com/office/drawing/2014/main" xmlns="" id="{F6639596-8C51-401E-A89C-764DF146A3D2}"/>
              </a:ext>
            </a:extLst>
          </p:cNvPr>
          <p:cNvGrpSpPr/>
          <p:nvPr/>
        </p:nvGrpSpPr>
        <p:grpSpPr>
          <a:xfrm>
            <a:off x="628650" y="2480310"/>
            <a:ext cx="6357742" cy="504190"/>
            <a:chOff x="728646" y="1851740"/>
            <a:chExt cx="6120130" cy="504190"/>
          </a:xfrm>
        </p:grpSpPr>
        <p:sp>
          <p:nvSpPr>
            <p:cNvPr id="60" name="object 20">
              <a:extLst>
                <a:ext uri="{FF2B5EF4-FFF2-40B4-BE49-F238E27FC236}">
                  <a16:creationId xmlns:a16="http://schemas.microsoft.com/office/drawing/2014/main" xmlns="" id="{3FE33D6E-C560-4941-B66E-97AE1368336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61" name="object 21">
              <a:extLst>
                <a:ext uri="{FF2B5EF4-FFF2-40B4-BE49-F238E27FC236}">
                  <a16:creationId xmlns:a16="http://schemas.microsoft.com/office/drawing/2014/main" xmlns="" id="{865B9200-2A31-4099-B644-066A30D62AB2}"/>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ペット同行避難者主体の管理体制づくり</a:t>
              </a:r>
            </a:p>
          </p:txBody>
        </p:sp>
        <p:sp>
          <p:nvSpPr>
            <p:cNvPr id="62" name="object 22">
              <a:extLst>
                <a:ext uri="{FF2B5EF4-FFF2-40B4-BE49-F238E27FC236}">
                  <a16:creationId xmlns:a16="http://schemas.microsoft.com/office/drawing/2014/main" xmlns="" id="{E846FA22-1D6D-4C28-B022-049F1BEB4A5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63" name="object 23">
              <a:extLst>
                <a:ext uri="{FF2B5EF4-FFF2-40B4-BE49-F238E27FC236}">
                  <a16:creationId xmlns:a16="http://schemas.microsoft.com/office/drawing/2014/main" xmlns="" id="{38EEE6EE-ED56-42F4-BD37-6BD78C066064}"/>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dirty="0">
                <a:solidFill>
                  <a:srgbClr val="E46C0A"/>
                </a:solidFill>
                <a:latin typeface="Yu Gothic" panose="020B0400000000000000" pitchFamily="34" charset="-128"/>
                <a:ea typeface="Yu Gothic" panose="020B0400000000000000" pitchFamily="34" charset="-128"/>
                <a:cs typeface="YuGothic"/>
              </a:endParaRPr>
            </a:p>
          </p:txBody>
        </p:sp>
      </p:grpSp>
      <p:grpSp>
        <p:nvGrpSpPr>
          <p:cNvPr id="64" name="グループ化 63">
            <a:extLst>
              <a:ext uri="{FF2B5EF4-FFF2-40B4-BE49-F238E27FC236}">
                <a16:creationId xmlns:a16="http://schemas.microsoft.com/office/drawing/2014/main" xmlns="" id="{013148BB-17A4-41E1-9EB7-88D7D52507B1}"/>
              </a:ext>
            </a:extLst>
          </p:cNvPr>
          <p:cNvGrpSpPr/>
          <p:nvPr/>
        </p:nvGrpSpPr>
        <p:grpSpPr>
          <a:xfrm>
            <a:off x="689917" y="1624372"/>
            <a:ext cx="6283775" cy="648000"/>
            <a:chOff x="689917" y="1624372"/>
            <a:chExt cx="6283775" cy="648000"/>
          </a:xfrm>
        </p:grpSpPr>
        <p:pic>
          <p:nvPicPr>
            <p:cNvPr id="65" name="グラフィックス 64" descr="ドキュメント 枠線">
              <a:extLst>
                <a:ext uri="{FF2B5EF4-FFF2-40B4-BE49-F238E27FC236}">
                  <a16:creationId xmlns:a16="http://schemas.microsoft.com/office/drawing/2014/main" xmlns="" id="{CAFCE911-1B73-4753-B3F7-8D590439EF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6" name="正方形/長方形 65">
              <a:extLst>
                <a:ext uri="{FF2B5EF4-FFF2-40B4-BE49-F238E27FC236}">
                  <a16:creationId xmlns:a16="http://schemas.microsoft.com/office/drawing/2014/main" xmlns="" id="{31211BD6-1A2B-4451-B2FB-ADC8A8EB7242}"/>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67" name="object 5">
            <a:extLst>
              <a:ext uri="{FF2B5EF4-FFF2-40B4-BE49-F238E27FC236}">
                <a16:creationId xmlns:a16="http://schemas.microsoft.com/office/drawing/2014/main" xmlns="" id="{C13C337F-85A1-4AE4-AE03-17E5BE80F2B9}"/>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25</a:t>
            </a:r>
            <a:r>
              <a:rPr kumimoji="1" lang="ja-JP" altLang="en-US" sz="1400" b="1">
                <a:solidFill>
                  <a:srgbClr val="221815"/>
                </a:solidFill>
                <a:latin typeface="Yu Gothic" panose="020B0400000000000000" pitchFamily="34" charset="-128"/>
                <a:cs typeface="YuGothic"/>
              </a:rPr>
              <a:t>：ペット登録台帳、様式</a:t>
            </a:r>
            <a:r>
              <a:rPr kumimoji="1" lang="en-US" altLang="ja-JP" sz="1400" b="1">
                <a:solidFill>
                  <a:srgbClr val="221815"/>
                </a:solidFill>
                <a:latin typeface="Yu Gothic" panose="020B0400000000000000" pitchFamily="34" charset="-128"/>
                <a:cs typeface="YuGothic"/>
              </a:rPr>
              <a:t>31</a:t>
            </a:r>
            <a:r>
              <a:rPr kumimoji="1" lang="ja-JP" altLang="en-US" sz="1400" b="1">
                <a:solidFill>
                  <a:srgbClr val="221815"/>
                </a:solidFill>
                <a:latin typeface="Yu Gothic" panose="020B0400000000000000" pitchFamily="34" charset="-128"/>
                <a:cs typeface="YuGothic"/>
              </a:rPr>
              <a:t>：飼い主</a:t>
            </a:r>
            <a:r>
              <a:rPr kumimoji="1" lang="en-US" altLang="ja-JP" sz="1400" b="1">
                <a:solidFill>
                  <a:srgbClr val="221815"/>
                </a:solidFill>
                <a:latin typeface="Yu Gothic" panose="020B0400000000000000" pitchFamily="34" charset="-128"/>
                <a:cs typeface="YuGothic"/>
              </a:rPr>
              <a:t>(</a:t>
            </a:r>
            <a:r>
              <a:rPr kumimoji="1" lang="ja-JP" altLang="en-US" sz="1400" b="1">
                <a:solidFill>
                  <a:srgbClr val="221815"/>
                </a:solidFill>
                <a:latin typeface="Yu Gothic" panose="020B0400000000000000" pitchFamily="34" charset="-128"/>
                <a:cs typeface="YuGothic"/>
              </a:rPr>
              <a:t>飼養者</a:t>
            </a:r>
            <a:r>
              <a:rPr kumimoji="1" lang="en-US" altLang="ja-JP" sz="1400" b="1">
                <a:solidFill>
                  <a:srgbClr val="221815"/>
                </a:solidFill>
                <a:latin typeface="Yu Gothic" panose="020B0400000000000000" pitchFamily="34" charset="-128"/>
                <a:cs typeface="YuGothic"/>
              </a:rPr>
              <a:t>)</a:t>
            </a:r>
            <a:r>
              <a:rPr kumimoji="1" lang="ja-JP" altLang="en-US" sz="1400" b="1">
                <a:solidFill>
                  <a:srgbClr val="221815"/>
                </a:solidFill>
                <a:latin typeface="Yu Gothic" panose="020B0400000000000000" pitchFamily="34" charset="-128"/>
                <a:cs typeface="YuGothic"/>
              </a:rPr>
              <a:t>の会の運営</a:t>
            </a:r>
          </a:p>
        </p:txBody>
      </p:sp>
      <p:sp>
        <p:nvSpPr>
          <p:cNvPr id="68" name="object 9">
            <a:extLst>
              <a:ext uri="{FF2B5EF4-FFF2-40B4-BE49-F238E27FC236}">
                <a16:creationId xmlns:a16="http://schemas.microsoft.com/office/drawing/2014/main" xmlns="" id="{5A8589DE-5583-4A99-B431-CA02E1D21178}"/>
              </a:ext>
            </a:extLst>
          </p:cNvPr>
          <p:cNvSpPr txBox="1"/>
          <p:nvPr/>
        </p:nvSpPr>
        <p:spPr>
          <a:xfrm>
            <a:off x="732236" y="7334752"/>
            <a:ext cx="6186293" cy="1898148"/>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「飼い主</a:t>
            </a:r>
            <a:r>
              <a:rPr kumimoji="1" lang="en-US" altLang="ja-JP" sz="1600" b="1" dirty="0">
                <a:solidFill>
                  <a:prstClr val="black"/>
                </a:solidFill>
                <a:latin typeface="Yu Gothic" panose="020B0400000000000000" pitchFamily="34" charset="-128"/>
              </a:rPr>
              <a:t>(</a:t>
            </a:r>
            <a:r>
              <a:rPr kumimoji="1" lang="ja-JP" altLang="en-US" sz="1600" b="1">
                <a:solidFill>
                  <a:prstClr val="black"/>
                </a:solidFill>
                <a:latin typeface="Yu Gothic" panose="020B0400000000000000" pitchFamily="34" charset="-128"/>
              </a:rPr>
              <a:t>飼養者</a:t>
            </a:r>
            <a:r>
              <a:rPr kumimoji="1" lang="en-US" altLang="ja-JP" sz="1600" b="1" dirty="0">
                <a:solidFill>
                  <a:prstClr val="black"/>
                </a:solidFill>
                <a:latin typeface="Yu Gothic" panose="020B0400000000000000" pitchFamily="34" charset="-128"/>
              </a:rPr>
              <a:t>)</a:t>
            </a:r>
            <a:r>
              <a:rPr kumimoji="1" lang="ja-JP" altLang="en-US" sz="1600" b="1">
                <a:solidFill>
                  <a:prstClr val="black"/>
                </a:solidFill>
                <a:latin typeface="Yu Gothic" panose="020B0400000000000000" pitchFamily="34" charset="-128"/>
              </a:rPr>
              <a:t>の会」が行う、ペットの飼育場所の整備の支援を行う。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飼育場所に受け入れたペットの状態、管理状況を確認する。</a:t>
            </a:r>
            <a:endParaRPr kumimoji="1" lang="en-US" altLang="ja-JP"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「飼い主</a:t>
            </a:r>
            <a:r>
              <a:rPr kumimoji="1" lang="en-US" altLang="ja-JP" sz="1600" b="1" dirty="0">
                <a:solidFill>
                  <a:prstClr val="black"/>
                </a:solidFill>
                <a:latin typeface="Yu Gothic" panose="020B0400000000000000" pitchFamily="34" charset="-128"/>
              </a:rPr>
              <a:t>(</a:t>
            </a:r>
            <a:r>
              <a:rPr kumimoji="1" lang="ja-JP" altLang="en-US" sz="1600" b="1">
                <a:solidFill>
                  <a:prstClr val="black"/>
                </a:solidFill>
                <a:latin typeface="Yu Gothic" panose="020B0400000000000000" pitchFamily="34" charset="-128"/>
              </a:rPr>
              <a:t>飼養者</a:t>
            </a:r>
            <a:r>
              <a:rPr kumimoji="1" lang="en-US" altLang="ja-JP" sz="1600" b="1" dirty="0">
                <a:solidFill>
                  <a:prstClr val="black"/>
                </a:solidFill>
                <a:latin typeface="Yu Gothic" panose="020B0400000000000000" pitchFamily="34" charset="-128"/>
              </a:rPr>
              <a:t>)</a:t>
            </a:r>
            <a:r>
              <a:rPr kumimoji="1" lang="ja-JP" altLang="en-US" sz="1600" b="1">
                <a:solidFill>
                  <a:prstClr val="black"/>
                </a:solidFill>
                <a:latin typeface="Yu Gothic" panose="020B0400000000000000" pitchFamily="34" charset="-128"/>
              </a:rPr>
              <a:t>の会」が行う、ペットを受け入れ管理の状況を定期的に点検し、問題が生じていないか確認する。</a:t>
            </a:r>
          </a:p>
        </p:txBody>
      </p:sp>
      <p:grpSp>
        <p:nvGrpSpPr>
          <p:cNvPr id="69" name="グループ化 68">
            <a:extLst>
              <a:ext uri="{FF2B5EF4-FFF2-40B4-BE49-F238E27FC236}">
                <a16:creationId xmlns:a16="http://schemas.microsoft.com/office/drawing/2014/main" xmlns="" id="{C997CA66-50C0-4E82-8DB1-6559B60BD9A3}"/>
              </a:ext>
            </a:extLst>
          </p:cNvPr>
          <p:cNvGrpSpPr/>
          <p:nvPr/>
        </p:nvGrpSpPr>
        <p:grpSpPr>
          <a:xfrm>
            <a:off x="622410" y="6672799"/>
            <a:ext cx="6357742" cy="504190"/>
            <a:chOff x="728646" y="1851740"/>
            <a:chExt cx="6120130" cy="504190"/>
          </a:xfrm>
        </p:grpSpPr>
        <p:sp>
          <p:nvSpPr>
            <p:cNvPr id="70" name="object 20">
              <a:extLst>
                <a:ext uri="{FF2B5EF4-FFF2-40B4-BE49-F238E27FC236}">
                  <a16:creationId xmlns:a16="http://schemas.microsoft.com/office/drawing/2014/main" xmlns="" id="{104A7694-5E67-459D-9463-FE700D46904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71" name="object 21">
              <a:extLst>
                <a:ext uri="{FF2B5EF4-FFF2-40B4-BE49-F238E27FC236}">
                  <a16:creationId xmlns:a16="http://schemas.microsoft.com/office/drawing/2014/main" xmlns="" id="{39286547-9B7D-4A74-85AD-9709F2F9F390}"/>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受け入れ環境整備・管理の支援</a:t>
              </a:r>
            </a:p>
          </p:txBody>
        </p:sp>
        <p:sp>
          <p:nvSpPr>
            <p:cNvPr id="72" name="object 22">
              <a:extLst>
                <a:ext uri="{FF2B5EF4-FFF2-40B4-BE49-F238E27FC236}">
                  <a16:creationId xmlns:a16="http://schemas.microsoft.com/office/drawing/2014/main" xmlns="" id="{56B8DCBE-0228-4FEB-859B-420F962446A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73" name="object 23">
              <a:extLst>
                <a:ext uri="{FF2B5EF4-FFF2-40B4-BE49-F238E27FC236}">
                  <a16:creationId xmlns:a16="http://schemas.microsoft.com/office/drawing/2014/main" xmlns="" id="{FF2C12FA-C01F-4C01-B375-618F31799C3F}"/>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dirty="0">
                <a:solidFill>
                  <a:srgbClr val="E46C0A"/>
                </a:solidFill>
                <a:latin typeface="Yu Gothic" panose="020B0400000000000000" pitchFamily="34" charset="-128"/>
                <a:ea typeface="Yu Gothic" panose="020B0400000000000000" pitchFamily="34" charset="-128"/>
                <a:cs typeface="YuGothic"/>
              </a:endParaRPr>
            </a:p>
          </p:txBody>
        </p:sp>
      </p:grpSp>
      <p:sp>
        <p:nvSpPr>
          <p:cNvPr id="74" name="テキスト ボックス 73">
            <a:extLst>
              <a:ext uri="{FF2B5EF4-FFF2-40B4-BE49-F238E27FC236}">
                <a16:creationId xmlns:a16="http://schemas.microsoft.com/office/drawing/2014/main" xmlns="" id="{DCD4D236-E846-48C6-AB17-1EAD288A99F6}"/>
              </a:ext>
            </a:extLst>
          </p:cNvPr>
          <p:cNvSpPr txBox="1"/>
          <p:nvPr/>
        </p:nvSpPr>
        <p:spPr>
          <a:xfrm>
            <a:off x="743360" y="618490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12】</a:t>
            </a:r>
            <a:r>
              <a:rPr kumimoji="1" lang="ja-JP" altLang="en-US" sz="1600" b="1" u="sng">
                <a:solidFill>
                  <a:srgbClr val="172A88"/>
                </a:solidFill>
                <a:latin typeface="Yu Gothic" panose="020B0400000000000000" pitchFamily="34" charset="-128"/>
                <a:cs typeface="YuGothic"/>
              </a:rPr>
              <a:t>ペットの管理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3661808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５５</a:t>
            </a:r>
            <a:endParaRPr lang="ja-JP" altLang="en-US" dirty="0">
              <a:solidFill>
                <a:schemeClr val="tx1">
                  <a:lumMod val="50000"/>
                  <a:lumOff val="50000"/>
                </a:schemeClr>
              </a:solidFill>
              <a:latin typeface="+mj-ea"/>
              <a:ea typeface="+mj-ea"/>
            </a:endParaRPr>
          </a:p>
        </p:txBody>
      </p:sp>
      <p:sp>
        <p:nvSpPr>
          <p:cNvPr id="37" name="object 2">
            <a:extLst>
              <a:ext uri="{FF2B5EF4-FFF2-40B4-BE49-F238E27FC236}">
                <a16:creationId xmlns:a16="http://schemas.microsoft.com/office/drawing/2014/main" xmlns="" id="{DC23A62A-E217-4404-8D0F-2CD3D6F672B8}"/>
              </a:ext>
            </a:extLst>
          </p:cNvPr>
          <p:cNvSpPr txBox="1">
            <a:spLocks/>
          </p:cNvSpPr>
          <p:nvPr/>
        </p:nvSpPr>
        <p:spPr>
          <a:xfrm>
            <a:off x="552114"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dirty="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居住空間、共有空間の安全確保</a:t>
            </a:r>
          </a:p>
        </p:txBody>
      </p:sp>
      <p:grpSp>
        <p:nvGrpSpPr>
          <p:cNvPr id="38" name="グループ化 37">
            <a:extLst>
              <a:ext uri="{FF2B5EF4-FFF2-40B4-BE49-F238E27FC236}">
                <a16:creationId xmlns:a16="http://schemas.microsoft.com/office/drawing/2014/main" xmlns="" id="{6C45DC9F-2834-4859-B1FD-34C12AEAAD17}"/>
              </a:ext>
            </a:extLst>
          </p:cNvPr>
          <p:cNvGrpSpPr/>
          <p:nvPr/>
        </p:nvGrpSpPr>
        <p:grpSpPr>
          <a:xfrm>
            <a:off x="693929" y="1668095"/>
            <a:ext cx="6283775" cy="648000"/>
            <a:chOff x="689917" y="1624372"/>
            <a:chExt cx="6283775" cy="648000"/>
          </a:xfrm>
        </p:grpSpPr>
        <p:pic>
          <p:nvPicPr>
            <p:cNvPr id="39" name="グラフィックス 38" descr="ドキュメント 枠線">
              <a:extLst>
                <a:ext uri="{FF2B5EF4-FFF2-40B4-BE49-F238E27FC236}">
                  <a16:creationId xmlns:a16="http://schemas.microsoft.com/office/drawing/2014/main" xmlns="" id="{9A01E44D-81CD-43F3-8F30-3FA168A0C7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0" name="正方形/長方形 39">
              <a:extLst>
                <a:ext uri="{FF2B5EF4-FFF2-40B4-BE49-F238E27FC236}">
                  <a16:creationId xmlns:a16="http://schemas.microsoft.com/office/drawing/2014/main" xmlns="" id="{C11AE63B-1232-43DA-A4AA-44DD44A45A9D}"/>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1" name="object 9">
            <a:extLst>
              <a:ext uri="{FF2B5EF4-FFF2-40B4-BE49-F238E27FC236}">
                <a16:creationId xmlns:a16="http://schemas.microsoft.com/office/drawing/2014/main" xmlns="" id="{6B2A0414-8173-4CD0-BB9D-0A898BC0EF34}"/>
              </a:ext>
            </a:extLst>
          </p:cNvPr>
          <p:cNvSpPr txBox="1"/>
          <p:nvPr/>
        </p:nvSpPr>
        <p:spPr>
          <a:xfrm>
            <a:off x="749092" y="3142263"/>
            <a:ext cx="6186293" cy="2538324"/>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調理場など火気使用をする場所を特定し、使用できる時間などを決めるなど、火気使用のルールを決める。</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避難者のいない昼間に閉鎖する部屋や時間夜間に防犯上で閉める扉など防犯のための対応ルールを検討し、防火・防犯の措置担当を決める。</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火気使用や防犯のための対応ルールについて、情報班を通じて、避難者に周知を図る。</a:t>
            </a:r>
            <a:endParaRPr kumimoji="1" lang="ja-JP" altLang="en-US" sz="1600" b="1">
              <a:solidFill>
                <a:prstClr val="black"/>
              </a:solidFill>
              <a:latin typeface="Yu Gothic" panose="020B0400000000000000" pitchFamily="34" charset="-128"/>
              <a:cs typeface="YuGothic"/>
            </a:endParaRPr>
          </a:p>
        </p:txBody>
      </p:sp>
      <p:grpSp>
        <p:nvGrpSpPr>
          <p:cNvPr id="42" name="グループ化 41">
            <a:extLst>
              <a:ext uri="{FF2B5EF4-FFF2-40B4-BE49-F238E27FC236}">
                <a16:creationId xmlns:a16="http://schemas.microsoft.com/office/drawing/2014/main" xmlns="" id="{9D3F55FE-8B35-4BF9-835C-271B99C3A112}"/>
              </a:ext>
            </a:extLst>
          </p:cNvPr>
          <p:cNvGrpSpPr/>
          <p:nvPr/>
        </p:nvGrpSpPr>
        <p:grpSpPr>
          <a:xfrm>
            <a:off x="639266" y="2480310"/>
            <a:ext cx="6357742" cy="504190"/>
            <a:chOff x="728646" y="1851740"/>
            <a:chExt cx="6120130" cy="504190"/>
          </a:xfrm>
        </p:grpSpPr>
        <p:sp>
          <p:nvSpPr>
            <p:cNvPr id="43" name="object 20">
              <a:extLst>
                <a:ext uri="{FF2B5EF4-FFF2-40B4-BE49-F238E27FC236}">
                  <a16:creationId xmlns:a16="http://schemas.microsoft.com/office/drawing/2014/main" xmlns="" id="{BB55758B-FFE9-4D21-A777-A39F900F0A3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44" name="object 21">
              <a:extLst>
                <a:ext uri="{FF2B5EF4-FFF2-40B4-BE49-F238E27FC236}">
                  <a16:creationId xmlns:a16="http://schemas.microsoft.com/office/drawing/2014/main" xmlns="" id="{FBFDA4F8-B923-4BC5-9A1B-E6872621D294}"/>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防火・防犯等の管理ルールの検討、措置</a:t>
              </a:r>
            </a:p>
          </p:txBody>
        </p:sp>
        <p:sp>
          <p:nvSpPr>
            <p:cNvPr id="45" name="object 22">
              <a:extLst>
                <a:ext uri="{FF2B5EF4-FFF2-40B4-BE49-F238E27FC236}">
                  <a16:creationId xmlns:a16="http://schemas.microsoft.com/office/drawing/2014/main" xmlns="" id="{E64CF0D3-8F06-4ADF-B3C5-C3CE9A4AF55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6" name="object 23">
              <a:extLst>
                <a:ext uri="{FF2B5EF4-FFF2-40B4-BE49-F238E27FC236}">
                  <a16:creationId xmlns:a16="http://schemas.microsoft.com/office/drawing/2014/main" xmlns="" id="{18509379-992B-452E-A420-E9E752C23040}"/>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dirty="0">
                <a:solidFill>
                  <a:srgbClr val="E46C0A"/>
                </a:solidFill>
                <a:latin typeface="Yu Gothic" panose="020B0400000000000000" pitchFamily="34" charset="-128"/>
                <a:ea typeface="Yu Gothic" panose="020B0400000000000000" pitchFamily="34" charset="-128"/>
                <a:cs typeface="YuGothic"/>
              </a:endParaRPr>
            </a:p>
          </p:txBody>
        </p:sp>
      </p:grpSp>
      <p:sp>
        <p:nvSpPr>
          <p:cNvPr id="47" name="object 9">
            <a:extLst>
              <a:ext uri="{FF2B5EF4-FFF2-40B4-BE49-F238E27FC236}">
                <a16:creationId xmlns:a16="http://schemas.microsoft.com/office/drawing/2014/main" xmlns="" id="{C9E13537-6DDB-4265-B1CF-5F1BD52648F5}"/>
              </a:ext>
            </a:extLst>
          </p:cNvPr>
          <p:cNvSpPr txBox="1"/>
          <p:nvPr/>
        </p:nvSpPr>
        <p:spPr>
          <a:xfrm>
            <a:off x="742852" y="6628538"/>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E46C0A"/>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defRPr>
            </a:lvl1pPr>
          </a:lstStyle>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部屋ごとに防火・防犯責任者を決めて管理を依頼する。</a:t>
            </a:r>
            <a:endParaRPr kumimoji="1" lang="en-US" altLang="ja-JP" sz="1200" b="1" i="0" u="none" strike="noStrike" kern="0" cap="none" spc="0" normalizeH="0" baseline="0" noProof="0" dirty="0">
              <a:ln>
                <a:noFill/>
              </a:ln>
              <a:solidFill>
                <a:srgbClr val="E46C0A"/>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各部屋の検査状況を毎日確認する。</a:t>
            </a:r>
          </a:p>
        </p:txBody>
      </p:sp>
      <p:grpSp>
        <p:nvGrpSpPr>
          <p:cNvPr id="48" name="グループ化 47">
            <a:extLst>
              <a:ext uri="{FF2B5EF4-FFF2-40B4-BE49-F238E27FC236}">
                <a16:creationId xmlns:a16="http://schemas.microsoft.com/office/drawing/2014/main" xmlns="" id="{162E4CD8-F762-49A0-ADF8-9F1CD3410F49}"/>
              </a:ext>
            </a:extLst>
          </p:cNvPr>
          <p:cNvGrpSpPr/>
          <p:nvPr/>
        </p:nvGrpSpPr>
        <p:grpSpPr>
          <a:xfrm>
            <a:off x="633026" y="5966585"/>
            <a:ext cx="6357742" cy="504190"/>
            <a:chOff x="728646" y="1851740"/>
            <a:chExt cx="6120130" cy="504190"/>
          </a:xfrm>
        </p:grpSpPr>
        <p:sp>
          <p:nvSpPr>
            <p:cNvPr id="49" name="object 20">
              <a:extLst>
                <a:ext uri="{FF2B5EF4-FFF2-40B4-BE49-F238E27FC236}">
                  <a16:creationId xmlns:a16="http://schemas.microsoft.com/office/drawing/2014/main" xmlns="" id="{8135564F-6BA2-4F0A-8EBC-EB1FA9F23C5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50" name="object 21">
              <a:extLst>
                <a:ext uri="{FF2B5EF4-FFF2-40B4-BE49-F238E27FC236}">
                  <a16:creationId xmlns:a16="http://schemas.microsoft.com/office/drawing/2014/main" xmlns="" id="{D43E7695-06FF-4D1D-921B-FC3F4F2C8623}"/>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居住空間の防火・防犯措置</a:t>
              </a:r>
            </a:p>
          </p:txBody>
        </p:sp>
        <p:sp>
          <p:nvSpPr>
            <p:cNvPr id="51" name="object 22">
              <a:extLst>
                <a:ext uri="{FF2B5EF4-FFF2-40B4-BE49-F238E27FC236}">
                  <a16:creationId xmlns:a16="http://schemas.microsoft.com/office/drawing/2014/main" xmlns="" id="{527FF65D-655B-49AD-AFEC-15E61953AC8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52" name="object 23">
              <a:extLst>
                <a:ext uri="{FF2B5EF4-FFF2-40B4-BE49-F238E27FC236}">
                  <a16:creationId xmlns:a16="http://schemas.microsoft.com/office/drawing/2014/main" xmlns="" id="{41BEC674-2439-48AE-B981-B6681C008606}"/>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dirty="0">
                <a:solidFill>
                  <a:srgbClr val="E46C0A"/>
                </a:solidFill>
                <a:latin typeface="Yu Gothic" panose="020B0400000000000000" pitchFamily="34" charset="-128"/>
                <a:ea typeface="Yu Gothic" panose="020B0400000000000000" pitchFamily="34" charset="-128"/>
                <a:cs typeface="YuGothic"/>
              </a:endParaRPr>
            </a:p>
          </p:txBody>
        </p:sp>
      </p:grpSp>
      <p:sp>
        <p:nvSpPr>
          <p:cNvPr id="53" name="object 5">
            <a:extLst>
              <a:ext uri="{FF2B5EF4-FFF2-40B4-BE49-F238E27FC236}">
                <a16:creationId xmlns:a16="http://schemas.microsoft.com/office/drawing/2014/main" xmlns="" id="{02997AF1-C55D-4F67-B852-D26B7B42E575}"/>
              </a:ext>
            </a:extLst>
          </p:cNvPr>
          <p:cNvSpPr txBox="1"/>
          <p:nvPr/>
        </p:nvSpPr>
        <p:spPr>
          <a:xfrm>
            <a:off x="1380160" y="1796095"/>
            <a:ext cx="5031002" cy="456535"/>
          </a:xfrm>
          <a:prstGeom prst="rect">
            <a:avLst/>
          </a:prstGeom>
        </p:spPr>
        <p:txBody>
          <a:bodyPr vert="horz" wrap="square" lIns="0" tIns="12700" rIns="0" bIns="0" rtlCol="0">
            <a:spAutoFit/>
          </a:bodyPr>
          <a:lstStyle/>
          <a:p>
            <a:pPr marL="12700" defTabSz="914400">
              <a:spcBef>
                <a:spcPts val="100"/>
              </a:spcBef>
            </a:pPr>
            <a:r>
              <a:rPr kumimoji="1" lang="ja-JP" altLang="en-US" sz="1400" b="1" dirty="0">
                <a:solidFill>
                  <a:srgbClr val="221815"/>
                </a:solidFill>
                <a:latin typeface="Yu Gothic" panose="020B0400000000000000" pitchFamily="34" charset="-128"/>
                <a:cs typeface="YuGothic"/>
              </a:rPr>
              <a:t>様式</a:t>
            </a:r>
            <a:r>
              <a:rPr kumimoji="1" lang="en-US" altLang="ja-JP" sz="1400" b="1" dirty="0">
                <a:solidFill>
                  <a:srgbClr val="221815"/>
                </a:solidFill>
                <a:latin typeface="Yu Gothic" panose="020B0400000000000000" pitchFamily="34" charset="-128"/>
                <a:cs typeface="YuGothic"/>
              </a:rPr>
              <a:t>12</a:t>
            </a:r>
            <a:r>
              <a:rPr kumimoji="1" lang="ja-JP" altLang="en-US" sz="1400" b="1" dirty="0">
                <a:solidFill>
                  <a:srgbClr val="221815"/>
                </a:solidFill>
                <a:latin typeface="Yu Gothic" panose="020B0400000000000000" pitchFamily="34" charset="-128"/>
                <a:cs typeface="YuGothic"/>
              </a:rPr>
              <a:t>：避難所ルール</a:t>
            </a:r>
            <a:endParaRPr kumimoji="1" lang="en-US" altLang="ja-JP" sz="1400" b="1" dirty="0">
              <a:solidFill>
                <a:srgbClr val="221815"/>
              </a:solidFill>
              <a:latin typeface="Yu Gothic" panose="020B0400000000000000" pitchFamily="34" charset="-128"/>
              <a:cs typeface="YuGothic"/>
            </a:endParaRPr>
          </a:p>
          <a:p>
            <a:pPr marL="12700" defTabSz="914400">
              <a:spcBef>
                <a:spcPts val="100"/>
              </a:spcBef>
            </a:pPr>
            <a:r>
              <a:rPr kumimoji="1" lang="ja-JP" altLang="en-US" sz="1400" b="1" dirty="0">
                <a:solidFill>
                  <a:srgbClr val="221815"/>
                </a:solidFill>
                <a:latin typeface="Yu Gothic" panose="020B0400000000000000" pitchFamily="34" charset="-128"/>
                <a:cs typeface="YuGothic"/>
              </a:rPr>
              <a:t>様式</a:t>
            </a:r>
            <a:r>
              <a:rPr kumimoji="1" lang="en-US" altLang="ja-JP" sz="1400" b="1" dirty="0">
                <a:solidFill>
                  <a:srgbClr val="221815"/>
                </a:solidFill>
                <a:latin typeface="Yu Gothic" panose="020B0400000000000000" pitchFamily="34" charset="-128"/>
                <a:cs typeface="YuGothic"/>
              </a:rPr>
              <a:t>13</a:t>
            </a:r>
            <a:r>
              <a:rPr kumimoji="1" lang="ja-JP" altLang="en-US" sz="1400" b="1" dirty="0">
                <a:solidFill>
                  <a:srgbClr val="221815"/>
                </a:solidFill>
                <a:latin typeface="Yu Gothic" panose="020B0400000000000000" pitchFamily="34" charset="-128"/>
                <a:cs typeface="YuGothic"/>
              </a:rPr>
              <a:t>：火災予防のための自主検査表</a:t>
            </a:r>
          </a:p>
        </p:txBody>
      </p:sp>
    </p:spTree>
    <p:extLst>
      <p:ext uri="{BB962C8B-B14F-4D97-AF65-F5344CB8AC3E}">
        <p14:creationId xmlns:p14="http://schemas.microsoft.com/office/powerpoint/2010/main" val="471332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５６</a:t>
            </a:r>
            <a:endParaRPr lang="ja-JP" altLang="en-US" dirty="0">
              <a:solidFill>
                <a:schemeClr val="tx1">
                  <a:lumMod val="50000"/>
                  <a:lumOff val="50000"/>
                </a:schemeClr>
              </a:solidFill>
              <a:latin typeface="+mj-ea"/>
              <a:ea typeface="+mj-ea"/>
            </a:endParaRPr>
          </a:p>
        </p:txBody>
      </p:sp>
      <p:sp>
        <p:nvSpPr>
          <p:cNvPr id="36" name="object 2">
            <a:extLst>
              <a:ext uri="{FF2B5EF4-FFF2-40B4-BE49-F238E27FC236}">
                <a16:creationId xmlns:a16="http://schemas.microsoft.com/office/drawing/2014/main" xmlns="" id="{4E10A7AA-2A87-4772-AFFD-F82BFA2D216A}"/>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dirty="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居住空間、共有空間の安全確保</a:t>
            </a:r>
          </a:p>
        </p:txBody>
      </p:sp>
      <p:sp>
        <p:nvSpPr>
          <p:cNvPr id="37" name="object 9">
            <a:extLst>
              <a:ext uri="{FF2B5EF4-FFF2-40B4-BE49-F238E27FC236}">
                <a16:creationId xmlns:a16="http://schemas.microsoft.com/office/drawing/2014/main" xmlns="" id="{446DA731-901B-467E-BD19-4BC9942C9215}"/>
              </a:ext>
            </a:extLst>
          </p:cNvPr>
          <p:cNvSpPr txBox="1"/>
          <p:nvPr/>
        </p:nvSpPr>
        <p:spPr>
          <a:xfrm>
            <a:off x="738476" y="3142263"/>
            <a:ext cx="6186293" cy="301229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トイレや更衣室、洗濯場や干場など共有空間の安全・防犯対策について検討する。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仮設トイレが設置される場合は、適切な安全対策、防犯対策を実施する。女性トイレに防犯ブザーを設置する、などの対策を行う。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更衣室について、男女別に設置するなどの対策を行う。</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洗濯場について、被災者自らが洗濯できる環境を整備する。また、洗濯</a:t>
            </a:r>
            <a:r>
              <a:rPr kumimoji="1" lang="ja-JP" altLang="en-US" sz="1600" b="1">
                <a:solidFill>
                  <a:srgbClr val="221815"/>
                </a:solidFill>
                <a:latin typeface="Yu Gothic" panose="020B0400000000000000" pitchFamily="34" charset="-128"/>
              </a:rPr>
              <a:t>場や干</a:t>
            </a:r>
            <a:r>
              <a:rPr kumimoji="1" lang="ja-JP" altLang="en-US" sz="1600" b="1">
                <a:solidFill>
                  <a:prstClr val="black"/>
                </a:solidFill>
                <a:latin typeface="Yu Gothic" panose="020B0400000000000000" pitchFamily="34" charset="-128"/>
              </a:rPr>
              <a:t>場については、男女別にするなどの対策を行う。</a:t>
            </a:r>
          </a:p>
        </p:txBody>
      </p:sp>
      <p:grpSp>
        <p:nvGrpSpPr>
          <p:cNvPr id="38" name="グループ化 37">
            <a:extLst>
              <a:ext uri="{FF2B5EF4-FFF2-40B4-BE49-F238E27FC236}">
                <a16:creationId xmlns:a16="http://schemas.microsoft.com/office/drawing/2014/main" xmlns="" id="{E4C55AB3-6051-4465-81F6-0C24473A6F17}"/>
              </a:ext>
            </a:extLst>
          </p:cNvPr>
          <p:cNvGrpSpPr/>
          <p:nvPr/>
        </p:nvGrpSpPr>
        <p:grpSpPr>
          <a:xfrm>
            <a:off x="628650" y="2480310"/>
            <a:ext cx="6357742" cy="504190"/>
            <a:chOff x="728646" y="1851740"/>
            <a:chExt cx="6120130" cy="504190"/>
          </a:xfrm>
        </p:grpSpPr>
        <p:sp>
          <p:nvSpPr>
            <p:cNvPr id="39" name="object 20">
              <a:extLst>
                <a:ext uri="{FF2B5EF4-FFF2-40B4-BE49-F238E27FC236}">
                  <a16:creationId xmlns:a16="http://schemas.microsoft.com/office/drawing/2014/main" xmlns="" id="{ABF2A95C-AA25-43FC-BE5B-A9A39D933CE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40" name="object 21">
              <a:extLst>
                <a:ext uri="{FF2B5EF4-FFF2-40B4-BE49-F238E27FC236}">
                  <a16:creationId xmlns:a16="http://schemas.microsoft.com/office/drawing/2014/main" xmlns="" id="{717D8B30-EBB7-4E35-879A-39064B945AF8}"/>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共有空間の安全・防犯対策</a:t>
              </a:r>
            </a:p>
          </p:txBody>
        </p:sp>
        <p:sp>
          <p:nvSpPr>
            <p:cNvPr id="41" name="object 22">
              <a:extLst>
                <a:ext uri="{FF2B5EF4-FFF2-40B4-BE49-F238E27FC236}">
                  <a16:creationId xmlns:a16="http://schemas.microsoft.com/office/drawing/2014/main" xmlns="" id="{DB6FF741-DA1B-4B72-9373-8F133A40F58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2" name="object 23">
              <a:extLst>
                <a:ext uri="{FF2B5EF4-FFF2-40B4-BE49-F238E27FC236}">
                  <a16:creationId xmlns:a16="http://schemas.microsoft.com/office/drawing/2014/main" xmlns="" id="{E1FFE2D1-4647-4DD8-8E98-0891566D0B47}"/>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３</a:t>
              </a:r>
              <a:endParaRPr kumimoji="1" sz="2100" b="1" dirty="0">
                <a:solidFill>
                  <a:srgbClr val="E46C0A"/>
                </a:solidFill>
                <a:latin typeface="Yu Gothic" panose="020B0400000000000000" pitchFamily="34" charset="-128"/>
                <a:ea typeface="Yu Gothic" panose="020B0400000000000000" pitchFamily="34" charset="-128"/>
                <a:cs typeface="YuGothic"/>
              </a:endParaRPr>
            </a:p>
          </p:txBody>
        </p:sp>
      </p:grpSp>
      <p:grpSp>
        <p:nvGrpSpPr>
          <p:cNvPr id="43" name="グループ化 42">
            <a:extLst>
              <a:ext uri="{FF2B5EF4-FFF2-40B4-BE49-F238E27FC236}">
                <a16:creationId xmlns:a16="http://schemas.microsoft.com/office/drawing/2014/main" xmlns="" id="{8B7E09FC-AA82-49C5-9B98-5FBD6471926D}"/>
              </a:ext>
            </a:extLst>
          </p:cNvPr>
          <p:cNvGrpSpPr/>
          <p:nvPr/>
        </p:nvGrpSpPr>
        <p:grpSpPr>
          <a:xfrm>
            <a:off x="689917" y="1624372"/>
            <a:ext cx="6283775" cy="648000"/>
            <a:chOff x="689917" y="1624372"/>
            <a:chExt cx="6283775" cy="648000"/>
          </a:xfrm>
        </p:grpSpPr>
        <p:pic>
          <p:nvPicPr>
            <p:cNvPr id="44" name="グラフィックス 43" descr="ドキュメント 枠線">
              <a:extLst>
                <a:ext uri="{FF2B5EF4-FFF2-40B4-BE49-F238E27FC236}">
                  <a16:creationId xmlns:a16="http://schemas.microsoft.com/office/drawing/2014/main" xmlns="" id="{3964A2D5-55A2-4D1A-89D8-20470597C3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5" name="正方形/長方形 44">
              <a:extLst>
                <a:ext uri="{FF2B5EF4-FFF2-40B4-BE49-F238E27FC236}">
                  <a16:creationId xmlns:a16="http://schemas.microsoft.com/office/drawing/2014/main" xmlns="" id="{C937734B-FD1E-4DA8-ADCB-C2A751AB32B8}"/>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6" name="object 5">
            <a:extLst>
              <a:ext uri="{FF2B5EF4-FFF2-40B4-BE49-F238E27FC236}">
                <a16:creationId xmlns:a16="http://schemas.microsoft.com/office/drawing/2014/main" xmlns="" id="{6970EAAB-8F26-4003-B146-79EE7544EA7A}"/>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dirty="0">
                <a:solidFill>
                  <a:prstClr val="black"/>
                </a:solidFill>
                <a:latin typeface="Yu Gothic" panose="020B0400000000000000" pitchFamily="34" charset="-128"/>
                <a:cs typeface="YuGothic"/>
              </a:rPr>
              <a:t>様式</a:t>
            </a:r>
            <a:r>
              <a:rPr kumimoji="1" lang="en-US" altLang="ja-JP" sz="1400" b="1" dirty="0">
                <a:solidFill>
                  <a:prstClr val="black"/>
                </a:solidFill>
                <a:latin typeface="Yu Gothic" panose="020B0400000000000000" pitchFamily="34" charset="-128"/>
                <a:cs typeface="YuGothic"/>
              </a:rPr>
              <a:t>14</a:t>
            </a:r>
            <a:r>
              <a:rPr kumimoji="1" lang="ja-JP" altLang="en-US" sz="1400" b="1" dirty="0">
                <a:solidFill>
                  <a:prstClr val="black"/>
                </a:solidFill>
                <a:latin typeface="Yu Gothic" panose="020B0400000000000000" pitchFamily="34" charset="-128"/>
                <a:cs typeface="YuGothic"/>
              </a:rPr>
              <a:t>：避難所チェックシート</a:t>
            </a:r>
            <a:endParaRPr kumimoji="1" lang="zh-TW" altLang="en-US" sz="1400" b="1" dirty="0">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473302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５７</a:t>
            </a:r>
            <a:endParaRPr lang="ja-JP" altLang="en-US" dirty="0">
              <a:solidFill>
                <a:schemeClr val="tx1">
                  <a:lumMod val="50000"/>
                  <a:lumOff val="50000"/>
                </a:schemeClr>
              </a:solidFill>
              <a:latin typeface="+mj-ea"/>
              <a:ea typeface="+mj-ea"/>
            </a:endParaRPr>
          </a:p>
        </p:txBody>
      </p:sp>
      <p:sp>
        <p:nvSpPr>
          <p:cNvPr id="39" name="object 2">
            <a:extLst>
              <a:ext uri="{FF2B5EF4-FFF2-40B4-BE49-F238E27FC236}">
                <a16:creationId xmlns:a16="http://schemas.microsoft.com/office/drawing/2014/main" xmlns="" id="{BBCDF0C1-22D9-4F77-B537-89005B8C8BE5}"/>
              </a:ext>
            </a:extLst>
          </p:cNvPr>
          <p:cNvSpPr txBox="1">
            <a:spLocks/>
          </p:cNvSpPr>
          <p:nvPr/>
        </p:nvSpPr>
        <p:spPr>
          <a:xfrm>
            <a:off x="552114"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４</a:t>
            </a:r>
            <a:r>
              <a:rPr kumimoji="0" lang="en-US" altLang="ja-JP" sz="3200" b="1" i="0" u="none" strike="noStrike" kern="0" cap="none" spc="0" normalizeH="0" baseline="0" noProof="0" dirty="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防火・防犯のための見回り</a:t>
            </a:r>
          </a:p>
        </p:txBody>
      </p:sp>
      <p:grpSp>
        <p:nvGrpSpPr>
          <p:cNvPr id="40" name="グループ化 39">
            <a:extLst>
              <a:ext uri="{FF2B5EF4-FFF2-40B4-BE49-F238E27FC236}">
                <a16:creationId xmlns:a16="http://schemas.microsoft.com/office/drawing/2014/main" xmlns="" id="{5E0CFFC1-9E00-43F9-B612-92EA78E32318}"/>
              </a:ext>
            </a:extLst>
          </p:cNvPr>
          <p:cNvGrpSpPr/>
          <p:nvPr/>
        </p:nvGrpSpPr>
        <p:grpSpPr>
          <a:xfrm>
            <a:off x="693929" y="1668095"/>
            <a:ext cx="6283775" cy="648000"/>
            <a:chOff x="689917" y="1624372"/>
            <a:chExt cx="6283775" cy="648000"/>
          </a:xfrm>
        </p:grpSpPr>
        <p:pic>
          <p:nvPicPr>
            <p:cNvPr id="41" name="グラフィックス 40" descr="ドキュメント 枠線">
              <a:extLst>
                <a:ext uri="{FF2B5EF4-FFF2-40B4-BE49-F238E27FC236}">
                  <a16:creationId xmlns:a16="http://schemas.microsoft.com/office/drawing/2014/main" xmlns="" id="{412485DC-9D56-4FC3-80F8-548C3210E3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2" name="正方形/長方形 41">
              <a:extLst>
                <a:ext uri="{FF2B5EF4-FFF2-40B4-BE49-F238E27FC236}">
                  <a16:creationId xmlns:a16="http://schemas.microsoft.com/office/drawing/2014/main" xmlns="" id="{B108E061-D00C-402C-98D8-1148A200928F}"/>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3" name="object 9">
            <a:extLst>
              <a:ext uri="{FF2B5EF4-FFF2-40B4-BE49-F238E27FC236}">
                <a16:creationId xmlns:a16="http://schemas.microsoft.com/office/drawing/2014/main" xmlns="" id="{63CD052C-AE04-41F7-B719-35B862BBA380}"/>
              </a:ext>
            </a:extLst>
          </p:cNvPr>
          <p:cNvSpPr txBox="1"/>
          <p:nvPr/>
        </p:nvSpPr>
        <p:spPr>
          <a:xfrm>
            <a:off x="749092" y="3142263"/>
            <a:ext cx="6186293" cy="317849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見回るべき場所を検討するとともに、避難所敷地内にある危険な場所や死角になる場所などを確認し、見回りのルートを決める。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見回りのルート、実施時間帯、確認事項、見回り体制（避難者参加）を検討し、誰が、いつ、避難所の見回りを行うのか役割分担を整理する。</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防火・防犯のための避難所内の見回り実施の必要性と方法（場所、時間）について、情報班を通じて避難者に説明し、協力依頼をする。</a:t>
            </a:r>
            <a:endParaRPr kumimoji="1" lang="ja-JP" altLang="en-US" sz="1600" b="1" dirty="0">
              <a:solidFill>
                <a:prstClr val="black"/>
              </a:solidFill>
              <a:latin typeface="Yu Gothic" panose="020B0400000000000000" pitchFamily="34" charset="-128"/>
              <a:cs typeface="YuGothic"/>
            </a:endParaRPr>
          </a:p>
        </p:txBody>
      </p:sp>
      <p:grpSp>
        <p:nvGrpSpPr>
          <p:cNvPr id="44" name="グループ化 43">
            <a:extLst>
              <a:ext uri="{FF2B5EF4-FFF2-40B4-BE49-F238E27FC236}">
                <a16:creationId xmlns:a16="http://schemas.microsoft.com/office/drawing/2014/main" xmlns="" id="{F5F4352A-4672-43E9-A282-A10069A00738}"/>
              </a:ext>
            </a:extLst>
          </p:cNvPr>
          <p:cNvGrpSpPr/>
          <p:nvPr/>
        </p:nvGrpSpPr>
        <p:grpSpPr>
          <a:xfrm>
            <a:off x="639266" y="2480310"/>
            <a:ext cx="6357742" cy="504190"/>
            <a:chOff x="728646" y="1851740"/>
            <a:chExt cx="6120130" cy="504190"/>
          </a:xfrm>
        </p:grpSpPr>
        <p:sp>
          <p:nvSpPr>
            <p:cNvPr id="45" name="object 20">
              <a:extLst>
                <a:ext uri="{FF2B5EF4-FFF2-40B4-BE49-F238E27FC236}">
                  <a16:creationId xmlns:a16="http://schemas.microsoft.com/office/drawing/2014/main" xmlns="" id="{A1B0D350-528A-43C5-9192-F78742FA216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46" name="object 21">
              <a:extLst>
                <a:ext uri="{FF2B5EF4-FFF2-40B4-BE49-F238E27FC236}">
                  <a16:creationId xmlns:a16="http://schemas.microsoft.com/office/drawing/2014/main" xmlns="" id="{11330F3B-07DA-4CF7-B9F5-CA50DD6F3047}"/>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体制づくり（避難者役割分担）</a:t>
              </a:r>
            </a:p>
          </p:txBody>
        </p:sp>
        <p:sp>
          <p:nvSpPr>
            <p:cNvPr id="47" name="object 22">
              <a:extLst>
                <a:ext uri="{FF2B5EF4-FFF2-40B4-BE49-F238E27FC236}">
                  <a16:creationId xmlns:a16="http://schemas.microsoft.com/office/drawing/2014/main" xmlns="" id="{1289E37C-46C1-4715-8854-80A327AC171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8" name="object 23">
              <a:extLst>
                <a:ext uri="{FF2B5EF4-FFF2-40B4-BE49-F238E27FC236}">
                  <a16:creationId xmlns:a16="http://schemas.microsoft.com/office/drawing/2014/main" xmlns="" id="{B3DCE2DE-079B-45C1-A210-8B0A99B6BC5F}"/>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dirty="0">
                <a:solidFill>
                  <a:srgbClr val="E46C0A"/>
                </a:solidFill>
                <a:latin typeface="Yu Gothic" panose="020B0400000000000000" pitchFamily="34" charset="-128"/>
                <a:ea typeface="Yu Gothic" panose="020B0400000000000000" pitchFamily="34" charset="-128"/>
                <a:cs typeface="YuGothic"/>
              </a:endParaRPr>
            </a:p>
          </p:txBody>
        </p:sp>
      </p:grpSp>
      <p:sp>
        <p:nvSpPr>
          <p:cNvPr id="49" name="object 9">
            <a:extLst>
              <a:ext uri="{FF2B5EF4-FFF2-40B4-BE49-F238E27FC236}">
                <a16:creationId xmlns:a16="http://schemas.microsoft.com/office/drawing/2014/main" xmlns="" id="{5F635BBD-71D9-4ECC-B605-6CB29C7C1445}"/>
              </a:ext>
            </a:extLst>
          </p:cNvPr>
          <p:cNvSpPr txBox="1"/>
          <p:nvPr/>
        </p:nvSpPr>
        <p:spPr>
          <a:xfrm>
            <a:off x="742852" y="7104256"/>
            <a:ext cx="6186293" cy="142417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毎日の見回り体制、見回るルート、見回りで確認すべき事項を確認する。</a:t>
            </a:r>
            <a:endParaRPr kumimoji="1" lang="en-US" altLang="ja-JP"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見回りを担当した人から、見回り状況と問題の発生有無があったかどうかを確認する。</a:t>
            </a:r>
          </a:p>
        </p:txBody>
      </p:sp>
      <p:grpSp>
        <p:nvGrpSpPr>
          <p:cNvPr id="50" name="グループ化 49">
            <a:extLst>
              <a:ext uri="{FF2B5EF4-FFF2-40B4-BE49-F238E27FC236}">
                <a16:creationId xmlns:a16="http://schemas.microsoft.com/office/drawing/2014/main" xmlns="" id="{2190FF1E-79BD-4664-A1B9-8398B111EF22}"/>
              </a:ext>
            </a:extLst>
          </p:cNvPr>
          <p:cNvGrpSpPr/>
          <p:nvPr/>
        </p:nvGrpSpPr>
        <p:grpSpPr>
          <a:xfrm>
            <a:off x="633026" y="6442303"/>
            <a:ext cx="6357742" cy="504190"/>
            <a:chOff x="728646" y="1851740"/>
            <a:chExt cx="6120130" cy="504190"/>
          </a:xfrm>
        </p:grpSpPr>
        <p:sp>
          <p:nvSpPr>
            <p:cNvPr id="51" name="object 20">
              <a:extLst>
                <a:ext uri="{FF2B5EF4-FFF2-40B4-BE49-F238E27FC236}">
                  <a16:creationId xmlns:a16="http://schemas.microsoft.com/office/drawing/2014/main" xmlns="" id="{0B5EC91C-A6C2-489D-B5ED-5D70ED80092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dirty="0">
                <a:solidFill>
                  <a:srgbClr val="E4660A"/>
                </a:solidFill>
                <a:latin typeface="Yu Gothic" panose="020B0400000000000000" pitchFamily="34" charset="-128"/>
                <a:ea typeface="Yu Gothic" panose="020B0400000000000000" pitchFamily="34" charset="-128"/>
              </a:endParaRPr>
            </a:p>
          </p:txBody>
        </p:sp>
        <p:sp>
          <p:nvSpPr>
            <p:cNvPr id="52" name="object 21">
              <a:extLst>
                <a:ext uri="{FF2B5EF4-FFF2-40B4-BE49-F238E27FC236}">
                  <a16:creationId xmlns:a16="http://schemas.microsoft.com/office/drawing/2014/main" xmlns="" id="{65DEA0DF-BB36-4A88-B5F0-D2E52164D10F}"/>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見回り・声掛け協力</a:t>
              </a:r>
            </a:p>
          </p:txBody>
        </p:sp>
        <p:sp>
          <p:nvSpPr>
            <p:cNvPr id="53" name="object 22">
              <a:extLst>
                <a:ext uri="{FF2B5EF4-FFF2-40B4-BE49-F238E27FC236}">
                  <a16:creationId xmlns:a16="http://schemas.microsoft.com/office/drawing/2014/main" xmlns="" id="{AB720F11-1806-4336-B381-8D0DC05A595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54" name="object 23">
              <a:extLst>
                <a:ext uri="{FF2B5EF4-FFF2-40B4-BE49-F238E27FC236}">
                  <a16:creationId xmlns:a16="http://schemas.microsoft.com/office/drawing/2014/main" xmlns="" id="{20C38401-C519-477E-B97B-72058126EB2D}"/>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dirty="0">
                <a:solidFill>
                  <a:srgbClr val="E46C0A"/>
                </a:solidFill>
                <a:latin typeface="Yu Gothic" panose="020B0400000000000000" pitchFamily="34" charset="-128"/>
                <a:ea typeface="Yu Gothic" panose="020B0400000000000000" pitchFamily="34" charset="-128"/>
                <a:cs typeface="YuGothic"/>
              </a:endParaRPr>
            </a:p>
          </p:txBody>
        </p:sp>
      </p:grpSp>
      <p:sp>
        <p:nvSpPr>
          <p:cNvPr id="55" name="object 5">
            <a:extLst>
              <a:ext uri="{FF2B5EF4-FFF2-40B4-BE49-F238E27FC236}">
                <a16:creationId xmlns:a16="http://schemas.microsoft.com/office/drawing/2014/main" xmlns="" id="{103D46C2-B2A5-49CB-A9A4-B240174B8F1D}"/>
              </a:ext>
            </a:extLst>
          </p:cNvPr>
          <p:cNvSpPr txBox="1"/>
          <p:nvPr/>
        </p:nvSpPr>
        <p:spPr>
          <a:xfrm>
            <a:off x="1380160"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56" name="テキスト ボックス 55">
            <a:extLst>
              <a:ext uri="{FF2B5EF4-FFF2-40B4-BE49-F238E27FC236}">
                <a16:creationId xmlns:a16="http://schemas.microsoft.com/office/drawing/2014/main" xmlns="" id="{B93F4985-7BE5-4499-AE9D-1CE0A660915D}"/>
              </a:ext>
            </a:extLst>
          </p:cNvPr>
          <p:cNvSpPr txBox="1"/>
          <p:nvPr/>
        </p:nvSpPr>
        <p:spPr>
          <a:xfrm>
            <a:off x="766384" y="869275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13】</a:t>
            </a:r>
            <a:r>
              <a:rPr kumimoji="1" lang="ja-JP" altLang="en-US" sz="1600" b="1" u="sng">
                <a:solidFill>
                  <a:srgbClr val="172A88"/>
                </a:solidFill>
                <a:latin typeface="Yu Gothic" panose="020B0400000000000000" pitchFamily="34" charset="-128"/>
                <a:cs typeface="YuGothic"/>
              </a:rPr>
              <a:t>防火・防犯の取り組み</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1359099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５８</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485380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５９</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DA84DCE7-0E39-4F36-9682-9A1D35C76205}"/>
              </a:ext>
            </a:extLst>
          </p:cNvPr>
          <p:cNvSpPr txBox="1">
            <a:spLocks/>
          </p:cNvSpPr>
          <p:nvPr/>
        </p:nvSpPr>
        <p:spPr>
          <a:xfrm>
            <a:off x="767810" y="814006"/>
            <a:ext cx="583301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a:solidFill>
                  <a:srgbClr val="FF0000"/>
                </a:solidFill>
                <a:latin typeface="Yu Gothic" panose="020B0400000000000000" pitchFamily="34" charset="-128"/>
                <a:ea typeface="Yu Gothic" panose="020B0400000000000000" pitchFamily="34" charset="-128"/>
              </a:rPr>
              <a:t>④食料・物資班</a:t>
            </a:r>
            <a:r>
              <a:rPr kumimoji="0" lang="ja-JP" altLang="en-US" sz="3200" b="1" kern="0">
                <a:solidFill>
                  <a:srgbClr val="FF0000"/>
                </a:solidFill>
                <a:latin typeface="Yu Gothic" panose="020B0400000000000000" pitchFamily="34" charset="-128"/>
                <a:ea typeface="Yu Gothic" panose="020B0400000000000000" pitchFamily="34" charset="-128"/>
              </a:rPr>
              <a:t>がすること</a:t>
            </a:r>
          </a:p>
        </p:txBody>
      </p:sp>
      <p:sp>
        <p:nvSpPr>
          <p:cNvPr id="4" name="object 3">
            <a:extLst>
              <a:ext uri="{FF2B5EF4-FFF2-40B4-BE49-F238E27FC236}">
                <a16:creationId xmlns:a16="http://schemas.microsoft.com/office/drawing/2014/main" xmlns="" id="{71601AF0-B994-43AA-992C-2C2085A8ABD0}"/>
              </a:ext>
            </a:extLst>
          </p:cNvPr>
          <p:cNvSpPr/>
          <p:nvPr/>
        </p:nvSpPr>
        <p:spPr>
          <a:xfrm>
            <a:off x="796873" y="377629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5" name="object 4">
            <a:extLst>
              <a:ext uri="{FF2B5EF4-FFF2-40B4-BE49-F238E27FC236}">
                <a16:creationId xmlns:a16="http://schemas.microsoft.com/office/drawing/2014/main" xmlns="" id="{221320D3-F4BE-4287-B616-A5FD604CB1DE}"/>
              </a:ext>
            </a:extLst>
          </p:cNvPr>
          <p:cNvSpPr/>
          <p:nvPr/>
        </p:nvSpPr>
        <p:spPr>
          <a:xfrm>
            <a:off x="796873" y="4387195"/>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6" name="object 5">
            <a:extLst>
              <a:ext uri="{FF2B5EF4-FFF2-40B4-BE49-F238E27FC236}">
                <a16:creationId xmlns:a16="http://schemas.microsoft.com/office/drawing/2014/main" xmlns="" id="{56BA6AE8-6F72-4824-8886-4D574A86E90E}"/>
              </a:ext>
            </a:extLst>
          </p:cNvPr>
          <p:cNvSpPr/>
          <p:nvPr/>
        </p:nvSpPr>
        <p:spPr>
          <a:xfrm>
            <a:off x="796873" y="49980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7" name="object 6">
            <a:extLst>
              <a:ext uri="{FF2B5EF4-FFF2-40B4-BE49-F238E27FC236}">
                <a16:creationId xmlns:a16="http://schemas.microsoft.com/office/drawing/2014/main" xmlns="" id="{03184626-3A44-4950-9134-293F5464213F}"/>
              </a:ext>
            </a:extLst>
          </p:cNvPr>
          <p:cNvSpPr/>
          <p:nvPr/>
        </p:nvSpPr>
        <p:spPr>
          <a:xfrm>
            <a:off x="796873" y="56089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8" name="object 10">
            <a:extLst>
              <a:ext uri="{FF2B5EF4-FFF2-40B4-BE49-F238E27FC236}">
                <a16:creationId xmlns:a16="http://schemas.microsoft.com/office/drawing/2014/main" xmlns="" id="{65026FEA-2891-42BA-ADBB-A56BA04736F8}"/>
              </a:ext>
            </a:extLst>
          </p:cNvPr>
          <p:cNvSpPr txBox="1"/>
          <p:nvPr/>
        </p:nvSpPr>
        <p:spPr>
          <a:xfrm>
            <a:off x="795327" y="3441700"/>
            <a:ext cx="40528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緊急的に必要な物資把握と確保</a:t>
            </a:r>
            <a:endParaRPr sz="2000" b="1" dirty="0">
              <a:latin typeface="Yu Gothic" panose="020B0400000000000000" pitchFamily="34" charset="-128"/>
              <a:ea typeface="Yu Gothic" panose="020B0400000000000000" pitchFamily="34" charset="-128"/>
              <a:cs typeface="YuGothic"/>
            </a:endParaRPr>
          </a:p>
        </p:txBody>
      </p:sp>
      <p:sp>
        <p:nvSpPr>
          <p:cNvPr id="9" name="object 10">
            <a:extLst>
              <a:ext uri="{FF2B5EF4-FFF2-40B4-BE49-F238E27FC236}">
                <a16:creationId xmlns:a16="http://schemas.microsoft.com/office/drawing/2014/main" xmlns="" id="{DB233F71-43BE-4E0F-A607-CC4486A547E9}"/>
              </a:ext>
            </a:extLst>
          </p:cNvPr>
          <p:cNvSpPr txBox="1"/>
          <p:nvPr/>
        </p:nvSpPr>
        <p:spPr>
          <a:xfrm>
            <a:off x="805911" y="402168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物資等の受け入れ体制の整備</a:t>
            </a:r>
            <a:endParaRPr sz="2000" b="1" dirty="0">
              <a:latin typeface="Yu Gothic" panose="020B0400000000000000" pitchFamily="34" charset="-128"/>
              <a:ea typeface="Yu Gothic" panose="020B0400000000000000" pitchFamily="34" charset="-128"/>
              <a:cs typeface="YuGothic"/>
            </a:endParaRPr>
          </a:p>
        </p:txBody>
      </p:sp>
      <p:sp>
        <p:nvSpPr>
          <p:cNvPr id="10" name="object 10">
            <a:extLst>
              <a:ext uri="{FF2B5EF4-FFF2-40B4-BE49-F238E27FC236}">
                <a16:creationId xmlns:a16="http://schemas.microsoft.com/office/drawing/2014/main" xmlns="" id="{7E5247A0-A800-4107-A734-875A92BD3B91}"/>
              </a:ext>
            </a:extLst>
          </p:cNvPr>
          <p:cNvSpPr txBox="1"/>
          <p:nvPr/>
        </p:nvSpPr>
        <p:spPr>
          <a:xfrm>
            <a:off x="805911" y="4641048"/>
            <a:ext cx="35851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救援物資等の受け入れ・配分</a:t>
            </a:r>
            <a:endParaRPr sz="2000" b="1" dirty="0">
              <a:latin typeface="Yu Gothic" panose="020B0400000000000000" pitchFamily="34" charset="-128"/>
              <a:ea typeface="Yu Gothic" panose="020B0400000000000000" pitchFamily="34" charset="-128"/>
              <a:cs typeface="YuGothic"/>
            </a:endParaRPr>
          </a:p>
        </p:txBody>
      </p:sp>
      <p:sp>
        <p:nvSpPr>
          <p:cNvPr id="11" name="object 10">
            <a:extLst>
              <a:ext uri="{FF2B5EF4-FFF2-40B4-BE49-F238E27FC236}">
                <a16:creationId xmlns:a16="http://schemas.microsoft.com/office/drawing/2014/main" xmlns="" id="{2DD6BD90-F188-4536-AD8C-96007F0C28B8}"/>
              </a:ext>
            </a:extLst>
          </p:cNvPr>
          <p:cNvSpPr txBox="1"/>
          <p:nvPr/>
        </p:nvSpPr>
        <p:spPr>
          <a:xfrm>
            <a:off x="805911" y="524459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必要物資の調達と提供</a:t>
            </a:r>
            <a:endParaRPr sz="2000" b="1" dirty="0">
              <a:latin typeface="Yu Gothic" panose="020B0400000000000000" pitchFamily="34" charset="-128"/>
              <a:ea typeface="Yu Gothic" panose="020B0400000000000000" pitchFamily="34" charset="-128"/>
              <a:cs typeface="YuGothic"/>
            </a:endParaRPr>
          </a:p>
        </p:txBody>
      </p:sp>
      <p:sp>
        <p:nvSpPr>
          <p:cNvPr id="12" name="object 14">
            <a:extLst>
              <a:ext uri="{FF2B5EF4-FFF2-40B4-BE49-F238E27FC236}">
                <a16:creationId xmlns:a16="http://schemas.microsoft.com/office/drawing/2014/main" xmlns="" id="{9C0CB91A-E049-443F-8533-8E8227F6CB2C}"/>
              </a:ext>
            </a:extLst>
          </p:cNvPr>
          <p:cNvSpPr/>
          <p:nvPr/>
        </p:nvSpPr>
        <p:spPr>
          <a:xfrm>
            <a:off x="767811" y="7175500"/>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DEADA"/>
          </a:solidFill>
        </p:spPr>
        <p:txBody>
          <a:bodyPr wrap="square" lIns="0" tIns="0" rIns="0" bIns="0" rtlCol="0"/>
          <a:lstStyle/>
          <a:p>
            <a:endParaRPr dirty="0"/>
          </a:p>
        </p:txBody>
      </p:sp>
      <p:sp>
        <p:nvSpPr>
          <p:cNvPr id="13" name="object 15">
            <a:extLst>
              <a:ext uri="{FF2B5EF4-FFF2-40B4-BE49-F238E27FC236}">
                <a16:creationId xmlns:a16="http://schemas.microsoft.com/office/drawing/2014/main" xmlns="" id="{2565BD5D-9D66-445C-BCFF-34B025284647}"/>
              </a:ext>
            </a:extLst>
          </p:cNvPr>
          <p:cNvSpPr txBox="1"/>
          <p:nvPr/>
        </p:nvSpPr>
        <p:spPr>
          <a:xfrm>
            <a:off x="1035721" y="7325828"/>
            <a:ext cx="53365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定期的な班会議を行うなどして、食料・物資班内での情報共有をしっかりと行いましょう！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4" name="テキスト ボックス 13">
            <a:extLst>
              <a:ext uri="{FF2B5EF4-FFF2-40B4-BE49-F238E27FC236}">
                <a16:creationId xmlns:a16="http://schemas.microsoft.com/office/drawing/2014/main" xmlns="" id="{7E960C96-D97C-4174-BEEB-4F058548E435}"/>
              </a:ext>
            </a:extLst>
          </p:cNvPr>
          <p:cNvSpPr txBox="1"/>
          <p:nvPr/>
        </p:nvSpPr>
        <p:spPr>
          <a:xfrm>
            <a:off x="690820" y="1581307"/>
            <a:ext cx="6214805" cy="1031629"/>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食料・物資班は避難所運営において、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「物資等の受け入れ体制の整備」「食料・飲料水・生活用品の確保調整と配布」「炊き出し」</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そのために、具体的には下記５つの業務を実施します。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 name="object 6">
            <a:extLst>
              <a:ext uri="{FF2B5EF4-FFF2-40B4-BE49-F238E27FC236}">
                <a16:creationId xmlns:a16="http://schemas.microsoft.com/office/drawing/2014/main" xmlns="" id="{AA708952-6243-456D-BD7E-DEB5B3562C15}"/>
              </a:ext>
            </a:extLst>
          </p:cNvPr>
          <p:cNvSpPr/>
          <p:nvPr/>
        </p:nvSpPr>
        <p:spPr>
          <a:xfrm>
            <a:off x="786894" y="619514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dirty="0">
              <a:latin typeface="Yu Gothic" panose="020B0400000000000000" pitchFamily="34" charset="-128"/>
              <a:ea typeface="Yu Gothic" panose="020B0400000000000000" pitchFamily="34" charset="-128"/>
            </a:endParaRPr>
          </a:p>
        </p:txBody>
      </p:sp>
      <p:sp>
        <p:nvSpPr>
          <p:cNvPr id="16" name="object 10">
            <a:extLst>
              <a:ext uri="{FF2B5EF4-FFF2-40B4-BE49-F238E27FC236}">
                <a16:creationId xmlns:a16="http://schemas.microsoft.com/office/drawing/2014/main" xmlns="" id="{AEC303EC-592D-4010-A426-55B4336304E2}"/>
              </a:ext>
            </a:extLst>
          </p:cNvPr>
          <p:cNvSpPr txBox="1"/>
          <p:nvPr/>
        </p:nvSpPr>
        <p:spPr>
          <a:xfrm>
            <a:off x="795932" y="5830735"/>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5.</a:t>
            </a:r>
            <a:r>
              <a:rPr lang="ja-JP" altLang="en-US" sz="2000" b="1">
                <a:latin typeface="Yu Gothic" panose="020B0400000000000000" pitchFamily="34" charset="-128"/>
                <a:ea typeface="Yu Gothic" panose="020B0400000000000000" pitchFamily="34" charset="-128"/>
                <a:cs typeface="YuGothic"/>
              </a:rPr>
              <a:t>炊き出し等の実施</a:t>
            </a:r>
          </a:p>
        </p:txBody>
      </p:sp>
    </p:spTree>
    <p:extLst>
      <p:ext uri="{BB962C8B-B14F-4D97-AF65-F5344CB8AC3E}">
        <p14:creationId xmlns:p14="http://schemas.microsoft.com/office/powerpoint/2010/main" val="282040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６０</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551A7A0F-39B9-4634-AF1F-56C31921F9E4}"/>
              </a:ext>
            </a:extLst>
          </p:cNvPr>
          <p:cNvSpPr txBox="1">
            <a:spLocks/>
          </p:cNvSpPr>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FF0000"/>
                </a:solidFill>
                <a:latin typeface="Yu Gothic" panose="020B0400000000000000" pitchFamily="34" charset="-128"/>
                <a:ea typeface="Yu Gothic" panose="020B0400000000000000" pitchFamily="34" charset="-128"/>
              </a:rPr>
              <a:t>１</a:t>
            </a:r>
            <a:r>
              <a:rPr kumimoji="0" lang="en-US" altLang="ja-JP" sz="3200" b="1" kern="0" dirty="0">
                <a:solidFill>
                  <a:srgbClr val="FF0000"/>
                </a:solidFill>
                <a:latin typeface="Yu Gothic" panose="020B0400000000000000" pitchFamily="34" charset="-128"/>
                <a:ea typeface="Yu Gothic" panose="020B0400000000000000" pitchFamily="34" charset="-128"/>
              </a:rPr>
              <a:t>. </a:t>
            </a:r>
            <a:r>
              <a:rPr kumimoji="0" lang="ja-JP" altLang="en-US" sz="3200" b="1" kern="0">
                <a:solidFill>
                  <a:srgbClr val="FF0000"/>
                </a:solidFill>
                <a:latin typeface="Yu Gothic" panose="020B0400000000000000" pitchFamily="34" charset="-128"/>
                <a:ea typeface="Yu Gothic" panose="020B0400000000000000" pitchFamily="34" charset="-128"/>
              </a:rPr>
              <a:t>緊急的に必要な物資把握と確保</a:t>
            </a:r>
          </a:p>
        </p:txBody>
      </p:sp>
      <p:sp>
        <p:nvSpPr>
          <p:cNvPr id="21" name="object 9">
            <a:extLst>
              <a:ext uri="{FF2B5EF4-FFF2-40B4-BE49-F238E27FC236}">
                <a16:creationId xmlns:a16="http://schemas.microsoft.com/office/drawing/2014/main" xmlns="" id="{50BBB1F3-BB0D-4223-B539-DD3E04D8D3B7}"/>
              </a:ext>
            </a:extLst>
          </p:cNvPr>
          <p:cNvSpPr txBox="1"/>
          <p:nvPr/>
        </p:nvSpPr>
        <p:spPr>
          <a:xfrm>
            <a:off x="738476" y="3142263"/>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避難者への声掛けを通じて、緊急的に確保が必要な食料や物資があるか確認する。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要配慮者への対応にあたり、緊急的に確保が必要な食料や物資があるか、要配慮者支援・健康管理班を通じて確認する。</a:t>
            </a:r>
          </a:p>
        </p:txBody>
      </p:sp>
      <p:grpSp>
        <p:nvGrpSpPr>
          <p:cNvPr id="22" name="グループ化 21">
            <a:extLst>
              <a:ext uri="{FF2B5EF4-FFF2-40B4-BE49-F238E27FC236}">
                <a16:creationId xmlns:a16="http://schemas.microsoft.com/office/drawing/2014/main" xmlns="" id="{7A988F2E-2403-4A74-9D35-07DD96E957D0}"/>
              </a:ext>
            </a:extLst>
          </p:cNvPr>
          <p:cNvGrpSpPr/>
          <p:nvPr/>
        </p:nvGrpSpPr>
        <p:grpSpPr>
          <a:xfrm>
            <a:off x="628650" y="2480310"/>
            <a:ext cx="6357742" cy="504190"/>
            <a:chOff x="728646" y="1851740"/>
            <a:chExt cx="6120130" cy="504190"/>
          </a:xfrm>
        </p:grpSpPr>
        <p:sp>
          <p:nvSpPr>
            <p:cNvPr id="23" name="object 20">
              <a:extLst>
                <a:ext uri="{FF2B5EF4-FFF2-40B4-BE49-F238E27FC236}">
                  <a16:creationId xmlns:a16="http://schemas.microsoft.com/office/drawing/2014/main" xmlns="" id="{FF9225DA-20F9-4519-8086-057FB0A6AB9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4" name="object 21">
              <a:extLst>
                <a:ext uri="{FF2B5EF4-FFF2-40B4-BE49-F238E27FC236}">
                  <a16:creationId xmlns:a16="http://schemas.microsoft.com/office/drawing/2014/main" xmlns="" id="{1032A54B-11C9-442E-83FD-1021E77D094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緊急的に必要な物資の把握</a:t>
              </a:r>
            </a:p>
          </p:txBody>
        </p:sp>
        <p:sp>
          <p:nvSpPr>
            <p:cNvPr id="25" name="object 22">
              <a:extLst>
                <a:ext uri="{FF2B5EF4-FFF2-40B4-BE49-F238E27FC236}">
                  <a16:creationId xmlns:a16="http://schemas.microsoft.com/office/drawing/2014/main" xmlns="" id="{C39E4F3E-375F-4F85-89A4-55C982D99A6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6" name="object 23">
              <a:extLst>
                <a:ext uri="{FF2B5EF4-FFF2-40B4-BE49-F238E27FC236}">
                  <a16:creationId xmlns:a16="http://schemas.microsoft.com/office/drawing/2014/main" xmlns="" id="{044A0FEE-2286-4868-B0BC-3DC494B628F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grpSp>
        <p:nvGrpSpPr>
          <p:cNvPr id="27" name="グループ化 26">
            <a:extLst>
              <a:ext uri="{FF2B5EF4-FFF2-40B4-BE49-F238E27FC236}">
                <a16:creationId xmlns:a16="http://schemas.microsoft.com/office/drawing/2014/main" xmlns="" id="{6A2F5757-CE6E-4445-AABB-3DF63609A1DD}"/>
              </a:ext>
            </a:extLst>
          </p:cNvPr>
          <p:cNvGrpSpPr/>
          <p:nvPr/>
        </p:nvGrpSpPr>
        <p:grpSpPr>
          <a:xfrm>
            <a:off x="689917" y="1624372"/>
            <a:ext cx="6283775" cy="648000"/>
            <a:chOff x="689917" y="1624372"/>
            <a:chExt cx="6283775" cy="648000"/>
          </a:xfrm>
        </p:grpSpPr>
        <p:pic>
          <p:nvPicPr>
            <p:cNvPr id="28" name="グラフィックス 27" descr="ドキュメント 枠線">
              <a:extLst>
                <a:ext uri="{FF2B5EF4-FFF2-40B4-BE49-F238E27FC236}">
                  <a16:creationId xmlns:a16="http://schemas.microsoft.com/office/drawing/2014/main" xmlns="" id="{9AFD62FC-D109-4672-9B42-43D793FD95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9" name="正方形/長方形 28">
              <a:extLst>
                <a:ext uri="{FF2B5EF4-FFF2-40B4-BE49-F238E27FC236}">
                  <a16:creationId xmlns:a16="http://schemas.microsoft.com/office/drawing/2014/main" xmlns="" id="{DE9AAB86-F7E8-495D-BC1B-208419ED4158}"/>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object 9">
            <a:extLst>
              <a:ext uri="{FF2B5EF4-FFF2-40B4-BE49-F238E27FC236}">
                <a16:creationId xmlns:a16="http://schemas.microsoft.com/office/drawing/2014/main" xmlns="" id="{1DBEB9E3-AE70-4494-82E3-8C4E581E5D1B}"/>
              </a:ext>
            </a:extLst>
          </p:cNvPr>
          <p:cNvSpPr txBox="1"/>
          <p:nvPr/>
        </p:nvSpPr>
        <p:spPr>
          <a:xfrm>
            <a:off x="732236" y="5547353"/>
            <a:ext cx="6186293" cy="97308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緊急的に確保が必要な食料や物資がある場合は</a:t>
            </a:r>
            <a:r>
              <a:rPr lang="ja-JP" altLang="en-US" sz="1600" b="1" dirty="0">
                <a:solidFill>
                  <a:srgbClr val="221815"/>
                </a:solidFill>
                <a:latin typeface="Yu Gothic" panose="020B0400000000000000" pitchFamily="34" charset="-128"/>
                <a:ea typeface="Yu Gothic" panose="020B0400000000000000" pitchFamily="34" charset="-128"/>
                <a:cs typeface="YuGothic"/>
              </a:rPr>
              <a:t>、熊野町職員（熊野町職員がいない場合は総務班）を通じて熊野町災害対策</a:t>
            </a:r>
            <a:r>
              <a:rPr lang="ja-JP" altLang="en-US" sz="1600" b="1" dirty="0">
                <a:latin typeface="Yu Gothic" panose="020B0400000000000000" pitchFamily="34" charset="-128"/>
                <a:ea typeface="Yu Gothic" panose="020B0400000000000000" pitchFamily="34" charset="-128"/>
                <a:cs typeface="YuGothic"/>
              </a:rPr>
              <a:t>本部に要請する。</a:t>
            </a:r>
          </a:p>
        </p:txBody>
      </p:sp>
      <p:grpSp>
        <p:nvGrpSpPr>
          <p:cNvPr id="31" name="グループ化 30">
            <a:extLst>
              <a:ext uri="{FF2B5EF4-FFF2-40B4-BE49-F238E27FC236}">
                <a16:creationId xmlns:a16="http://schemas.microsoft.com/office/drawing/2014/main" xmlns="" id="{905DEB3C-26FA-479A-A32E-97D34C46D731}"/>
              </a:ext>
            </a:extLst>
          </p:cNvPr>
          <p:cNvGrpSpPr/>
          <p:nvPr/>
        </p:nvGrpSpPr>
        <p:grpSpPr>
          <a:xfrm>
            <a:off x="622410" y="4885400"/>
            <a:ext cx="6357742" cy="504190"/>
            <a:chOff x="728646" y="1851740"/>
            <a:chExt cx="6120130" cy="504190"/>
          </a:xfrm>
        </p:grpSpPr>
        <p:sp>
          <p:nvSpPr>
            <p:cNvPr id="32" name="object 20">
              <a:extLst>
                <a:ext uri="{FF2B5EF4-FFF2-40B4-BE49-F238E27FC236}">
                  <a16:creationId xmlns:a16="http://schemas.microsoft.com/office/drawing/2014/main" xmlns="" id="{3AECE5A8-F6CC-4AE0-A441-8E18756CDAD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431B03A0-581B-4907-BD1A-0DFF27F9103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熊野町担当者からの災対本部依頼</a:t>
              </a:r>
            </a:p>
          </p:txBody>
        </p:sp>
        <p:sp>
          <p:nvSpPr>
            <p:cNvPr id="34" name="object 22">
              <a:extLst>
                <a:ext uri="{FF2B5EF4-FFF2-40B4-BE49-F238E27FC236}">
                  <a16:creationId xmlns:a16="http://schemas.microsoft.com/office/drawing/2014/main" xmlns="" id="{6393F4A4-8127-426A-8DFD-332E30EB044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5" name="object 23">
              <a:extLst>
                <a:ext uri="{FF2B5EF4-FFF2-40B4-BE49-F238E27FC236}">
                  <a16:creationId xmlns:a16="http://schemas.microsoft.com/office/drawing/2014/main" xmlns="" id="{B09B9B11-9FD8-4FE1-A441-22DDF6395DC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6" name="object 5">
            <a:extLst>
              <a:ext uri="{FF2B5EF4-FFF2-40B4-BE49-F238E27FC236}">
                <a16:creationId xmlns:a16="http://schemas.microsoft.com/office/drawing/2014/main" xmlns="" id="{35BEED2E-7AEE-4F7A-B5F7-5677ED4CFCF6}"/>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972858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６１</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6C871574-28BA-4910-B31E-A906F6EA0B1D}"/>
              </a:ext>
            </a:extLst>
          </p:cNvPr>
          <p:cNvSpPr txBox="1">
            <a:spLocks/>
          </p:cNvSpPr>
          <p:nvPr/>
        </p:nvSpPr>
        <p:spPr>
          <a:xfrm>
            <a:off x="552116"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FF0000"/>
                </a:solidFill>
                <a:latin typeface="Yu Gothic" panose="020B0400000000000000" pitchFamily="34" charset="-128"/>
                <a:ea typeface="Yu Gothic" panose="020B0400000000000000" pitchFamily="34" charset="-128"/>
              </a:rPr>
              <a:t>２</a:t>
            </a:r>
            <a:r>
              <a:rPr kumimoji="0" lang="en-US" altLang="ja-JP" sz="3200" b="1" kern="0" dirty="0">
                <a:solidFill>
                  <a:srgbClr val="FF0000"/>
                </a:solidFill>
                <a:latin typeface="Yu Gothic" panose="020B0400000000000000" pitchFamily="34" charset="-128"/>
                <a:ea typeface="Yu Gothic" panose="020B0400000000000000" pitchFamily="34" charset="-128"/>
              </a:rPr>
              <a:t>. </a:t>
            </a:r>
            <a:r>
              <a:rPr kumimoji="0" lang="ja-JP" altLang="en-US" sz="3200" b="1" kern="0">
                <a:solidFill>
                  <a:srgbClr val="FF0000"/>
                </a:solidFill>
                <a:latin typeface="Yu Gothic" panose="020B0400000000000000" pitchFamily="34" charset="-128"/>
                <a:ea typeface="Yu Gothic" panose="020B0400000000000000" pitchFamily="34" charset="-128"/>
              </a:rPr>
              <a:t>物資等の受け入れ体制の整備</a:t>
            </a:r>
          </a:p>
        </p:txBody>
      </p:sp>
      <p:grpSp>
        <p:nvGrpSpPr>
          <p:cNvPr id="21" name="グループ化 20">
            <a:extLst>
              <a:ext uri="{FF2B5EF4-FFF2-40B4-BE49-F238E27FC236}">
                <a16:creationId xmlns:a16="http://schemas.microsoft.com/office/drawing/2014/main" xmlns="" id="{58EE0854-BEDA-4C86-964F-D2744F921711}"/>
              </a:ext>
            </a:extLst>
          </p:cNvPr>
          <p:cNvGrpSpPr/>
          <p:nvPr/>
        </p:nvGrpSpPr>
        <p:grpSpPr>
          <a:xfrm>
            <a:off x="693931" y="1668095"/>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540BB516-44C9-4156-9592-7C18D9C8E99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25BA3B3E-D27A-482C-83B2-135B495CCF51}"/>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object 9">
            <a:extLst>
              <a:ext uri="{FF2B5EF4-FFF2-40B4-BE49-F238E27FC236}">
                <a16:creationId xmlns:a16="http://schemas.microsoft.com/office/drawing/2014/main" xmlns="" id="{4A5F5CBC-C3CE-4E58-8980-E04E9F7AE93A}"/>
              </a:ext>
            </a:extLst>
          </p:cNvPr>
          <p:cNvSpPr txBox="1"/>
          <p:nvPr/>
        </p:nvSpPr>
        <p:spPr>
          <a:xfrm>
            <a:off x="749094" y="314226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あらかじめ定めておいた、食料や水、物資を一時的に保管する場所が使用可能かどうか確認する。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必要に応じて、物資を一時的に保管する場所を確保する。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道路から行き来がしやすく、保管場所とも近い場所を荷下ろし場</a:t>
            </a:r>
            <a:r>
              <a:rPr lang="ja-JP" altLang="en-US" sz="1600" b="1">
                <a:solidFill>
                  <a:srgbClr val="221815"/>
                </a:solidFill>
                <a:latin typeface="Yu Gothic" panose="020B0400000000000000" pitchFamily="34" charset="-128"/>
                <a:ea typeface="Yu Gothic" panose="020B0400000000000000" pitchFamily="34" charset="-128"/>
                <a:cs typeface="YuGothic"/>
              </a:rPr>
              <a:t>として</a:t>
            </a:r>
            <a:r>
              <a:rPr lang="ja-JP" altLang="en-US" sz="1600" b="1">
                <a:latin typeface="Yu Gothic" panose="020B0400000000000000" pitchFamily="34" charset="-128"/>
                <a:ea typeface="Yu Gothic" panose="020B0400000000000000" pitchFamily="34" charset="-128"/>
                <a:cs typeface="YuGothic"/>
              </a:rPr>
              <a:t>確保する。</a:t>
            </a:r>
          </a:p>
        </p:txBody>
      </p:sp>
      <p:grpSp>
        <p:nvGrpSpPr>
          <p:cNvPr id="25" name="グループ化 24">
            <a:extLst>
              <a:ext uri="{FF2B5EF4-FFF2-40B4-BE49-F238E27FC236}">
                <a16:creationId xmlns:a16="http://schemas.microsoft.com/office/drawing/2014/main" xmlns="" id="{A43F7607-C04B-4F61-981B-E86EB948CF3C}"/>
              </a:ext>
            </a:extLst>
          </p:cNvPr>
          <p:cNvGrpSpPr/>
          <p:nvPr/>
        </p:nvGrpSpPr>
        <p:grpSpPr>
          <a:xfrm>
            <a:off x="639268" y="2480310"/>
            <a:ext cx="6357742" cy="504190"/>
            <a:chOff x="728646" y="1851740"/>
            <a:chExt cx="6120130" cy="504190"/>
          </a:xfrm>
        </p:grpSpPr>
        <p:sp>
          <p:nvSpPr>
            <p:cNvPr id="26" name="object 20">
              <a:extLst>
                <a:ext uri="{FF2B5EF4-FFF2-40B4-BE49-F238E27FC236}">
                  <a16:creationId xmlns:a16="http://schemas.microsoft.com/office/drawing/2014/main" xmlns="" id="{CC5153F7-8BA1-4C74-95A4-E7C6B483D09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4CEFBD3F-C3AA-411C-8504-0A175E8508D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a:t>
              </a:r>
              <a:r>
                <a:rPr lang="ja-JP" altLang="en-US" sz="2000" b="1">
                  <a:solidFill>
                    <a:schemeClr val="bg1"/>
                  </a:solidFill>
                  <a:latin typeface="Yu Gothic" panose="020B0400000000000000" pitchFamily="34" charset="-128"/>
                  <a:ea typeface="Yu Gothic" panose="020B0400000000000000" pitchFamily="34" charset="-128"/>
                  <a:cs typeface="YuGothic"/>
                </a:rPr>
                <a:t>け</a:t>
              </a:r>
              <a:r>
                <a:rPr lang="ja-JP" altLang="en-US" sz="2000" b="1">
                  <a:solidFill>
                    <a:srgbClr val="FFFFFF"/>
                  </a:solidFill>
                  <a:latin typeface="Yu Gothic" panose="020B0400000000000000" pitchFamily="34" charset="-128"/>
                  <a:ea typeface="Yu Gothic" panose="020B0400000000000000" pitchFamily="34" charset="-128"/>
                  <a:cs typeface="YuGothic"/>
                </a:rPr>
                <a:t>入れ及び保管場所の確保</a:t>
              </a:r>
            </a:p>
          </p:txBody>
        </p:sp>
        <p:sp>
          <p:nvSpPr>
            <p:cNvPr id="28" name="object 22">
              <a:extLst>
                <a:ext uri="{FF2B5EF4-FFF2-40B4-BE49-F238E27FC236}">
                  <a16:creationId xmlns:a16="http://schemas.microsoft.com/office/drawing/2014/main" xmlns="" id="{A6E241AE-C9F1-4359-A294-95DCCF7E8AC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9" name="object 23">
              <a:extLst>
                <a:ext uri="{FF2B5EF4-FFF2-40B4-BE49-F238E27FC236}">
                  <a16:creationId xmlns:a16="http://schemas.microsoft.com/office/drawing/2014/main" xmlns="" id="{F8E200B4-D318-4019-A771-369EBD25AAD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0" name="object 9">
            <a:extLst>
              <a:ext uri="{FF2B5EF4-FFF2-40B4-BE49-F238E27FC236}">
                <a16:creationId xmlns:a16="http://schemas.microsoft.com/office/drawing/2014/main" xmlns="" id="{F83A3043-E07C-4DC3-8187-B8EFEAF087BD}"/>
              </a:ext>
            </a:extLst>
          </p:cNvPr>
          <p:cNvSpPr txBox="1"/>
          <p:nvPr/>
        </p:nvSpPr>
        <p:spPr>
          <a:xfrm>
            <a:off x="742854" y="6161053"/>
            <a:ext cx="6186293" cy="2241126"/>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避難者に、物資の受け入れ・配分に関する活動協力を依頼し、人手を確保する。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協力できる避難者をとりまとめ、それぞれの役割を決める。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物資の受け入れ・配布に関する協力（</a:t>
            </a:r>
            <a:r>
              <a:rPr lang="ja-JP" altLang="en-US" sz="1600" b="1" dirty="0">
                <a:solidFill>
                  <a:srgbClr val="221815"/>
                </a:solidFill>
                <a:latin typeface="Yu Gothic" panose="020B0400000000000000" pitchFamily="34" charset="-128"/>
                <a:ea typeface="Yu Gothic" panose="020B0400000000000000" pitchFamily="34" charset="-128"/>
                <a:cs typeface="YuGothic"/>
              </a:rPr>
              <a:t>ボランティアのお願い）を熊野町職員（熊野町職員がいない場合は総務班）</a:t>
            </a:r>
            <a:r>
              <a:rPr lang="ja-JP" altLang="en-US" sz="1600" b="1" dirty="0">
                <a:latin typeface="Yu Gothic" panose="020B0400000000000000" pitchFamily="34" charset="-128"/>
                <a:ea typeface="Yu Gothic" panose="020B0400000000000000" pitchFamily="34" charset="-128"/>
                <a:cs typeface="YuGothic"/>
              </a:rPr>
              <a:t>を通じて、熊野町災害対策本部に要請する。</a:t>
            </a:r>
          </a:p>
        </p:txBody>
      </p:sp>
      <p:grpSp>
        <p:nvGrpSpPr>
          <p:cNvPr id="31" name="グループ化 30">
            <a:extLst>
              <a:ext uri="{FF2B5EF4-FFF2-40B4-BE49-F238E27FC236}">
                <a16:creationId xmlns:a16="http://schemas.microsoft.com/office/drawing/2014/main" xmlns="" id="{D03E6606-3649-4BD9-96C9-16CBD95D32FD}"/>
              </a:ext>
            </a:extLst>
          </p:cNvPr>
          <p:cNvGrpSpPr/>
          <p:nvPr/>
        </p:nvGrpSpPr>
        <p:grpSpPr>
          <a:xfrm>
            <a:off x="633028" y="5499100"/>
            <a:ext cx="6357742" cy="504190"/>
            <a:chOff x="728646" y="1851740"/>
            <a:chExt cx="6120130" cy="504190"/>
          </a:xfrm>
        </p:grpSpPr>
        <p:sp>
          <p:nvSpPr>
            <p:cNvPr id="32" name="object 20">
              <a:extLst>
                <a:ext uri="{FF2B5EF4-FFF2-40B4-BE49-F238E27FC236}">
                  <a16:creationId xmlns:a16="http://schemas.microsoft.com/office/drawing/2014/main" xmlns="" id="{F859B760-6276-47F5-8190-EC757D2C7E5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9024B61A-D4FB-4F71-85EA-00E499FAE674}"/>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協力体制の確保（避難者、ボランティアなど）</a:t>
              </a:r>
            </a:p>
          </p:txBody>
        </p:sp>
        <p:sp>
          <p:nvSpPr>
            <p:cNvPr id="34" name="object 22">
              <a:extLst>
                <a:ext uri="{FF2B5EF4-FFF2-40B4-BE49-F238E27FC236}">
                  <a16:creationId xmlns:a16="http://schemas.microsoft.com/office/drawing/2014/main" xmlns="" id="{5B7C07FC-A920-46F6-BE62-120018D7547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5" name="object 23">
              <a:extLst>
                <a:ext uri="{FF2B5EF4-FFF2-40B4-BE49-F238E27FC236}">
                  <a16:creationId xmlns:a16="http://schemas.microsoft.com/office/drawing/2014/main" xmlns="" id="{57449F48-69D9-4B64-ACAC-F3B6321E612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6" name="object 5">
            <a:extLst>
              <a:ext uri="{FF2B5EF4-FFF2-40B4-BE49-F238E27FC236}">
                <a16:creationId xmlns:a16="http://schemas.microsoft.com/office/drawing/2014/main" xmlns="" id="{748CD6AF-0F28-4206-9671-DFA7466792D1}"/>
              </a:ext>
            </a:extLst>
          </p:cNvPr>
          <p:cNvSpPr txBox="1"/>
          <p:nvPr/>
        </p:nvSpPr>
        <p:spPr>
          <a:xfrm>
            <a:off x="1380162"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061701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６２</a:t>
            </a:r>
            <a:endParaRPr lang="ja-JP" altLang="en-US" dirty="0">
              <a:solidFill>
                <a:schemeClr val="tx1">
                  <a:lumMod val="50000"/>
                  <a:lumOff val="50000"/>
                </a:schemeClr>
              </a:solidFill>
              <a:latin typeface="+mj-ea"/>
              <a:ea typeface="+mj-ea"/>
            </a:endParaRPr>
          </a:p>
        </p:txBody>
      </p:sp>
      <p:sp>
        <p:nvSpPr>
          <p:cNvPr id="26" name="object 2">
            <a:extLst>
              <a:ext uri="{FF2B5EF4-FFF2-40B4-BE49-F238E27FC236}">
                <a16:creationId xmlns:a16="http://schemas.microsoft.com/office/drawing/2014/main" xmlns="" id="{510A50CF-19CC-4AAE-B0B2-A1685E2BD7F4}"/>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３</a:t>
            </a:r>
            <a:r>
              <a:rPr lang="en-US" altLang="ja-JP" dirty="0"/>
              <a:t>. </a:t>
            </a:r>
            <a:r>
              <a:rPr lang="ja-JP" altLang="en-US"/>
              <a:t>救援物資等の受け入れ・配分</a:t>
            </a:r>
          </a:p>
        </p:txBody>
      </p:sp>
      <p:sp>
        <p:nvSpPr>
          <p:cNvPr id="27" name="object 9">
            <a:extLst>
              <a:ext uri="{FF2B5EF4-FFF2-40B4-BE49-F238E27FC236}">
                <a16:creationId xmlns:a16="http://schemas.microsoft.com/office/drawing/2014/main" xmlns="" id="{1657CC3F-99FA-4E55-9B3C-E5BDBEC79007}"/>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届いた救援物資の配布の範囲と配布の優先度や公平性を踏まえた配布の方法など配布ルールを検討する。</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28" name="グループ化 27">
            <a:extLst>
              <a:ext uri="{FF2B5EF4-FFF2-40B4-BE49-F238E27FC236}">
                <a16:creationId xmlns:a16="http://schemas.microsoft.com/office/drawing/2014/main" xmlns="" id="{7DED5AB5-31D8-489E-B573-8C8A9D9D1797}"/>
              </a:ext>
            </a:extLst>
          </p:cNvPr>
          <p:cNvGrpSpPr/>
          <p:nvPr/>
        </p:nvGrpSpPr>
        <p:grpSpPr>
          <a:xfrm>
            <a:off x="628650" y="2480310"/>
            <a:ext cx="6357742" cy="504190"/>
            <a:chOff x="728646" y="1851740"/>
            <a:chExt cx="6120130" cy="504190"/>
          </a:xfrm>
        </p:grpSpPr>
        <p:sp>
          <p:nvSpPr>
            <p:cNvPr id="29" name="object 20">
              <a:extLst>
                <a:ext uri="{FF2B5EF4-FFF2-40B4-BE49-F238E27FC236}">
                  <a16:creationId xmlns:a16="http://schemas.microsoft.com/office/drawing/2014/main" xmlns="" id="{EC6C9D09-8063-46CE-BC82-92BD0BE86DD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0" name="object 21">
              <a:extLst>
                <a:ext uri="{FF2B5EF4-FFF2-40B4-BE49-F238E27FC236}">
                  <a16:creationId xmlns:a16="http://schemas.microsoft.com/office/drawing/2014/main" xmlns="" id="{89706605-7477-4300-A0CC-70B9CFD2B19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救援物資等の配布ルール確認</a:t>
              </a:r>
            </a:p>
          </p:txBody>
        </p:sp>
        <p:sp>
          <p:nvSpPr>
            <p:cNvPr id="31" name="object 22">
              <a:extLst>
                <a:ext uri="{FF2B5EF4-FFF2-40B4-BE49-F238E27FC236}">
                  <a16:creationId xmlns:a16="http://schemas.microsoft.com/office/drawing/2014/main" xmlns="" id="{2D541F53-93F2-43A0-9795-97DD6315490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2" name="object 23">
              <a:extLst>
                <a:ext uri="{FF2B5EF4-FFF2-40B4-BE49-F238E27FC236}">
                  <a16:creationId xmlns:a16="http://schemas.microsoft.com/office/drawing/2014/main" xmlns="" id="{0C2F049E-9384-4576-856D-FC3D440B33A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grpSp>
        <p:nvGrpSpPr>
          <p:cNvPr id="33" name="グループ化 32">
            <a:extLst>
              <a:ext uri="{FF2B5EF4-FFF2-40B4-BE49-F238E27FC236}">
                <a16:creationId xmlns:a16="http://schemas.microsoft.com/office/drawing/2014/main" xmlns="" id="{FA75144A-2430-47EC-B2AA-95D0E2120799}"/>
              </a:ext>
            </a:extLst>
          </p:cNvPr>
          <p:cNvGrpSpPr/>
          <p:nvPr/>
        </p:nvGrpSpPr>
        <p:grpSpPr>
          <a:xfrm>
            <a:off x="689917" y="1624372"/>
            <a:ext cx="6283775" cy="648000"/>
            <a:chOff x="689917" y="1624372"/>
            <a:chExt cx="6283775" cy="648000"/>
          </a:xfrm>
        </p:grpSpPr>
        <p:pic>
          <p:nvPicPr>
            <p:cNvPr id="34" name="グラフィックス 33" descr="ドキュメント 枠線">
              <a:extLst>
                <a:ext uri="{FF2B5EF4-FFF2-40B4-BE49-F238E27FC236}">
                  <a16:creationId xmlns:a16="http://schemas.microsoft.com/office/drawing/2014/main" xmlns="" id="{3880D118-CC8F-4EAF-BACF-15F636442A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5" name="正方形/長方形 34">
              <a:extLst>
                <a:ext uri="{FF2B5EF4-FFF2-40B4-BE49-F238E27FC236}">
                  <a16:creationId xmlns:a16="http://schemas.microsoft.com/office/drawing/2014/main" xmlns="" id="{060D54DF-5C87-43B5-ABBF-30ABFC34E16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object 9">
            <a:extLst>
              <a:ext uri="{FF2B5EF4-FFF2-40B4-BE49-F238E27FC236}">
                <a16:creationId xmlns:a16="http://schemas.microsoft.com/office/drawing/2014/main" xmlns="" id="{7ED1D53F-7E12-497A-82BA-E20AF2E298F3}"/>
              </a:ext>
            </a:extLst>
          </p:cNvPr>
          <p:cNvSpPr txBox="1"/>
          <p:nvPr/>
        </p:nvSpPr>
        <p:spPr>
          <a:xfrm>
            <a:off x="732236" y="4716591"/>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協力できる避難者に対し、予め検討した役割分担を踏まえて、物資の受け入れ・配分に関する活動を依頼する。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配分・配布の場所に案内し、作業方法を伝える。</a:t>
            </a:r>
          </a:p>
        </p:txBody>
      </p:sp>
      <p:grpSp>
        <p:nvGrpSpPr>
          <p:cNvPr id="37" name="グループ化 36">
            <a:extLst>
              <a:ext uri="{FF2B5EF4-FFF2-40B4-BE49-F238E27FC236}">
                <a16:creationId xmlns:a16="http://schemas.microsoft.com/office/drawing/2014/main" xmlns="" id="{3DEF3104-BE68-4B72-9C16-146203F7B189}"/>
              </a:ext>
            </a:extLst>
          </p:cNvPr>
          <p:cNvGrpSpPr/>
          <p:nvPr/>
        </p:nvGrpSpPr>
        <p:grpSpPr>
          <a:xfrm>
            <a:off x="622410" y="4054638"/>
            <a:ext cx="6357742" cy="504190"/>
            <a:chOff x="728646" y="1851740"/>
            <a:chExt cx="6120130" cy="504190"/>
          </a:xfrm>
        </p:grpSpPr>
        <p:sp>
          <p:nvSpPr>
            <p:cNvPr id="38" name="object 20">
              <a:extLst>
                <a:ext uri="{FF2B5EF4-FFF2-40B4-BE49-F238E27FC236}">
                  <a16:creationId xmlns:a16="http://schemas.microsoft.com/office/drawing/2014/main" xmlns="" id="{486E6985-29D6-4881-9FB7-29A8C16CE4C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9" name="object 21">
              <a:extLst>
                <a:ext uri="{FF2B5EF4-FFF2-40B4-BE49-F238E27FC236}">
                  <a16:creationId xmlns:a16="http://schemas.microsoft.com/office/drawing/2014/main" xmlns="" id="{33E065B1-E83E-4859-BFD0-CED9697A1F9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zh-TW" altLang="en-US" sz="2000" b="1">
                  <a:solidFill>
                    <a:srgbClr val="FFFFFF"/>
                  </a:solidFill>
                  <a:latin typeface="Yu Gothic" panose="020B0400000000000000" pitchFamily="34" charset="-128"/>
                  <a:ea typeface="Yu Gothic" panose="020B0400000000000000" pitchFamily="34" charset="-128"/>
                  <a:cs typeface="YuGothic"/>
                </a:rPr>
                <a:t>協力要請（避難者）</a:t>
              </a:r>
            </a:p>
          </p:txBody>
        </p:sp>
        <p:sp>
          <p:nvSpPr>
            <p:cNvPr id="40" name="object 22">
              <a:extLst>
                <a:ext uri="{FF2B5EF4-FFF2-40B4-BE49-F238E27FC236}">
                  <a16:creationId xmlns:a16="http://schemas.microsoft.com/office/drawing/2014/main" xmlns="" id="{39069D5D-7F8A-4627-A59A-FF4300EAA57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1" name="object 23">
              <a:extLst>
                <a:ext uri="{FF2B5EF4-FFF2-40B4-BE49-F238E27FC236}">
                  <a16:creationId xmlns:a16="http://schemas.microsoft.com/office/drawing/2014/main" xmlns="" id="{4EE2E27B-3FFA-49D8-A911-DB288C9812D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42" name="object 5">
            <a:extLst>
              <a:ext uri="{FF2B5EF4-FFF2-40B4-BE49-F238E27FC236}">
                <a16:creationId xmlns:a16="http://schemas.microsoft.com/office/drawing/2014/main" xmlns="" id="{ACF02462-DEBD-476E-9DAD-17289AC50F39}"/>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43" name="object 9">
            <a:extLst>
              <a:ext uri="{FF2B5EF4-FFF2-40B4-BE49-F238E27FC236}">
                <a16:creationId xmlns:a16="http://schemas.microsoft.com/office/drawing/2014/main" xmlns="" id="{D174F88E-709D-4DF6-A90E-E421DE054E28}"/>
              </a:ext>
            </a:extLst>
          </p:cNvPr>
          <p:cNvSpPr txBox="1"/>
          <p:nvPr/>
        </p:nvSpPr>
        <p:spPr>
          <a:xfrm>
            <a:off x="732236" y="6796526"/>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要配慮者への配布担当者を決め、配布場所に配置する。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自ら物資を取りに行くことが出来る要配慮者に対しては、個々に配布の時期と場所、方法を伝える。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自ら物資を取りに行くことが出来ない要配慮者に対しては、個別に配布する。</a:t>
            </a:r>
          </a:p>
        </p:txBody>
      </p:sp>
      <p:grpSp>
        <p:nvGrpSpPr>
          <p:cNvPr id="44" name="グループ化 43">
            <a:extLst>
              <a:ext uri="{FF2B5EF4-FFF2-40B4-BE49-F238E27FC236}">
                <a16:creationId xmlns:a16="http://schemas.microsoft.com/office/drawing/2014/main" xmlns="" id="{CF55454B-962D-4B2A-AF78-E78FB60C1E23}"/>
              </a:ext>
            </a:extLst>
          </p:cNvPr>
          <p:cNvGrpSpPr/>
          <p:nvPr/>
        </p:nvGrpSpPr>
        <p:grpSpPr>
          <a:xfrm>
            <a:off x="622410" y="6134573"/>
            <a:ext cx="6357742" cy="504190"/>
            <a:chOff x="728646" y="1851740"/>
            <a:chExt cx="6120130" cy="504190"/>
          </a:xfrm>
        </p:grpSpPr>
        <p:sp>
          <p:nvSpPr>
            <p:cNvPr id="45" name="object 20">
              <a:extLst>
                <a:ext uri="{FF2B5EF4-FFF2-40B4-BE49-F238E27FC236}">
                  <a16:creationId xmlns:a16="http://schemas.microsoft.com/office/drawing/2014/main" xmlns="" id="{B9AC2BBC-64FA-424D-B741-83A846866F6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6" name="object 21">
              <a:extLst>
                <a:ext uri="{FF2B5EF4-FFF2-40B4-BE49-F238E27FC236}">
                  <a16:creationId xmlns:a16="http://schemas.microsoft.com/office/drawing/2014/main" xmlns="" id="{7AD71D0B-7980-42FC-AAF5-DDA57770FA4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要配慮者への物資提供支援</a:t>
              </a:r>
            </a:p>
          </p:txBody>
        </p:sp>
        <p:sp>
          <p:nvSpPr>
            <p:cNvPr id="47" name="object 22">
              <a:extLst>
                <a:ext uri="{FF2B5EF4-FFF2-40B4-BE49-F238E27FC236}">
                  <a16:creationId xmlns:a16="http://schemas.microsoft.com/office/drawing/2014/main" xmlns="" id="{E972EA6B-AC2D-441D-8469-547ADD12C29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8" name="object 23">
              <a:extLst>
                <a:ext uri="{FF2B5EF4-FFF2-40B4-BE49-F238E27FC236}">
                  <a16:creationId xmlns:a16="http://schemas.microsoft.com/office/drawing/2014/main" xmlns="" id="{9309E439-0D9E-4A49-BA21-B3E7FB5905EF}"/>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３</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1973601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６３</a:t>
            </a:r>
          </a:p>
        </p:txBody>
      </p:sp>
      <p:sp>
        <p:nvSpPr>
          <p:cNvPr id="21" name="object 2">
            <a:extLst>
              <a:ext uri="{FF2B5EF4-FFF2-40B4-BE49-F238E27FC236}">
                <a16:creationId xmlns:a16="http://schemas.microsoft.com/office/drawing/2014/main" xmlns="" id="{2D1530F3-9A65-4C0C-90C9-B079C8152399}"/>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４</a:t>
            </a:r>
            <a:r>
              <a:rPr lang="en-US" altLang="ja-JP" dirty="0"/>
              <a:t>. </a:t>
            </a:r>
            <a:r>
              <a:rPr lang="ja-JP" altLang="en-US"/>
              <a:t>必要物資の調達と提供</a:t>
            </a:r>
          </a:p>
        </p:txBody>
      </p:sp>
      <p:grpSp>
        <p:nvGrpSpPr>
          <p:cNvPr id="22" name="グループ化 21">
            <a:extLst>
              <a:ext uri="{FF2B5EF4-FFF2-40B4-BE49-F238E27FC236}">
                <a16:creationId xmlns:a16="http://schemas.microsoft.com/office/drawing/2014/main" xmlns="" id="{62A9923F-840C-499A-96FD-FF1914D6F6A9}"/>
              </a:ext>
            </a:extLst>
          </p:cNvPr>
          <p:cNvGrpSpPr/>
          <p:nvPr/>
        </p:nvGrpSpPr>
        <p:grpSpPr>
          <a:xfrm>
            <a:off x="693930" y="1668095"/>
            <a:ext cx="6283775" cy="648000"/>
            <a:chOff x="689917" y="1624372"/>
            <a:chExt cx="6283775" cy="648000"/>
          </a:xfrm>
        </p:grpSpPr>
        <p:pic>
          <p:nvPicPr>
            <p:cNvPr id="23" name="グラフィックス 22" descr="ドキュメント 枠線">
              <a:extLst>
                <a:ext uri="{FF2B5EF4-FFF2-40B4-BE49-F238E27FC236}">
                  <a16:creationId xmlns:a16="http://schemas.microsoft.com/office/drawing/2014/main" xmlns="" id="{C14A372E-7040-4A8A-9D90-39643D30B7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0919B7AB-0F4C-4230-91DC-53641340DBF4}"/>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9">
            <a:extLst>
              <a:ext uri="{FF2B5EF4-FFF2-40B4-BE49-F238E27FC236}">
                <a16:creationId xmlns:a16="http://schemas.microsoft.com/office/drawing/2014/main" xmlns="" id="{ABA1A812-5365-4674-9FE5-22B84FB9BB7D}"/>
              </a:ext>
            </a:extLst>
          </p:cNvPr>
          <p:cNvSpPr txBox="1"/>
          <p:nvPr/>
        </p:nvSpPr>
        <p:spPr>
          <a:xfrm>
            <a:off x="749093" y="3142263"/>
            <a:ext cx="6186293" cy="30122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避難所利用者数（避難所以外の場所に滞在する人を含む）を確認し、食料や水、物資の必要な数を把握する。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避難者への呼びかけや各運営班との連携に</a:t>
            </a:r>
            <a:r>
              <a:rPr lang="ja-JP" altLang="en-US" sz="1600" b="1">
                <a:latin typeface="Yu Gothic" panose="020B0400000000000000" pitchFamily="34" charset="-128"/>
                <a:ea typeface="Yu Gothic" panose="020B0400000000000000" pitchFamily="34" charset="-128"/>
              </a:rPr>
              <a:t>より、食料・物資班への物資等依頼票をとりまとめ必要</a:t>
            </a:r>
            <a:r>
              <a:rPr lang="ja-JP" altLang="en-US" sz="1600" b="1" dirty="0">
                <a:latin typeface="Yu Gothic" panose="020B0400000000000000" pitchFamily="34" charset="-128"/>
                <a:ea typeface="Yu Gothic" panose="020B0400000000000000" pitchFamily="34" charset="-128"/>
              </a:rPr>
              <a:t>な生活物資等の数や内容を把握する。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要配慮者の方の特性や対応から確保が必要な食料や物資があるか、要配慮者支援・健康管理班を通じて確認する。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調達が必要な水や食料、物資の内容と量を整理する。</a:t>
            </a:r>
          </a:p>
        </p:txBody>
      </p:sp>
      <p:grpSp>
        <p:nvGrpSpPr>
          <p:cNvPr id="26" name="グループ化 25">
            <a:extLst>
              <a:ext uri="{FF2B5EF4-FFF2-40B4-BE49-F238E27FC236}">
                <a16:creationId xmlns:a16="http://schemas.microsoft.com/office/drawing/2014/main" xmlns="" id="{17C9B055-7BB7-41D8-951F-A2D5898F318D}"/>
              </a:ext>
            </a:extLst>
          </p:cNvPr>
          <p:cNvGrpSpPr/>
          <p:nvPr/>
        </p:nvGrpSpPr>
        <p:grpSpPr>
          <a:xfrm>
            <a:off x="639267" y="2480310"/>
            <a:ext cx="6357742" cy="504190"/>
            <a:chOff x="728646" y="1851740"/>
            <a:chExt cx="6120130" cy="504190"/>
          </a:xfrm>
        </p:grpSpPr>
        <p:sp>
          <p:nvSpPr>
            <p:cNvPr id="27" name="object 20">
              <a:extLst>
                <a:ext uri="{FF2B5EF4-FFF2-40B4-BE49-F238E27FC236}">
                  <a16:creationId xmlns:a16="http://schemas.microsoft.com/office/drawing/2014/main" xmlns="" id="{B3FFDFE9-D994-4321-8FAC-4F642B974DC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372C8C87-F10B-43FE-9744-09677852AB6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必要数・内容（ニーズ）の把握</a:t>
              </a:r>
            </a:p>
          </p:txBody>
        </p:sp>
        <p:sp>
          <p:nvSpPr>
            <p:cNvPr id="29" name="object 22">
              <a:extLst>
                <a:ext uri="{FF2B5EF4-FFF2-40B4-BE49-F238E27FC236}">
                  <a16:creationId xmlns:a16="http://schemas.microsoft.com/office/drawing/2014/main" xmlns="" id="{7F4BCE7F-F395-485F-A787-EEA7AEF6046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0" name="object 23">
              <a:extLst>
                <a:ext uri="{FF2B5EF4-FFF2-40B4-BE49-F238E27FC236}">
                  <a16:creationId xmlns:a16="http://schemas.microsoft.com/office/drawing/2014/main" xmlns="" id="{C6C4E90E-563F-44EB-8A7A-3568AD3EC04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1" name="object 9">
            <a:extLst>
              <a:ext uri="{FF2B5EF4-FFF2-40B4-BE49-F238E27FC236}">
                <a16:creationId xmlns:a16="http://schemas.microsoft.com/office/drawing/2014/main" xmlns="" id="{6F40BED7-B329-4E98-90E3-89F55E336997}"/>
              </a:ext>
            </a:extLst>
          </p:cNvPr>
          <p:cNvSpPr txBox="1"/>
          <p:nvPr/>
        </p:nvSpPr>
        <p:spPr>
          <a:xfrm>
            <a:off x="742853" y="7151653"/>
            <a:ext cx="6186293" cy="1447063"/>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調達が必要な水や食料、物資を伝票に記入する。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依頼伝票に発信日時、避難所名、発注依頼者な</a:t>
            </a:r>
            <a:r>
              <a:rPr lang="ja-JP" altLang="en-US" sz="1600" b="1" dirty="0">
                <a:solidFill>
                  <a:srgbClr val="221815"/>
                </a:solidFill>
                <a:latin typeface="Yu Gothic" panose="020B0400000000000000" pitchFamily="34" charset="-128"/>
                <a:ea typeface="Yu Gothic" panose="020B0400000000000000" pitchFamily="34" charset="-128"/>
              </a:rPr>
              <a:t>どを記入し、熊野</a:t>
            </a:r>
            <a:r>
              <a:rPr lang="ja-JP" altLang="en-US" sz="1600" b="1" dirty="0">
                <a:solidFill>
                  <a:srgbClr val="221815"/>
                </a:solidFill>
                <a:latin typeface="Yu Gothic" panose="020B0400000000000000" pitchFamily="34" charset="-128"/>
                <a:ea typeface="Yu Gothic" panose="020B0400000000000000" pitchFamily="34" charset="-128"/>
                <a:cs typeface="YuGothic"/>
              </a:rPr>
              <a:t>町職員（熊野町職員がいない場合は総務班）</a:t>
            </a:r>
            <a:r>
              <a:rPr lang="ja-JP" altLang="en-US" sz="1600" b="1" dirty="0">
                <a:solidFill>
                  <a:srgbClr val="221815"/>
                </a:solidFill>
                <a:latin typeface="Yu Gothic" panose="020B0400000000000000" pitchFamily="34" charset="-128"/>
                <a:ea typeface="Yu Gothic" panose="020B0400000000000000" pitchFamily="34" charset="-128"/>
              </a:rPr>
              <a:t>を通じて熊野</a:t>
            </a:r>
            <a:r>
              <a:rPr lang="ja-JP" altLang="en-US" sz="1600" b="1" dirty="0">
                <a:latin typeface="Yu Gothic" panose="020B0400000000000000" pitchFamily="34" charset="-128"/>
                <a:ea typeface="Yu Gothic" panose="020B0400000000000000" pitchFamily="34" charset="-128"/>
              </a:rPr>
              <a:t>町災害対策本部にＦＡＸで送信する。</a:t>
            </a:r>
            <a:endParaRPr lang="ja-JP" altLang="en-US" sz="1200" b="1" dirty="0">
              <a:solidFill>
                <a:srgbClr val="FF0000"/>
              </a:solidFill>
              <a:latin typeface="Yu Gothic" panose="020B0400000000000000" pitchFamily="34" charset="-128"/>
              <a:ea typeface="Yu Gothic" panose="020B0400000000000000" pitchFamily="34" charset="-128"/>
            </a:endParaRPr>
          </a:p>
        </p:txBody>
      </p:sp>
      <p:grpSp>
        <p:nvGrpSpPr>
          <p:cNvPr id="32" name="グループ化 31">
            <a:extLst>
              <a:ext uri="{FF2B5EF4-FFF2-40B4-BE49-F238E27FC236}">
                <a16:creationId xmlns:a16="http://schemas.microsoft.com/office/drawing/2014/main" xmlns="" id="{CE62CBC2-00E2-4AC4-B0B2-DE2613BE64A5}"/>
              </a:ext>
            </a:extLst>
          </p:cNvPr>
          <p:cNvGrpSpPr/>
          <p:nvPr/>
        </p:nvGrpSpPr>
        <p:grpSpPr>
          <a:xfrm>
            <a:off x="633027" y="6489700"/>
            <a:ext cx="6357742" cy="504190"/>
            <a:chOff x="728646" y="1851740"/>
            <a:chExt cx="6120130" cy="504190"/>
          </a:xfrm>
        </p:grpSpPr>
        <p:sp>
          <p:nvSpPr>
            <p:cNvPr id="33" name="object 20">
              <a:extLst>
                <a:ext uri="{FF2B5EF4-FFF2-40B4-BE49-F238E27FC236}">
                  <a16:creationId xmlns:a16="http://schemas.microsoft.com/office/drawing/2014/main" xmlns="" id="{FDB356A2-F440-4DAA-9BCC-192332B7D99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5E9EF88D-CCE8-4BF0-B73B-7FE64F396D0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災対本部依頼による調達</a:t>
              </a:r>
            </a:p>
          </p:txBody>
        </p:sp>
        <p:sp>
          <p:nvSpPr>
            <p:cNvPr id="35" name="object 22">
              <a:extLst>
                <a:ext uri="{FF2B5EF4-FFF2-40B4-BE49-F238E27FC236}">
                  <a16:creationId xmlns:a16="http://schemas.microsoft.com/office/drawing/2014/main" xmlns="" id="{A91C2CEE-9394-4F62-96A7-2776CED2FF3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6" name="object 23">
              <a:extLst>
                <a:ext uri="{FF2B5EF4-FFF2-40B4-BE49-F238E27FC236}">
                  <a16:creationId xmlns:a16="http://schemas.microsoft.com/office/drawing/2014/main" xmlns="" id="{F7267D92-E223-4440-A32B-8AD8290D0D5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7D053B93-4D17-47EF-A334-5680235C0097}"/>
              </a:ext>
            </a:extLst>
          </p:cNvPr>
          <p:cNvSpPr txBox="1"/>
          <p:nvPr/>
        </p:nvSpPr>
        <p:spPr>
          <a:xfrm>
            <a:off x="1380161" y="1778789"/>
            <a:ext cx="5031002"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15</a:t>
            </a:r>
            <a:r>
              <a:rPr lang="ja-JP" altLang="en-US" sz="1400" b="1">
                <a:latin typeface="Yu Gothic" panose="020B0400000000000000" pitchFamily="34" charset="-128"/>
                <a:ea typeface="Yu Gothic" panose="020B0400000000000000" pitchFamily="34" charset="-128"/>
                <a:cs typeface="YuGothic"/>
              </a:rPr>
              <a:t>：食料依頼伝票、様式</a:t>
            </a:r>
            <a:r>
              <a:rPr lang="en-US" altLang="ja-JP" sz="1400" b="1">
                <a:latin typeface="Yu Gothic" panose="020B0400000000000000" pitchFamily="34" charset="-128"/>
                <a:ea typeface="Yu Gothic" panose="020B0400000000000000" pitchFamily="34" charset="-128"/>
                <a:cs typeface="YuGothic"/>
              </a:rPr>
              <a:t>16</a:t>
            </a:r>
            <a:r>
              <a:rPr lang="ja-JP" altLang="en-US" sz="1400" b="1">
                <a:latin typeface="Yu Gothic" panose="020B0400000000000000" pitchFamily="34" charset="-128"/>
                <a:ea typeface="Yu Gothic" panose="020B0400000000000000" pitchFamily="34" charset="-128"/>
                <a:cs typeface="YuGothic"/>
              </a:rPr>
              <a:t>：物資依頼伝票、様式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
        <p:nvSpPr>
          <p:cNvPr id="38" name="テキスト ボックス 37">
            <a:extLst>
              <a:ext uri="{FF2B5EF4-FFF2-40B4-BE49-F238E27FC236}">
                <a16:creationId xmlns:a16="http://schemas.microsoft.com/office/drawing/2014/main" xmlns="" id="{3C02CAE5-5A14-4511-BF94-7FE5C3506489}"/>
              </a:ext>
            </a:extLst>
          </p:cNvPr>
          <p:cNvSpPr txBox="1"/>
          <p:nvPr/>
        </p:nvSpPr>
        <p:spPr>
          <a:xfrm>
            <a:off x="742853" y="874194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14】</a:t>
            </a:r>
            <a:r>
              <a:rPr lang="ja-JP" altLang="en-US" sz="1600" b="1" u="sng">
                <a:solidFill>
                  <a:srgbClr val="172A88"/>
                </a:solidFill>
                <a:latin typeface="Yu Gothic" panose="020B0400000000000000" pitchFamily="34" charset="-128"/>
                <a:ea typeface="Yu Gothic" panose="020B0400000000000000" pitchFamily="34" charset="-128"/>
                <a:cs typeface="YuGothic"/>
              </a:rPr>
              <a:t>食料・物資等の確保調整</a:t>
            </a:r>
            <a:endParaRPr lang="ja-JP" altLang="en-US" sz="1600" u="sng">
              <a:solidFill>
                <a:srgbClr val="172A88"/>
              </a:solidFill>
            </a:endParaRPr>
          </a:p>
        </p:txBody>
      </p:sp>
    </p:spTree>
    <p:extLst>
      <p:ext uri="{BB962C8B-B14F-4D97-AF65-F5344CB8AC3E}">
        <p14:creationId xmlns:p14="http://schemas.microsoft.com/office/powerpoint/2010/main" val="407838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xmlns="" id="{9F49996D-8A31-443E-9163-3252B10B35D5}"/>
              </a:ext>
            </a:extLst>
          </p:cNvPr>
          <p:cNvGrpSpPr/>
          <p:nvPr/>
        </p:nvGrpSpPr>
        <p:grpSpPr>
          <a:xfrm>
            <a:off x="671724" y="3580452"/>
            <a:ext cx="6710137" cy="6975146"/>
            <a:chOff x="687766" y="3580452"/>
            <a:chExt cx="6710137" cy="6975146"/>
          </a:xfrm>
        </p:grpSpPr>
        <p:sp>
          <p:nvSpPr>
            <p:cNvPr id="3" name="Rectangle 4">
              <a:extLst>
                <a:ext uri="{FF2B5EF4-FFF2-40B4-BE49-F238E27FC236}">
                  <a16:creationId xmlns:a16="http://schemas.microsoft.com/office/drawing/2014/main" xmlns="" id="{2D4D020B-8E3B-41F0-B42D-1D242FD76FBD}"/>
                </a:ext>
              </a:extLst>
            </p:cNvPr>
            <p:cNvSpPr>
              <a:spLocks noChangeArrowheads="1"/>
            </p:cNvSpPr>
            <p:nvPr/>
          </p:nvSpPr>
          <p:spPr bwMode="auto">
            <a:xfrm>
              <a:off x="687766" y="4447942"/>
              <a:ext cx="624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マニュアルの使い方</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AutoShape 116">
              <a:extLst>
                <a:ext uri="{FF2B5EF4-FFF2-40B4-BE49-F238E27FC236}">
                  <a16:creationId xmlns:a16="http://schemas.microsoft.com/office/drawing/2014/main" xmlns="" id="{18244203-7BD7-47E9-B73F-9C6A8435D32D}"/>
                </a:ext>
              </a:extLst>
            </p:cNvPr>
            <p:cNvSpPr>
              <a:spLocks noChangeArrowheads="1"/>
            </p:cNvSpPr>
            <p:nvPr/>
          </p:nvSpPr>
          <p:spPr bwMode="auto">
            <a:xfrm>
              <a:off x="1890297" y="3580452"/>
              <a:ext cx="3843338" cy="4778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第１章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xmlns="" id="{AF0FD996-2EAF-4E4F-8898-72918E9EF4CE}"/>
                </a:ext>
              </a:extLst>
            </p:cNvPr>
            <p:cNvSpPr txBox="1"/>
            <p:nvPr/>
          </p:nvSpPr>
          <p:spPr>
            <a:xfrm>
              <a:off x="6779229" y="10186266"/>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252785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６４</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F2C1502C-1D06-4AD1-BDEC-A73FD718C357}"/>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４</a:t>
            </a:r>
            <a:r>
              <a:rPr lang="en-US" altLang="ja-JP" dirty="0"/>
              <a:t>. </a:t>
            </a:r>
            <a:r>
              <a:rPr lang="ja-JP" altLang="en-US"/>
              <a:t>必要物資の調達と提供</a:t>
            </a:r>
          </a:p>
        </p:txBody>
      </p:sp>
      <p:sp>
        <p:nvSpPr>
          <p:cNvPr id="22" name="object 9">
            <a:extLst>
              <a:ext uri="{FF2B5EF4-FFF2-40B4-BE49-F238E27FC236}">
                <a16:creationId xmlns:a16="http://schemas.microsoft.com/office/drawing/2014/main" xmlns="" id="{C489237F-C978-4D53-B7EA-18A6CF8E199C}"/>
              </a:ext>
            </a:extLst>
          </p:cNvPr>
          <p:cNvSpPr txBox="1"/>
          <p:nvPr/>
        </p:nvSpPr>
        <p:spPr>
          <a:xfrm>
            <a:off x="738476" y="3142263"/>
            <a:ext cx="6186293" cy="269221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調達した物資等が届いたら、協力できる避難者に対し、予め検討した役割分担を踏まえて、物資の受け入れに関する活動を依頼する。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運搬車両等より、荷下ろしする。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受け取った物資等の状況と「依頼状況（依頼伝票の写し）」を照らし合わせ、内容と数を確認する。</a:t>
            </a:r>
            <a:endParaRPr lang="en-US" altLang="ja-JP"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保管場所に搬入し、用途や種類ごとに分けて保管する。</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23" name="グループ化 22">
            <a:extLst>
              <a:ext uri="{FF2B5EF4-FFF2-40B4-BE49-F238E27FC236}">
                <a16:creationId xmlns:a16="http://schemas.microsoft.com/office/drawing/2014/main" xmlns="" id="{C31CEFAD-E64B-47E1-8A13-A38B055CB5ED}"/>
              </a:ext>
            </a:extLst>
          </p:cNvPr>
          <p:cNvGrpSpPr/>
          <p:nvPr/>
        </p:nvGrpSpPr>
        <p:grpSpPr>
          <a:xfrm>
            <a:off x="628650" y="2480310"/>
            <a:ext cx="6357742" cy="504190"/>
            <a:chOff x="728646" y="1851740"/>
            <a:chExt cx="6120130" cy="504190"/>
          </a:xfrm>
        </p:grpSpPr>
        <p:sp>
          <p:nvSpPr>
            <p:cNvPr id="24" name="object 20">
              <a:extLst>
                <a:ext uri="{FF2B5EF4-FFF2-40B4-BE49-F238E27FC236}">
                  <a16:creationId xmlns:a16="http://schemas.microsoft.com/office/drawing/2014/main" xmlns="" id="{D0DA8A9C-CDB3-45E2-BC8C-10A01F2AA26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D3971786-9E00-4BE9-9230-1E52FD78835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受け取りと保管</a:t>
              </a:r>
            </a:p>
          </p:txBody>
        </p:sp>
        <p:sp>
          <p:nvSpPr>
            <p:cNvPr id="26" name="object 22">
              <a:extLst>
                <a:ext uri="{FF2B5EF4-FFF2-40B4-BE49-F238E27FC236}">
                  <a16:creationId xmlns:a16="http://schemas.microsoft.com/office/drawing/2014/main" xmlns="" id="{C6017F86-0F87-4295-90B6-F59956C499E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7" name="object 23">
              <a:extLst>
                <a:ext uri="{FF2B5EF4-FFF2-40B4-BE49-F238E27FC236}">
                  <a16:creationId xmlns:a16="http://schemas.microsoft.com/office/drawing/2014/main" xmlns="" id="{0D9097E0-DF04-4C63-9A9D-D6AFD2A0C15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３</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grpSp>
        <p:nvGrpSpPr>
          <p:cNvPr id="28" name="グループ化 27">
            <a:extLst>
              <a:ext uri="{FF2B5EF4-FFF2-40B4-BE49-F238E27FC236}">
                <a16:creationId xmlns:a16="http://schemas.microsoft.com/office/drawing/2014/main" xmlns="" id="{4DE002AF-853D-4D1F-A03E-50AE315F56CB}"/>
              </a:ext>
            </a:extLst>
          </p:cNvPr>
          <p:cNvGrpSpPr/>
          <p:nvPr/>
        </p:nvGrpSpPr>
        <p:grpSpPr>
          <a:xfrm>
            <a:off x="689917" y="1624372"/>
            <a:ext cx="6283775" cy="648000"/>
            <a:chOff x="689917" y="1624372"/>
            <a:chExt cx="6283775" cy="648000"/>
          </a:xfrm>
        </p:grpSpPr>
        <p:pic>
          <p:nvPicPr>
            <p:cNvPr id="29" name="グラフィックス 28" descr="ドキュメント 枠線">
              <a:extLst>
                <a:ext uri="{FF2B5EF4-FFF2-40B4-BE49-F238E27FC236}">
                  <a16:creationId xmlns:a16="http://schemas.microsoft.com/office/drawing/2014/main" xmlns="" id="{D411BCD0-B87C-4F42-A324-B88234856A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0" name="正方形/長方形 29">
              <a:extLst>
                <a:ext uri="{FF2B5EF4-FFF2-40B4-BE49-F238E27FC236}">
                  <a16:creationId xmlns:a16="http://schemas.microsoft.com/office/drawing/2014/main" xmlns="" id="{6FB13DC2-FAC3-41DA-ACAB-6FA81FE7191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object 9">
            <a:extLst>
              <a:ext uri="{FF2B5EF4-FFF2-40B4-BE49-F238E27FC236}">
                <a16:creationId xmlns:a16="http://schemas.microsoft.com/office/drawing/2014/main" xmlns="" id="{576893DD-D813-4FCD-8162-2852F63B4288}"/>
              </a:ext>
            </a:extLst>
          </p:cNvPr>
          <p:cNvSpPr txBox="1"/>
          <p:nvPr/>
        </p:nvSpPr>
        <p:spPr>
          <a:xfrm>
            <a:off x="732236" y="7026979"/>
            <a:ext cx="6186293"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水や食料、物資の提供時間と場所、方法を決める。</a:t>
            </a:r>
            <a:endParaRPr lang="en-US" altLang="ja-JP"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避難者に、水や食料、物資の提供時間と場所、方法を周知する。</a:t>
            </a:r>
            <a:endParaRPr lang="ja-JP" altLang="en-US" sz="1200" b="1">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協力できる避難者に対し、予め検討した役割分担を踏まえて、物資の配布に関する活動を依頼する。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物資の配布状況を管理し、整理とりまとめる。</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32" name="グループ化 31">
            <a:extLst>
              <a:ext uri="{FF2B5EF4-FFF2-40B4-BE49-F238E27FC236}">
                <a16:creationId xmlns:a16="http://schemas.microsoft.com/office/drawing/2014/main" xmlns="" id="{B3A04F0B-E95D-4461-92E4-5D21243B60A8}"/>
              </a:ext>
            </a:extLst>
          </p:cNvPr>
          <p:cNvGrpSpPr/>
          <p:nvPr/>
        </p:nvGrpSpPr>
        <p:grpSpPr>
          <a:xfrm>
            <a:off x="622410" y="6365026"/>
            <a:ext cx="6357742" cy="504190"/>
            <a:chOff x="728646" y="1851740"/>
            <a:chExt cx="6120130" cy="504190"/>
          </a:xfrm>
        </p:grpSpPr>
        <p:sp>
          <p:nvSpPr>
            <p:cNvPr id="33" name="object 20">
              <a:extLst>
                <a:ext uri="{FF2B5EF4-FFF2-40B4-BE49-F238E27FC236}">
                  <a16:creationId xmlns:a16="http://schemas.microsoft.com/office/drawing/2014/main" xmlns="" id="{87BB0506-76E8-4C10-BFF5-F1407E58DAD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24618EE6-764C-4FDB-97B7-4921A4CB689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提供の呼びかけ（取りに来る）</a:t>
              </a:r>
            </a:p>
          </p:txBody>
        </p:sp>
        <p:sp>
          <p:nvSpPr>
            <p:cNvPr id="35" name="object 22">
              <a:extLst>
                <a:ext uri="{FF2B5EF4-FFF2-40B4-BE49-F238E27FC236}">
                  <a16:creationId xmlns:a16="http://schemas.microsoft.com/office/drawing/2014/main" xmlns="" id="{E67DD3A3-1403-4FAD-B9EB-52535DCE0A7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6" name="object 23">
              <a:extLst>
                <a:ext uri="{FF2B5EF4-FFF2-40B4-BE49-F238E27FC236}">
                  <a16:creationId xmlns:a16="http://schemas.microsoft.com/office/drawing/2014/main" xmlns="" id="{E661238A-0C31-407E-8AC6-6AD9B6D750A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４</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E29F94A3-32F8-4CB6-BEA5-15D34D521E75}"/>
              </a:ext>
            </a:extLst>
          </p:cNvPr>
          <p:cNvSpPr txBox="1"/>
          <p:nvPr/>
        </p:nvSpPr>
        <p:spPr>
          <a:xfrm>
            <a:off x="1420554" y="1745513"/>
            <a:ext cx="5497975" cy="456535"/>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17</a:t>
            </a:r>
            <a:r>
              <a:rPr lang="zh-TW" altLang="en-US" sz="1400" b="1">
                <a:latin typeface="Yu Gothic" panose="020B0400000000000000" pitchFamily="34" charset="-128"/>
                <a:ea typeface="Yu Gothic" panose="020B0400000000000000" pitchFamily="34" charset="-128"/>
                <a:cs typeface="YuGothic"/>
              </a:rPr>
              <a:t>：食料管理表</a:t>
            </a:r>
            <a:r>
              <a:rPr lang="ja-JP" altLang="en-US" sz="1400" b="1">
                <a:latin typeface="Yu Gothic" panose="020B0400000000000000" pitchFamily="34" charset="-128"/>
                <a:ea typeface="Yu Gothic" panose="020B0400000000000000" pitchFamily="34" charset="-128"/>
                <a:cs typeface="YuGothic"/>
              </a:rPr>
              <a:t>、</a:t>
            </a:r>
            <a:r>
              <a:rPr lang="zh-TW" altLang="en-US" sz="1400" b="1">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18</a:t>
            </a:r>
            <a:r>
              <a:rPr lang="zh-TW" altLang="en-US" sz="1400" b="1">
                <a:latin typeface="Yu Gothic" panose="020B0400000000000000" pitchFamily="34" charset="-128"/>
                <a:ea typeface="Yu Gothic" panose="020B0400000000000000" pitchFamily="34" charset="-128"/>
                <a:cs typeface="YuGothic"/>
              </a:rPr>
              <a:t>：物資管理表</a:t>
            </a:r>
            <a:r>
              <a:rPr lang="ja-JP" altLang="en-US" sz="1400" b="1">
                <a:latin typeface="Yu Gothic" panose="020B0400000000000000" pitchFamily="34" charset="-128"/>
                <a:ea typeface="Yu Gothic" panose="020B0400000000000000" pitchFamily="34" charset="-128"/>
                <a:cs typeface="YuGothic"/>
              </a:rPr>
              <a:t>、</a:t>
            </a:r>
            <a:endParaRPr lang="en-US" altLang="ja-JP"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19</a:t>
            </a:r>
            <a:r>
              <a:rPr lang="ja-JP" altLang="en-US" sz="1400" b="1">
                <a:latin typeface="Yu Gothic" panose="020B0400000000000000" pitchFamily="34" charset="-128"/>
                <a:ea typeface="Yu Gothic" panose="020B0400000000000000" pitchFamily="34" charset="-128"/>
                <a:cs typeface="YuGothic"/>
              </a:rPr>
              <a:t>：物資の配給状況</a:t>
            </a:r>
          </a:p>
        </p:txBody>
      </p:sp>
      <p:sp>
        <p:nvSpPr>
          <p:cNvPr id="38" name="テキスト ボックス 37">
            <a:extLst>
              <a:ext uri="{FF2B5EF4-FFF2-40B4-BE49-F238E27FC236}">
                <a16:creationId xmlns:a16="http://schemas.microsoft.com/office/drawing/2014/main" xmlns="" id="{7B7A38EE-A0D5-4155-B7D0-E6C286612745}"/>
              </a:ext>
            </a:extLst>
          </p:cNvPr>
          <p:cNvSpPr txBox="1"/>
          <p:nvPr/>
        </p:nvSpPr>
        <p:spPr>
          <a:xfrm>
            <a:off x="698125" y="9236779"/>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15】</a:t>
            </a:r>
            <a:r>
              <a:rPr lang="ja-JP" altLang="en-US" sz="1600" b="1" u="sng">
                <a:solidFill>
                  <a:srgbClr val="172A88"/>
                </a:solidFill>
                <a:latin typeface="Yu Gothic" panose="020B0400000000000000" pitchFamily="34" charset="-128"/>
                <a:ea typeface="Yu Gothic" panose="020B0400000000000000" pitchFamily="34" charset="-128"/>
                <a:cs typeface="YuGothic"/>
              </a:rPr>
              <a:t>食料・物資等の配布</a:t>
            </a:r>
            <a:endParaRPr lang="ja-JP" altLang="en-US" sz="1600" u="sng">
              <a:solidFill>
                <a:srgbClr val="172A88"/>
              </a:solidFill>
            </a:endParaRPr>
          </a:p>
        </p:txBody>
      </p:sp>
    </p:spTree>
    <p:extLst>
      <p:ext uri="{BB962C8B-B14F-4D97-AF65-F5344CB8AC3E}">
        <p14:creationId xmlns:p14="http://schemas.microsoft.com/office/powerpoint/2010/main" val="277705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６５</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B2DD1740-45E8-44F5-AC99-024A79049083}"/>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５</a:t>
            </a:r>
            <a:r>
              <a:rPr lang="en-US" altLang="ja-JP" dirty="0"/>
              <a:t>. </a:t>
            </a:r>
            <a:r>
              <a:rPr lang="ja-JP" altLang="en-US"/>
              <a:t>炊き出し等の実施</a:t>
            </a:r>
          </a:p>
        </p:txBody>
      </p:sp>
      <p:grpSp>
        <p:nvGrpSpPr>
          <p:cNvPr id="22" name="グループ化 21">
            <a:extLst>
              <a:ext uri="{FF2B5EF4-FFF2-40B4-BE49-F238E27FC236}">
                <a16:creationId xmlns:a16="http://schemas.microsoft.com/office/drawing/2014/main" xmlns="" id="{1E434451-ABBF-4A97-9230-AB9728EF599D}"/>
              </a:ext>
            </a:extLst>
          </p:cNvPr>
          <p:cNvGrpSpPr/>
          <p:nvPr/>
        </p:nvGrpSpPr>
        <p:grpSpPr>
          <a:xfrm>
            <a:off x="693930" y="1668095"/>
            <a:ext cx="6283775" cy="648000"/>
            <a:chOff x="689917" y="1624372"/>
            <a:chExt cx="6283775" cy="648000"/>
          </a:xfrm>
        </p:grpSpPr>
        <p:pic>
          <p:nvPicPr>
            <p:cNvPr id="23" name="グラフィックス 22" descr="ドキュメント 枠線">
              <a:extLst>
                <a:ext uri="{FF2B5EF4-FFF2-40B4-BE49-F238E27FC236}">
                  <a16:creationId xmlns:a16="http://schemas.microsoft.com/office/drawing/2014/main" xmlns="" id="{300D0F13-6A77-4C4E-B298-38483C1EAB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21DD73AB-A658-451B-B551-78FF8B818EBC}"/>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9">
            <a:extLst>
              <a:ext uri="{FF2B5EF4-FFF2-40B4-BE49-F238E27FC236}">
                <a16:creationId xmlns:a16="http://schemas.microsoft.com/office/drawing/2014/main" xmlns="" id="{27E095E4-75F5-4529-83D1-EDB45E6B7160}"/>
              </a:ext>
            </a:extLst>
          </p:cNvPr>
          <p:cNvSpPr txBox="1"/>
          <p:nvPr/>
        </p:nvSpPr>
        <p:spPr>
          <a:xfrm>
            <a:off x="749093" y="3142263"/>
            <a:ext cx="6186293" cy="1578061"/>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炊き出しの実施要否、場所を検討する。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炊き出しの実施が決まったら、献立メニューを検討するとともに、調理に必要な食材の種類と内容、量を整理する。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献立メニューの調理をするために必要な食材を調達する。</a:t>
            </a:r>
          </a:p>
        </p:txBody>
      </p:sp>
      <p:grpSp>
        <p:nvGrpSpPr>
          <p:cNvPr id="26" name="グループ化 25">
            <a:extLst>
              <a:ext uri="{FF2B5EF4-FFF2-40B4-BE49-F238E27FC236}">
                <a16:creationId xmlns:a16="http://schemas.microsoft.com/office/drawing/2014/main" xmlns="" id="{A16D720A-B258-4272-A841-9E25FFE81947}"/>
              </a:ext>
            </a:extLst>
          </p:cNvPr>
          <p:cNvGrpSpPr/>
          <p:nvPr/>
        </p:nvGrpSpPr>
        <p:grpSpPr>
          <a:xfrm>
            <a:off x="639267" y="2480310"/>
            <a:ext cx="6357742" cy="504190"/>
            <a:chOff x="728646" y="1851740"/>
            <a:chExt cx="6120130" cy="504190"/>
          </a:xfrm>
        </p:grpSpPr>
        <p:sp>
          <p:nvSpPr>
            <p:cNvPr id="27" name="object 20">
              <a:extLst>
                <a:ext uri="{FF2B5EF4-FFF2-40B4-BE49-F238E27FC236}">
                  <a16:creationId xmlns:a16="http://schemas.microsoft.com/office/drawing/2014/main" xmlns="" id="{DFBEE02E-4D4B-478B-ACC4-36E2A2BC117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F7C6874B-5946-4475-B64F-4044188CE34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材料の確保</a:t>
              </a:r>
            </a:p>
          </p:txBody>
        </p:sp>
        <p:sp>
          <p:nvSpPr>
            <p:cNvPr id="29" name="object 22">
              <a:extLst>
                <a:ext uri="{FF2B5EF4-FFF2-40B4-BE49-F238E27FC236}">
                  <a16:creationId xmlns:a16="http://schemas.microsoft.com/office/drawing/2014/main" xmlns="" id="{F1BAB1A4-ACEF-44AA-9214-753F2E229FE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0" name="object 23">
              <a:extLst>
                <a:ext uri="{FF2B5EF4-FFF2-40B4-BE49-F238E27FC236}">
                  <a16:creationId xmlns:a16="http://schemas.microsoft.com/office/drawing/2014/main" xmlns="" id="{335063C0-7D54-412D-9FF3-C86D71A7530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1" name="object 9">
            <a:extLst>
              <a:ext uri="{FF2B5EF4-FFF2-40B4-BE49-F238E27FC236}">
                <a16:creationId xmlns:a16="http://schemas.microsoft.com/office/drawing/2014/main" xmlns="" id="{717644AC-D1E2-422B-8B4D-22BC7A327109}"/>
              </a:ext>
            </a:extLst>
          </p:cNvPr>
          <p:cNvSpPr txBox="1"/>
          <p:nvPr/>
        </p:nvSpPr>
        <p:spPr>
          <a:xfrm>
            <a:off x="742853" y="578005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避難者への呼びかけを通じて、炊き出しや調理、配布を行う協力者を募る。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調理をする人の健康チェックを行う。（下痢、嘔吐の症状など体調不良がないか。手指に傷がないかなど）</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炊き出し・調理の準備、炊き出し・調理の補助及び配布を行う。</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調理後、配布後の片付けを行う。</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32" name="グループ化 31">
            <a:extLst>
              <a:ext uri="{FF2B5EF4-FFF2-40B4-BE49-F238E27FC236}">
                <a16:creationId xmlns:a16="http://schemas.microsoft.com/office/drawing/2014/main" xmlns="" id="{2BA5D01B-236B-4F28-B4B0-F3F699F36AC0}"/>
              </a:ext>
            </a:extLst>
          </p:cNvPr>
          <p:cNvGrpSpPr/>
          <p:nvPr/>
        </p:nvGrpSpPr>
        <p:grpSpPr>
          <a:xfrm>
            <a:off x="633027" y="5118100"/>
            <a:ext cx="6357742" cy="504190"/>
            <a:chOff x="728646" y="1851740"/>
            <a:chExt cx="6120130" cy="504190"/>
          </a:xfrm>
        </p:grpSpPr>
        <p:sp>
          <p:nvSpPr>
            <p:cNvPr id="33" name="object 20">
              <a:extLst>
                <a:ext uri="{FF2B5EF4-FFF2-40B4-BE49-F238E27FC236}">
                  <a16:creationId xmlns:a16="http://schemas.microsoft.com/office/drawing/2014/main" xmlns="" id="{30BAD8B2-9941-48CD-A11E-54616937461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54E6C885-BD31-407E-9018-A150A3181A8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調理、配分</a:t>
              </a:r>
            </a:p>
          </p:txBody>
        </p:sp>
        <p:sp>
          <p:nvSpPr>
            <p:cNvPr id="35" name="object 22">
              <a:extLst>
                <a:ext uri="{FF2B5EF4-FFF2-40B4-BE49-F238E27FC236}">
                  <a16:creationId xmlns:a16="http://schemas.microsoft.com/office/drawing/2014/main" xmlns="" id="{6BE8CCF4-BCC9-490E-B6B1-BAA3086DEF1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6" name="object 23">
              <a:extLst>
                <a:ext uri="{FF2B5EF4-FFF2-40B4-BE49-F238E27FC236}">
                  <a16:creationId xmlns:a16="http://schemas.microsoft.com/office/drawing/2014/main" xmlns="" id="{B50A24D4-495F-4AE5-B9C3-A1FB30288EA9}"/>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EFB2197D-C054-4005-855B-E099F1206B5C}"/>
              </a:ext>
            </a:extLst>
          </p:cNvPr>
          <p:cNvSpPr txBox="1"/>
          <p:nvPr/>
        </p:nvSpPr>
        <p:spPr>
          <a:xfrm>
            <a:off x="1380161"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38" name="テキスト ボックス 37">
            <a:extLst>
              <a:ext uri="{FF2B5EF4-FFF2-40B4-BE49-F238E27FC236}">
                <a16:creationId xmlns:a16="http://schemas.microsoft.com/office/drawing/2014/main" xmlns="" id="{E76F3EEF-8C00-4BA2-BEE7-977FCC3F92C0}"/>
              </a:ext>
            </a:extLst>
          </p:cNvPr>
          <p:cNvSpPr txBox="1"/>
          <p:nvPr/>
        </p:nvSpPr>
        <p:spPr>
          <a:xfrm>
            <a:off x="708742" y="836094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16】</a:t>
            </a:r>
            <a:r>
              <a:rPr lang="ja-JP" altLang="en-US" sz="1600" b="1" u="sng">
                <a:solidFill>
                  <a:srgbClr val="172A88"/>
                </a:solidFill>
                <a:latin typeface="Yu Gothic" panose="020B0400000000000000" pitchFamily="34" charset="-128"/>
                <a:ea typeface="Yu Gothic" panose="020B0400000000000000" pitchFamily="34" charset="-128"/>
                <a:cs typeface="YuGothic"/>
              </a:rPr>
              <a:t>炊き出し</a:t>
            </a:r>
            <a:endParaRPr lang="ja-JP" altLang="en-US" sz="1600" u="sng">
              <a:solidFill>
                <a:srgbClr val="172A88"/>
              </a:solidFill>
            </a:endParaRPr>
          </a:p>
        </p:txBody>
      </p:sp>
    </p:spTree>
    <p:extLst>
      <p:ext uri="{BB962C8B-B14F-4D97-AF65-F5344CB8AC3E}">
        <p14:creationId xmlns:p14="http://schemas.microsoft.com/office/powerpoint/2010/main" val="3672048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082384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６７</a:t>
            </a:r>
            <a:endParaRPr lang="ja-JP" altLang="en-US" dirty="0">
              <a:solidFill>
                <a:schemeClr val="tx1">
                  <a:lumMod val="50000"/>
                  <a:lumOff val="50000"/>
                </a:schemeClr>
              </a:solidFill>
              <a:latin typeface="+mj-ea"/>
              <a:ea typeface="+mj-ea"/>
            </a:endParaRPr>
          </a:p>
        </p:txBody>
      </p:sp>
      <p:sp>
        <p:nvSpPr>
          <p:cNvPr id="47" name="object 2">
            <a:extLst>
              <a:ext uri="{FF2B5EF4-FFF2-40B4-BE49-F238E27FC236}">
                <a16:creationId xmlns:a16="http://schemas.microsoft.com/office/drawing/2014/main" xmlns="" id="{54EA5F14-2684-40E4-9C1E-29EC0B810A44}"/>
              </a:ext>
            </a:extLst>
          </p:cNvPr>
          <p:cNvSpPr txBox="1">
            <a:spLocks/>
          </p:cNvSpPr>
          <p:nvPr/>
        </p:nvSpPr>
        <p:spPr>
          <a:xfrm>
            <a:off x="782098" y="814006"/>
            <a:ext cx="5833015" cy="1243930"/>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6000" b="1" kern="0" baseline="-4166" dirty="0">
                <a:solidFill>
                  <a:srgbClr val="4F81BD"/>
                </a:solidFill>
                <a:latin typeface="Yu Gothic" panose="020B0400000000000000" pitchFamily="34" charset="-128"/>
                <a:ea typeface="Yu Gothic" panose="020B0400000000000000" pitchFamily="34" charset="-128"/>
              </a:rPr>
              <a:t>⑤要配慮者支援・健康管理班</a:t>
            </a:r>
            <a:r>
              <a:rPr lang="ja-JP" altLang="en-US" sz="3200" b="1" kern="0" dirty="0">
                <a:solidFill>
                  <a:srgbClr val="4F81BD"/>
                </a:solidFill>
                <a:latin typeface="Yu Gothic" panose="020B0400000000000000" pitchFamily="34" charset="-128"/>
                <a:ea typeface="Yu Gothic" panose="020B0400000000000000" pitchFamily="34" charset="-128"/>
              </a:rPr>
              <a:t>がすること</a:t>
            </a:r>
          </a:p>
        </p:txBody>
      </p:sp>
      <p:sp>
        <p:nvSpPr>
          <p:cNvPr id="48" name="object 3">
            <a:extLst>
              <a:ext uri="{FF2B5EF4-FFF2-40B4-BE49-F238E27FC236}">
                <a16:creationId xmlns:a16="http://schemas.microsoft.com/office/drawing/2014/main" xmlns="" id="{0E7AF775-F51A-40D7-B5AF-D970926C01F4}"/>
              </a:ext>
            </a:extLst>
          </p:cNvPr>
          <p:cNvSpPr/>
          <p:nvPr/>
        </p:nvSpPr>
        <p:spPr>
          <a:xfrm>
            <a:off x="811161" y="3712129"/>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9" name="object 4">
            <a:extLst>
              <a:ext uri="{FF2B5EF4-FFF2-40B4-BE49-F238E27FC236}">
                <a16:creationId xmlns:a16="http://schemas.microsoft.com/office/drawing/2014/main" xmlns="" id="{1AA8A578-C3E8-4F4E-BF19-41357FE2A955}"/>
              </a:ext>
            </a:extLst>
          </p:cNvPr>
          <p:cNvSpPr/>
          <p:nvPr/>
        </p:nvSpPr>
        <p:spPr>
          <a:xfrm>
            <a:off x="811161" y="4323030"/>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50" name="object 5">
            <a:extLst>
              <a:ext uri="{FF2B5EF4-FFF2-40B4-BE49-F238E27FC236}">
                <a16:creationId xmlns:a16="http://schemas.microsoft.com/office/drawing/2014/main" xmlns="" id="{AFE3E7F5-09AA-44E1-B78D-B36714FF8833}"/>
              </a:ext>
            </a:extLst>
          </p:cNvPr>
          <p:cNvSpPr/>
          <p:nvPr/>
        </p:nvSpPr>
        <p:spPr>
          <a:xfrm>
            <a:off x="811161" y="4933934"/>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51" name="object 6">
            <a:extLst>
              <a:ext uri="{FF2B5EF4-FFF2-40B4-BE49-F238E27FC236}">
                <a16:creationId xmlns:a16="http://schemas.microsoft.com/office/drawing/2014/main" xmlns="" id="{294E7B78-4D70-4890-9E9C-4483F033CC80}"/>
              </a:ext>
            </a:extLst>
          </p:cNvPr>
          <p:cNvSpPr/>
          <p:nvPr/>
        </p:nvSpPr>
        <p:spPr>
          <a:xfrm>
            <a:off x="811161" y="5544834"/>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52" name="object 10">
            <a:extLst>
              <a:ext uri="{FF2B5EF4-FFF2-40B4-BE49-F238E27FC236}">
                <a16:creationId xmlns:a16="http://schemas.microsoft.com/office/drawing/2014/main" xmlns="" id="{C3EB2391-63E1-4A65-B7BD-AC84BFCE98A4}"/>
              </a:ext>
            </a:extLst>
          </p:cNvPr>
          <p:cNvSpPr txBox="1"/>
          <p:nvPr/>
        </p:nvSpPr>
        <p:spPr>
          <a:xfrm>
            <a:off x="809615" y="3377535"/>
            <a:ext cx="4052897" cy="320601"/>
          </a:xfrm>
          <a:prstGeom prst="rect">
            <a:avLst/>
          </a:prstGeom>
        </p:spPr>
        <p:txBody>
          <a:bodyPr vert="horz" wrap="square" lIns="0" tIns="12700" rIns="0" bIns="0" rtlCol="0">
            <a:spAutoFit/>
          </a:bodyPr>
          <a:lstStyle/>
          <a:p>
            <a:pPr marL="272415" indent="-260350" defTabSz="914400">
              <a:spcBef>
                <a:spcPts val="100"/>
              </a:spcBef>
              <a:buFontTx/>
              <a:buAutoNum type="arabicPeriod"/>
              <a:tabLst>
                <a:tab pos="273050" algn="l"/>
              </a:tabLst>
            </a:pPr>
            <a:r>
              <a:rPr kumimoji="1" lang="ja-JP" altLang="en-US" sz="2000" b="1">
                <a:solidFill>
                  <a:prstClr val="black"/>
                </a:solidFill>
                <a:latin typeface="Yu Gothic" panose="020B0400000000000000" pitchFamily="34" charset="-128"/>
                <a:cs typeface="YuGothic"/>
              </a:rPr>
              <a:t>応急処置・救護体制の整備</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53" name="object 10">
            <a:extLst>
              <a:ext uri="{FF2B5EF4-FFF2-40B4-BE49-F238E27FC236}">
                <a16:creationId xmlns:a16="http://schemas.microsoft.com/office/drawing/2014/main" xmlns="" id="{BAFEA6C4-E409-428F-8773-46001C085BA0}"/>
              </a:ext>
            </a:extLst>
          </p:cNvPr>
          <p:cNvSpPr txBox="1"/>
          <p:nvPr/>
        </p:nvSpPr>
        <p:spPr>
          <a:xfrm>
            <a:off x="820199" y="3957515"/>
            <a:ext cx="5132010" cy="320601"/>
          </a:xfrm>
          <a:prstGeom prst="rect">
            <a:avLst/>
          </a:prstGeom>
        </p:spPr>
        <p:txBody>
          <a:bodyPr vert="horz" wrap="square" lIns="0" tIns="12700" rIns="0" bIns="0" rtlCol="0">
            <a:spAutoFit/>
          </a:bodyPr>
          <a:lstStyle/>
          <a:p>
            <a:pPr marL="12065" defTabSz="914400">
              <a:tabLst>
                <a:tab pos="273050" algn="l"/>
              </a:tabLst>
            </a:pPr>
            <a:r>
              <a:rPr kumimoji="1" lang="en-US" sz="2000" b="1" dirty="0">
                <a:solidFill>
                  <a:prstClr val="black"/>
                </a:solidFill>
                <a:latin typeface="Yu Gothic" panose="020B0400000000000000" pitchFamily="34" charset="-128"/>
                <a:ea typeface="Yu Gothic" panose="020B0400000000000000" pitchFamily="34" charset="-128"/>
                <a:cs typeface="YuGothic"/>
              </a:rPr>
              <a:t>2.</a:t>
            </a:r>
            <a:r>
              <a:rPr kumimoji="1" lang="ja-JP" altLang="en-US" sz="2000" b="1">
                <a:solidFill>
                  <a:prstClr val="black"/>
                </a:solidFill>
                <a:latin typeface="Yu Gothic" panose="020B0400000000000000" pitchFamily="34" charset="-128"/>
                <a:cs typeface="YuGothic"/>
              </a:rPr>
              <a:t>トイレの対策の体制整備</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54" name="object 10">
            <a:extLst>
              <a:ext uri="{FF2B5EF4-FFF2-40B4-BE49-F238E27FC236}">
                <a16:creationId xmlns:a16="http://schemas.microsoft.com/office/drawing/2014/main" xmlns="" id="{A395C9B4-CE65-467E-8E53-9F63B19A1F92}"/>
              </a:ext>
            </a:extLst>
          </p:cNvPr>
          <p:cNvSpPr txBox="1"/>
          <p:nvPr/>
        </p:nvSpPr>
        <p:spPr>
          <a:xfrm>
            <a:off x="820199" y="4576883"/>
            <a:ext cx="35851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sz="2000" b="1" dirty="0">
                <a:solidFill>
                  <a:prstClr val="black"/>
                </a:solidFill>
                <a:latin typeface="Yu Gothic" panose="020B0400000000000000" pitchFamily="34" charset="-128"/>
                <a:ea typeface="Yu Gothic" panose="020B0400000000000000" pitchFamily="34" charset="-128"/>
                <a:cs typeface="YuGothic"/>
              </a:rPr>
              <a:t>3.</a:t>
            </a:r>
            <a:r>
              <a:rPr kumimoji="1" lang="ja-JP" altLang="en-US" sz="2000" b="1">
                <a:solidFill>
                  <a:prstClr val="black"/>
                </a:solidFill>
                <a:latin typeface="Yu Gothic" panose="020B0400000000000000" pitchFamily="34" charset="-128"/>
                <a:cs typeface="YuGothic"/>
              </a:rPr>
              <a:t>他、共有空間の環境管理</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55" name="object 10">
            <a:extLst>
              <a:ext uri="{FF2B5EF4-FFF2-40B4-BE49-F238E27FC236}">
                <a16:creationId xmlns:a16="http://schemas.microsoft.com/office/drawing/2014/main" xmlns="" id="{B518C7CC-8208-4D22-BB0B-6A6C3735004B}"/>
              </a:ext>
            </a:extLst>
          </p:cNvPr>
          <p:cNvSpPr txBox="1"/>
          <p:nvPr/>
        </p:nvSpPr>
        <p:spPr>
          <a:xfrm>
            <a:off x="820199" y="5180425"/>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dirty="0">
                <a:solidFill>
                  <a:prstClr val="black"/>
                </a:solidFill>
                <a:latin typeface="Yu Gothic" panose="020B0400000000000000" pitchFamily="34" charset="-128"/>
                <a:ea typeface="Yu Gothic" panose="020B0400000000000000" pitchFamily="34" charset="-128"/>
                <a:cs typeface="YuGothic"/>
              </a:rPr>
              <a:t>4.</a:t>
            </a:r>
            <a:r>
              <a:rPr kumimoji="1" lang="ja-JP" altLang="en-US" sz="2000" b="1">
                <a:solidFill>
                  <a:prstClr val="black"/>
                </a:solidFill>
                <a:latin typeface="Yu Gothic" panose="020B0400000000000000" pitchFamily="34" charset="-128"/>
                <a:cs typeface="YuGothic"/>
              </a:rPr>
              <a:t>居住空間の環境管理</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56" name="object 14">
            <a:extLst>
              <a:ext uri="{FF2B5EF4-FFF2-40B4-BE49-F238E27FC236}">
                <a16:creationId xmlns:a16="http://schemas.microsoft.com/office/drawing/2014/main" xmlns="" id="{375AA612-2715-4148-83F4-8B55D2007FE2}"/>
              </a:ext>
            </a:extLst>
          </p:cNvPr>
          <p:cNvSpPr/>
          <p:nvPr/>
        </p:nvSpPr>
        <p:spPr>
          <a:xfrm>
            <a:off x="782099" y="8843878"/>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4F81BD">
              <a:lumMod val="20000"/>
              <a:lumOff val="8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dirty="0">
              <a:ln>
                <a:noFill/>
              </a:ln>
              <a:solidFill>
                <a:prstClr val="black"/>
              </a:solidFill>
              <a:effectLst/>
              <a:uLnTx/>
              <a:uFillTx/>
            </a:endParaRPr>
          </a:p>
        </p:txBody>
      </p:sp>
      <p:sp>
        <p:nvSpPr>
          <p:cNvPr id="57" name="object 15">
            <a:extLst>
              <a:ext uri="{FF2B5EF4-FFF2-40B4-BE49-F238E27FC236}">
                <a16:creationId xmlns:a16="http://schemas.microsoft.com/office/drawing/2014/main" xmlns="" id="{6FE8A900-CB18-45EC-BFC6-5A84CA8A0F2F}"/>
              </a:ext>
            </a:extLst>
          </p:cNvPr>
          <p:cNvSpPr txBox="1"/>
          <p:nvPr/>
        </p:nvSpPr>
        <p:spPr>
          <a:xfrm>
            <a:off x="1050009" y="8994206"/>
            <a:ext cx="5336504" cy="651653"/>
          </a:xfrm>
          <a:prstGeom prst="rect">
            <a:avLst/>
          </a:prstGeom>
        </p:spPr>
        <p:txBody>
          <a:bodyPr vert="horz" wrap="square" lIns="0" tIns="12700" rIns="0" bIns="0" rtlCol="0">
            <a:spAutoFit/>
          </a:bodyPr>
          <a:lstStyle/>
          <a:p>
            <a:pPr marL="12700" marR="5080" defTabSz="914400">
              <a:lnSpc>
                <a:spcPct val="135400"/>
              </a:lnSpc>
              <a:spcBef>
                <a:spcPts val="100"/>
              </a:spcBef>
            </a:pPr>
            <a:r>
              <a:rPr kumimoji="1" lang="ja-JP" altLang="en-US" sz="1600" b="1" dirty="0">
                <a:solidFill>
                  <a:srgbClr val="221815"/>
                </a:solidFill>
                <a:latin typeface="Yu Gothic" panose="020B0400000000000000" pitchFamily="34" charset="-128"/>
                <a:cs typeface="YuGothic"/>
              </a:rPr>
              <a:t>定期的な班会議を行うなどして、要配慮者支援・健康管理班内での情報共有をしっかりと行いましょう！</a:t>
            </a:r>
            <a:endParaRPr kumimoji="1" lang="en-US" altLang="ja-JP" sz="1600" b="1" dirty="0">
              <a:solidFill>
                <a:srgbClr val="221815"/>
              </a:solidFill>
              <a:latin typeface="Yu Gothic" panose="020B0400000000000000" pitchFamily="34" charset="-128"/>
              <a:cs typeface="YuGothic"/>
            </a:endParaRPr>
          </a:p>
        </p:txBody>
      </p:sp>
      <p:sp>
        <p:nvSpPr>
          <p:cNvPr id="58" name="テキスト ボックス 57">
            <a:extLst>
              <a:ext uri="{FF2B5EF4-FFF2-40B4-BE49-F238E27FC236}">
                <a16:creationId xmlns:a16="http://schemas.microsoft.com/office/drawing/2014/main" xmlns="" id="{DBEEE099-965F-4FF9-A015-B57A5804C364}"/>
              </a:ext>
            </a:extLst>
          </p:cNvPr>
          <p:cNvSpPr txBox="1"/>
          <p:nvPr/>
        </p:nvSpPr>
        <p:spPr>
          <a:xfrm>
            <a:off x="705108" y="2142778"/>
            <a:ext cx="6214805" cy="1031629"/>
          </a:xfrm>
          <a:prstGeom prst="rect">
            <a:avLst/>
          </a:prstGeom>
          <a:noFill/>
        </p:spPr>
        <p:txBody>
          <a:bodyPr wrap="square">
            <a:spAutoFit/>
          </a:bodyPr>
          <a:lstStyle/>
          <a:p>
            <a:pPr indent="133350" algn="just" defTabSz="914400">
              <a:lnSpc>
                <a:spcPct val="110000"/>
              </a:lnSpc>
            </a:pPr>
            <a:r>
              <a:rPr kumimoji="1" lang="ja-JP" altLang="en-US" sz="1400" kern="100" dirty="0">
                <a:solidFill>
                  <a:srgbClr val="000000"/>
                </a:solidFill>
                <a:latin typeface="游ゴシック" panose="020B0400000000000000" pitchFamily="50" charset="-128"/>
                <a:cs typeface="Times New Roman" panose="02020603050405020304" pitchFamily="18" charset="0"/>
              </a:rPr>
              <a:t>要配慮者支援・健康管理班は避難所運営において、</a:t>
            </a:r>
            <a:r>
              <a:rPr kumimoji="1" lang="ja-JP" altLang="en-US" sz="1400" b="1" kern="100" dirty="0">
                <a:solidFill>
                  <a:srgbClr val="000000"/>
                </a:solidFill>
                <a:latin typeface="游ゴシック" panose="020B0400000000000000" pitchFamily="50" charset="-128"/>
                <a:cs typeface="Times New Roman" panose="02020603050405020304" pitchFamily="18" charset="0"/>
              </a:rPr>
              <a:t>「応急処置・救護体制の整備」「生活環境の衛生管理（環境整備と衛生管理）」「避難者の健康管理」「要配慮者の支援」</a:t>
            </a:r>
            <a:r>
              <a:rPr kumimoji="1" lang="ja-JP" altLang="en-US" sz="1400" kern="100" dirty="0">
                <a:solidFill>
                  <a:srgbClr val="000000"/>
                </a:solidFill>
                <a:latin typeface="游ゴシック" panose="020B0400000000000000" pitchFamily="50" charset="-128"/>
                <a:cs typeface="Times New Roman" panose="02020603050405020304" pitchFamily="18" charset="0"/>
              </a:rPr>
              <a:t>を行うことが主要な役割になります。</a:t>
            </a:r>
            <a:endParaRPr kumimoji="1" lang="en-US" altLang="ja-JP" sz="1400" b="1" kern="100" dirty="0">
              <a:solidFill>
                <a:srgbClr val="000000"/>
              </a:solidFill>
              <a:latin typeface="游ゴシック" panose="020B0400000000000000" pitchFamily="50" charset="-128"/>
              <a:cs typeface="Times New Roman" panose="02020603050405020304" pitchFamily="18" charset="0"/>
            </a:endParaRPr>
          </a:p>
          <a:p>
            <a:pPr indent="133350" algn="just" defTabSz="914400">
              <a:lnSpc>
                <a:spcPct val="110000"/>
              </a:lnSpc>
            </a:pPr>
            <a:r>
              <a:rPr kumimoji="1" lang="ja-JP" altLang="en-US" sz="1400" kern="100" dirty="0">
                <a:solidFill>
                  <a:srgbClr val="000000"/>
                </a:solidFill>
                <a:latin typeface="游ゴシック" panose="020B0400000000000000" pitchFamily="50" charset="-128"/>
                <a:cs typeface="Times New Roman" panose="02020603050405020304" pitchFamily="18" charset="0"/>
              </a:rPr>
              <a:t>そのために、具体的には下記９つの業務を実施します。</a:t>
            </a:r>
            <a:endParaRPr kumimoji="1" lang="en-US" altLang="ja-JP" sz="1400" kern="100" dirty="0">
              <a:solidFill>
                <a:srgbClr val="000000"/>
              </a:solidFill>
              <a:latin typeface="游ゴシック" panose="020B0400000000000000" pitchFamily="50" charset="-128"/>
              <a:cs typeface="Times New Roman" panose="02020603050405020304" pitchFamily="18" charset="0"/>
            </a:endParaRPr>
          </a:p>
        </p:txBody>
      </p:sp>
      <p:sp>
        <p:nvSpPr>
          <p:cNvPr id="59" name="object 6">
            <a:extLst>
              <a:ext uri="{FF2B5EF4-FFF2-40B4-BE49-F238E27FC236}">
                <a16:creationId xmlns:a16="http://schemas.microsoft.com/office/drawing/2014/main" xmlns="" id="{B3E6B472-03A7-4DB9-AAB0-3CD5EE79F375}"/>
              </a:ext>
            </a:extLst>
          </p:cNvPr>
          <p:cNvSpPr/>
          <p:nvPr/>
        </p:nvSpPr>
        <p:spPr>
          <a:xfrm>
            <a:off x="801182" y="6130979"/>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60" name="object 10">
            <a:extLst>
              <a:ext uri="{FF2B5EF4-FFF2-40B4-BE49-F238E27FC236}">
                <a16:creationId xmlns:a16="http://schemas.microsoft.com/office/drawing/2014/main" xmlns="" id="{098E0CF3-6C36-43DC-AA64-78F9093C64D4}"/>
              </a:ext>
            </a:extLst>
          </p:cNvPr>
          <p:cNvSpPr txBox="1"/>
          <p:nvPr/>
        </p:nvSpPr>
        <p:spPr>
          <a:xfrm>
            <a:off x="810220" y="5766570"/>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dirty="0">
                <a:solidFill>
                  <a:prstClr val="black"/>
                </a:solidFill>
                <a:latin typeface="Yu Gothic" panose="020B0400000000000000" pitchFamily="34" charset="-128"/>
                <a:ea typeface="Yu Gothic" panose="020B0400000000000000" pitchFamily="34" charset="-128"/>
                <a:cs typeface="YuGothic"/>
              </a:rPr>
              <a:t>5.</a:t>
            </a:r>
            <a:r>
              <a:rPr kumimoji="1" lang="ja-JP" altLang="en-US" sz="2000" b="1">
                <a:solidFill>
                  <a:prstClr val="black"/>
                </a:solidFill>
                <a:latin typeface="Yu Gothic" panose="020B0400000000000000" pitchFamily="34" charset="-128"/>
                <a:cs typeface="YuGothic"/>
              </a:rPr>
              <a:t>避難者の健康管理</a:t>
            </a:r>
          </a:p>
        </p:txBody>
      </p:sp>
      <p:sp>
        <p:nvSpPr>
          <p:cNvPr id="61" name="object 3">
            <a:extLst>
              <a:ext uri="{FF2B5EF4-FFF2-40B4-BE49-F238E27FC236}">
                <a16:creationId xmlns:a16="http://schemas.microsoft.com/office/drawing/2014/main" xmlns="" id="{E705AC40-EDD1-435A-8C75-163D5FC2046A}"/>
              </a:ext>
            </a:extLst>
          </p:cNvPr>
          <p:cNvSpPr/>
          <p:nvPr/>
        </p:nvSpPr>
        <p:spPr>
          <a:xfrm>
            <a:off x="820199" y="6673314"/>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62" name="object 4">
            <a:extLst>
              <a:ext uri="{FF2B5EF4-FFF2-40B4-BE49-F238E27FC236}">
                <a16:creationId xmlns:a16="http://schemas.microsoft.com/office/drawing/2014/main" xmlns="" id="{2C0A4C8C-399F-4D41-9DE5-D3D960C431C6}"/>
              </a:ext>
            </a:extLst>
          </p:cNvPr>
          <p:cNvSpPr/>
          <p:nvPr/>
        </p:nvSpPr>
        <p:spPr>
          <a:xfrm>
            <a:off x="820199" y="7284215"/>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63" name="object 5">
            <a:extLst>
              <a:ext uri="{FF2B5EF4-FFF2-40B4-BE49-F238E27FC236}">
                <a16:creationId xmlns:a16="http://schemas.microsoft.com/office/drawing/2014/main" xmlns="" id="{9E6B7AD6-8B76-4660-B455-539E5A9BF987}"/>
              </a:ext>
            </a:extLst>
          </p:cNvPr>
          <p:cNvSpPr/>
          <p:nvPr/>
        </p:nvSpPr>
        <p:spPr>
          <a:xfrm>
            <a:off x="820199" y="7895119"/>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64" name="object 6">
            <a:extLst>
              <a:ext uri="{FF2B5EF4-FFF2-40B4-BE49-F238E27FC236}">
                <a16:creationId xmlns:a16="http://schemas.microsoft.com/office/drawing/2014/main" xmlns="" id="{04CEC15A-C9E4-4BD0-9008-C8F40C57553E}"/>
              </a:ext>
            </a:extLst>
          </p:cNvPr>
          <p:cNvSpPr/>
          <p:nvPr/>
        </p:nvSpPr>
        <p:spPr>
          <a:xfrm>
            <a:off x="820199" y="8506019"/>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65" name="object 10">
            <a:extLst>
              <a:ext uri="{FF2B5EF4-FFF2-40B4-BE49-F238E27FC236}">
                <a16:creationId xmlns:a16="http://schemas.microsoft.com/office/drawing/2014/main" xmlns="" id="{280295D9-8BF3-4553-9150-05055BE53F13}"/>
              </a:ext>
            </a:extLst>
          </p:cNvPr>
          <p:cNvSpPr txBox="1"/>
          <p:nvPr/>
        </p:nvSpPr>
        <p:spPr>
          <a:xfrm>
            <a:off x="818653" y="6338720"/>
            <a:ext cx="4052897" cy="320601"/>
          </a:xfrm>
          <a:prstGeom prst="rect">
            <a:avLst/>
          </a:prstGeom>
        </p:spPr>
        <p:txBody>
          <a:bodyPr vert="horz" wrap="square" lIns="0" tIns="12700" rIns="0" bIns="0" rtlCol="0">
            <a:spAutoFit/>
          </a:bodyPr>
          <a:lstStyle/>
          <a:p>
            <a:pPr marL="12065" defTabSz="914400">
              <a:spcBef>
                <a:spcPts val="100"/>
              </a:spcBef>
              <a:tabLst>
                <a:tab pos="273050" algn="l"/>
              </a:tabLst>
            </a:pPr>
            <a:r>
              <a:rPr kumimoji="1" lang="en-US" altLang="ja-JP" sz="2000" b="1" dirty="0">
                <a:solidFill>
                  <a:prstClr val="black"/>
                </a:solidFill>
                <a:latin typeface="Yu Gothic" panose="020B0400000000000000" pitchFamily="34" charset="-128"/>
                <a:cs typeface="YuGothic"/>
              </a:rPr>
              <a:t>6.</a:t>
            </a:r>
            <a:r>
              <a:rPr kumimoji="1" lang="ja-JP" altLang="en-US" sz="2000" b="1" dirty="0">
                <a:solidFill>
                  <a:prstClr val="black"/>
                </a:solidFill>
                <a:latin typeface="Yu Gothic" panose="020B0400000000000000" pitchFamily="34" charset="-128"/>
                <a:cs typeface="YuGothic"/>
              </a:rPr>
              <a:t>要配慮者の確認</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66" name="object 10">
            <a:extLst>
              <a:ext uri="{FF2B5EF4-FFF2-40B4-BE49-F238E27FC236}">
                <a16:creationId xmlns:a16="http://schemas.microsoft.com/office/drawing/2014/main" xmlns="" id="{45E68F3C-8AF5-43E6-B262-C3D9DB957D76}"/>
              </a:ext>
            </a:extLst>
          </p:cNvPr>
          <p:cNvSpPr txBox="1"/>
          <p:nvPr/>
        </p:nvSpPr>
        <p:spPr>
          <a:xfrm>
            <a:off x="829237" y="6918700"/>
            <a:ext cx="5132010" cy="320601"/>
          </a:xfrm>
          <a:prstGeom prst="rect">
            <a:avLst/>
          </a:prstGeom>
        </p:spPr>
        <p:txBody>
          <a:bodyPr vert="horz" wrap="square" lIns="0" tIns="12700" rIns="0" bIns="0" rtlCol="0">
            <a:spAutoFit/>
          </a:bodyPr>
          <a:lstStyle/>
          <a:p>
            <a:pPr marL="12065" defTabSz="914400">
              <a:tabLst>
                <a:tab pos="273050" algn="l"/>
              </a:tabLst>
            </a:pPr>
            <a:r>
              <a:rPr kumimoji="1" lang="en-US" altLang="ja-JP" sz="2000" b="1" dirty="0">
                <a:solidFill>
                  <a:prstClr val="black"/>
                </a:solidFill>
                <a:latin typeface="Yu Gothic" panose="020B0400000000000000" pitchFamily="34" charset="-128"/>
                <a:cs typeface="YuGothic"/>
              </a:rPr>
              <a:t>7.</a:t>
            </a:r>
            <a:r>
              <a:rPr kumimoji="1" lang="ja-JP" altLang="en-US" sz="2000" b="1" dirty="0">
                <a:solidFill>
                  <a:prstClr val="black"/>
                </a:solidFill>
                <a:latin typeface="Yu Gothic" panose="020B0400000000000000" pitchFamily="34" charset="-128"/>
                <a:cs typeface="YuGothic"/>
              </a:rPr>
              <a:t>要配慮者への緊急的な対応</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67" name="object 10">
            <a:extLst>
              <a:ext uri="{FF2B5EF4-FFF2-40B4-BE49-F238E27FC236}">
                <a16:creationId xmlns:a16="http://schemas.microsoft.com/office/drawing/2014/main" xmlns="" id="{EFE2558F-DDBE-461F-9AA4-D09183547145}"/>
              </a:ext>
            </a:extLst>
          </p:cNvPr>
          <p:cNvSpPr txBox="1"/>
          <p:nvPr/>
        </p:nvSpPr>
        <p:spPr>
          <a:xfrm>
            <a:off x="829237" y="7538068"/>
            <a:ext cx="45757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altLang="ja-JP" sz="2000" b="1" dirty="0">
                <a:solidFill>
                  <a:prstClr val="black"/>
                </a:solidFill>
                <a:latin typeface="Yu Gothic" panose="020B0400000000000000" pitchFamily="34" charset="-128"/>
                <a:cs typeface="YuGothic"/>
              </a:rPr>
              <a:t>8.</a:t>
            </a:r>
            <a:r>
              <a:rPr kumimoji="1" lang="ja-JP" altLang="en-US" sz="2000" b="1" dirty="0">
                <a:solidFill>
                  <a:prstClr val="black"/>
                </a:solidFill>
                <a:latin typeface="Yu Gothic" panose="020B0400000000000000" pitchFamily="34" charset="-128"/>
                <a:cs typeface="YuGothic"/>
              </a:rPr>
              <a:t>要配慮者支援体制づくり</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
        <p:nvSpPr>
          <p:cNvPr id="68" name="object 10">
            <a:extLst>
              <a:ext uri="{FF2B5EF4-FFF2-40B4-BE49-F238E27FC236}">
                <a16:creationId xmlns:a16="http://schemas.microsoft.com/office/drawing/2014/main" xmlns="" id="{C029B3F4-797C-4C41-A560-A3BEAFE5CC55}"/>
              </a:ext>
            </a:extLst>
          </p:cNvPr>
          <p:cNvSpPr txBox="1"/>
          <p:nvPr/>
        </p:nvSpPr>
        <p:spPr>
          <a:xfrm>
            <a:off x="829237" y="8141610"/>
            <a:ext cx="3889914" cy="320601"/>
          </a:xfrm>
          <a:prstGeom prst="rect">
            <a:avLst/>
          </a:prstGeom>
        </p:spPr>
        <p:txBody>
          <a:bodyPr vert="horz" wrap="square" lIns="0" tIns="12700" rIns="0" bIns="0" rtlCol="0">
            <a:spAutoFit/>
          </a:bodyPr>
          <a:lstStyle/>
          <a:p>
            <a:pPr marL="12065" defTabSz="914400">
              <a:tabLst>
                <a:tab pos="273050" algn="l"/>
              </a:tabLst>
            </a:pPr>
            <a:r>
              <a:rPr kumimoji="1" lang="en-US" altLang="ja-JP" sz="2000" b="1" dirty="0">
                <a:solidFill>
                  <a:prstClr val="black"/>
                </a:solidFill>
                <a:latin typeface="Yu Gothic" panose="020B0400000000000000" pitchFamily="34" charset="-128"/>
                <a:cs typeface="YuGothic"/>
              </a:rPr>
              <a:t>9.</a:t>
            </a:r>
            <a:r>
              <a:rPr kumimoji="1" lang="ja-JP" altLang="en-US" sz="2000" b="1" dirty="0">
                <a:solidFill>
                  <a:prstClr val="black"/>
                </a:solidFill>
                <a:latin typeface="Yu Gothic" panose="020B0400000000000000" pitchFamily="34" charset="-128"/>
                <a:cs typeface="YuGothic"/>
              </a:rPr>
              <a:t>ニーズの把握と支援</a:t>
            </a:r>
            <a:endParaRPr kumimoji="1" sz="2000" b="1" dirty="0">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982437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６８</a:t>
            </a:r>
            <a:endParaRPr lang="ja-JP" altLang="en-US" dirty="0">
              <a:solidFill>
                <a:schemeClr val="tx1">
                  <a:lumMod val="50000"/>
                  <a:lumOff val="50000"/>
                </a:schemeClr>
              </a:solidFill>
              <a:latin typeface="+mj-ea"/>
              <a:ea typeface="+mj-ea"/>
            </a:endParaRPr>
          </a:p>
        </p:txBody>
      </p:sp>
      <p:sp>
        <p:nvSpPr>
          <p:cNvPr id="37" name="object 2">
            <a:extLst>
              <a:ext uri="{FF2B5EF4-FFF2-40B4-BE49-F238E27FC236}">
                <a16:creationId xmlns:a16="http://schemas.microsoft.com/office/drawing/2014/main" xmlns="" id="{D9404345-A1FD-4661-BBD7-5D656A5818A0}"/>
              </a:ext>
            </a:extLst>
          </p:cNvPr>
          <p:cNvSpPr txBox="1">
            <a:spLocks/>
          </p:cNvSpPr>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4F81BD"/>
                </a:solidFill>
                <a:latin typeface="Yu Gothic" panose="020B0400000000000000" pitchFamily="34" charset="-128"/>
                <a:ea typeface="Yu Gothic" panose="020B0400000000000000" pitchFamily="34" charset="-128"/>
              </a:rPr>
              <a:t>１</a:t>
            </a:r>
            <a:r>
              <a:rPr lang="en-US" altLang="ja-JP" sz="3200" b="1" kern="0" dirty="0">
                <a:solidFill>
                  <a:srgbClr val="4F81BD"/>
                </a:solidFill>
                <a:latin typeface="Yu Gothic" panose="020B0400000000000000" pitchFamily="34" charset="-128"/>
                <a:ea typeface="Yu Gothic" panose="020B0400000000000000" pitchFamily="34" charset="-128"/>
              </a:rPr>
              <a:t>. </a:t>
            </a:r>
            <a:r>
              <a:rPr lang="ja-JP" altLang="en-US" sz="3200" b="1" kern="0">
                <a:solidFill>
                  <a:srgbClr val="4F81BD"/>
                </a:solidFill>
                <a:latin typeface="Yu Gothic" panose="020B0400000000000000" pitchFamily="34" charset="-128"/>
                <a:ea typeface="Yu Gothic" panose="020B0400000000000000" pitchFamily="34" charset="-128"/>
              </a:rPr>
              <a:t>応急処置・救護体制の整備</a:t>
            </a:r>
          </a:p>
        </p:txBody>
      </p:sp>
      <p:sp>
        <p:nvSpPr>
          <p:cNvPr id="38" name="object 9">
            <a:extLst>
              <a:ext uri="{FF2B5EF4-FFF2-40B4-BE49-F238E27FC236}">
                <a16:creationId xmlns:a16="http://schemas.microsoft.com/office/drawing/2014/main" xmlns="" id="{7F60961A-90CA-49CC-99B9-E7062CB69AA4}"/>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食料・物資班と協力して、避難者・要配慮者から緊急的に必要な物資依頼がないか確認する。</a:t>
            </a:r>
            <a:endParaRPr kumimoji="1" lang="ja-JP" altLang="en-US" sz="1600" b="1">
              <a:solidFill>
                <a:srgbClr val="4F81BD"/>
              </a:solidFill>
              <a:latin typeface="Yu Gothic" panose="020B0400000000000000" pitchFamily="34" charset="-128"/>
              <a:cs typeface="YuGothic"/>
            </a:endParaRPr>
          </a:p>
        </p:txBody>
      </p:sp>
      <p:grpSp>
        <p:nvGrpSpPr>
          <p:cNvPr id="39" name="グループ化 38">
            <a:extLst>
              <a:ext uri="{FF2B5EF4-FFF2-40B4-BE49-F238E27FC236}">
                <a16:creationId xmlns:a16="http://schemas.microsoft.com/office/drawing/2014/main" xmlns="" id="{CC94BBB6-2F4E-4BBA-97FB-AC777F24C0AD}"/>
              </a:ext>
            </a:extLst>
          </p:cNvPr>
          <p:cNvGrpSpPr/>
          <p:nvPr/>
        </p:nvGrpSpPr>
        <p:grpSpPr>
          <a:xfrm>
            <a:off x="628650" y="2480310"/>
            <a:ext cx="6357742" cy="504190"/>
            <a:chOff x="728646" y="1851740"/>
            <a:chExt cx="6120130" cy="504190"/>
          </a:xfrm>
        </p:grpSpPr>
        <p:sp>
          <p:nvSpPr>
            <p:cNvPr id="40" name="object 20">
              <a:extLst>
                <a:ext uri="{FF2B5EF4-FFF2-40B4-BE49-F238E27FC236}">
                  <a16:creationId xmlns:a16="http://schemas.microsoft.com/office/drawing/2014/main" xmlns="" id="{D4516B96-E475-43B8-8734-4EA1E621736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1" name="object 21">
              <a:extLst>
                <a:ext uri="{FF2B5EF4-FFF2-40B4-BE49-F238E27FC236}">
                  <a16:creationId xmlns:a16="http://schemas.microsoft.com/office/drawing/2014/main" xmlns="" id="{4DBC1E75-3BCE-4462-A144-4D6241ED19C7}"/>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緊急的に必要な物資の把握</a:t>
              </a:r>
            </a:p>
          </p:txBody>
        </p:sp>
        <p:sp>
          <p:nvSpPr>
            <p:cNvPr id="42" name="object 22">
              <a:extLst>
                <a:ext uri="{FF2B5EF4-FFF2-40B4-BE49-F238E27FC236}">
                  <a16:creationId xmlns:a16="http://schemas.microsoft.com/office/drawing/2014/main" xmlns="" id="{260DE516-F74A-43D7-A00E-56865E074A4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43" name="object 23">
              <a:extLst>
                <a:ext uri="{FF2B5EF4-FFF2-40B4-BE49-F238E27FC236}">
                  <a16:creationId xmlns:a16="http://schemas.microsoft.com/office/drawing/2014/main" xmlns="" id="{00C241EA-A003-4947-92CA-7CC12988A310}"/>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44" name="グループ化 43">
            <a:extLst>
              <a:ext uri="{FF2B5EF4-FFF2-40B4-BE49-F238E27FC236}">
                <a16:creationId xmlns:a16="http://schemas.microsoft.com/office/drawing/2014/main" xmlns="" id="{47178648-4861-4F81-A873-F6F157789FA8}"/>
              </a:ext>
            </a:extLst>
          </p:cNvPr>
          <p:cNvGrpSpPr/>
          <p:nvPr/>
        </p:nvGrpSpPr>
        <p:grpSpPr>
          <a:xfrm>
            <a:off x="689917" y="1624372"/>
            <a:ext cx="6283775" cy="648000"/>
            <a:chOff x="689917" y="1624372"/>
            <a:chExt cx="6283775" cy="648000"/>
          </a:xfrm>
        </p:grpSpPr>
        <p:pic>
          <p:nvPicPr>
            <p:cNvPr id="45" name="グラフィックス 44" descr="ドキュメント 枠線">
              <a:extLst>
                <a:ext uri="{FF2B5EF4-FFF2-40B4-BE49-F238E27FC236}">
                  <a16:creationId xmlns:a16="http://schemas.microsoft.com/office/drawing/2014/main" xmlns="" id="{AEBBE3AE-A44C-4D1D-9938-DC4A696A8B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6" name="正方形/長方形 45">
              <a:extLst>
                <a:ext uri="{FF2B5EF4-FFF2-40B4-BE49-F238E27FC236}">
                  <a16:creationId xmlns:a16="http://schemas.microsoft.com/office/drawing/2014/main" xmlns="" id="{4CC54D88-B971-47BB-9C9E-14393B645DFC}"/>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7" name="object 9">
            <a:extLst>
              <a:ext uri="{FF2B5EF4-FFF2-40B4-BE49-F238E27FC236}">
                <a16:creationId xmlns:a16="http://schemas.microsoft.com/office/drawing/2014/main" xmlns="" id="{FCE17247-BACB-40BE-ACD8-B41419888D06}"/>
              </a:ext>
            </a:extLst>
          </p:cNvPr>
          <p:cNvSpPr txBox="1"/>
          <p:nvPr/>
        </p:nvSpPr>
        <p:spPr>
          <a:xfrm>
            <a:off x="704365" y="4676196"/>
            <a:ext cx="6186293" cy="524060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避難者への呼びかけを通じて、医療、看護や介護などに関する有資格者など専門職能を有している人がいないか確認し、協力を依頼する。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医療、看護や介護などに関する有資格者など専門職能を有している協力者を把握する。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病人・けが人への対応処置するための救護室を確保する。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応急的な措置の実施にあたり、活用できそうな医薬品や衛生用品などを確認する。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避難所に派遣される医療チームや看護・介護者などに、避難所の状況と医療救護所の場所、避難者の中にいる病人・けが人の状況、避難者の中にいる協力者（医療、看護や介護などに関する有資格者）を案内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救護所等で対応にあたる、医療チームや看護・介護者からの依頼・相談を受け、必要な対応、説明等を行う。</a:t>
            </a:r>
          </a:p>
        </p:txBody>
      </p:sp>
      <p:grpSp>
        <p:nvGrpSpPr>
          <p:cNvPr id="48" name="グループ化 47">
            <a:extLst>
              <a:ext uri="{FF2B5EF4-FFF2-40B4-BE49-F238E27FC236}">
                <a16:creationId xmlns:a16="http://schemas.microsoft.com/office/drawing/2014/main" xmlns="" id="{8226473F-EEF3-4DDF-9A0F-754078AC86ED}"/>
              </a:ext>
            </a:extLst>
          </p:cNvPr>
          <p:cNvGrpSpPr/>
          <p:nvPr/>
        </p:nvGrpSpPr>
        <p:grpSpPr>
          <a:xfrm>
            <a:off x="594539" y="4014243"/>
            <a:ext cx="6357742" cy="504190"/>
            <a:chOff x="728646" y="1851740"/>
            <a:chExt cx="6120130" cy="504190"/>
          </a:xfrm>
        </p:grpSpPr>
        <p:sp>
          <p:nvSpPr>
            <p:cNvPr id="49" name="object 20">
              <a:extLst>
                <a:ext uri="{FF2B5EF4-FFF2-40B4-BE49-F238E27FC236}">
                  <a16:creationId xmlns:a16="http://schemas.microsoft.com/office/drawing/2014/main" xmlns="" id="{B1B3EE9C-6E23-4A5A-914F-BFC1CC2999B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50" name="object 21">
              <a:extLst>
                <a:ext uri="{FF2B5EF4-FFF2-40B4-BE49-F238E27FC236}">
                  <a16:creationId xmlns:a16="http://schemas.microsoft.com/office/drawing/2014/main" xmlns="" id="{F4FEF5F2-B3FC-4890-A661-1D191A1EA8D2}"/>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応急処置・救護体制の確保</a:t>
              </a:r>
            </a:p>
          </p:txBody>
        </p:sp>
        <p:sp>
          <p:nvSpPr>
            <p:cNvPr id="51" name="object 22">
              <a:extLst>
                <a:ext uri="{FF2B5EF4-FFF2-40B4-BE49-F238E27FC236}">
                  <a16:creationId xmlns:a16="http://schemas.microsoft.com/office/drawing/2014/main" xmlns="" id="{5B32E465-4144-4277-9708-7DF48A46734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52" name="object 23">
              <a:extLst>
                <a:ext uri="{FF2B5EF4-FFF2-40B4-BE49-F238E27FC236}">
                  <a16:creationId xmlns:a16="http://schemas.microsoft.com/office/drawing/2014/main" xmlns="" id="{CBD8FE7D-2DD7-4D65-9957-81C813ED047A}"/>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53" name="object 5">
            <a:extLst>
              <a:ext uri="{FF2B5EF4-FFF2-40B4-BE49-F238E27FC236}">
                <a16:creationId xmlns:a16="http://schemas.microsoft.com/office/drawing/2014/main" xmlns="" id="{BE98AEDE-A384-4D91-A520-C3AC6E287E83}"/>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29694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６９</a:t>
            </a:r>
            <a:endParaRPr lang="ja-JP" altLang="en-US" dirty="0">
              <a:solidFill>
                <a:schemeClr val="tx1">
                  <a:lumMod val="50000"/>
                  <a:lumOff val="50000"/>
                </a:schemeClr>
              </a:solidFill>
              <a:latin typeface="+mj-ea"/>
              <a:ea typeface="+mj-ea"/>
            </a:endParaRPr>
          </a:p>
        </p:txBody>
      </p:sp>
      <p:sp>
        <p:nvSpPr>
          <p:cNvPr id="16" name="object 2">
            <a:extLst>
              <a:ext uri="{FF2B5EF4-FFF2-40B4-BE49-F238E27FC236}">
                <a16:creationId xmlns:a16="http://schemas.microsoft.com/office/drawing/2014/main" xmlns="" id="{2EC3D881-B18B-487A-803C-3B93DB6274FD}"/>
              </a:ext>
            </a:extLst>
          </p:cNvPr>
          <p:cNvSpPr txBox="1">
            <a:spLocks/>
          </p:cNvSpPr>
          <p:nvPr/>
        </p:nvSpPr>
        <p:spPr>
          <a:xfrm>
            <a:off x="552116"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4F81BD"/>
                </a:solidFill>
                <a:latin typeface="Yu Gothic" panose="020B0400000000000000" pitchFamily="34" charset="-128"/>
                <a:ea typeface="Yu Gothic" panose="020B0400000000000000" pitchFamily="34" charset="-128"/>
              </a:rPr>
              <a:t>１</a:t>
            </a:r>
            <a:r>
              <a:rPr lang="en-US" altLang="ja-JP" sz="3200" b="1" kern="0" dirty="0">
                <a:solidFill>
                  <a:srgbClr val="4F81BD"/>
                </a:solidFill>
                <a:latin typeface="Yu Gothic" panose="020B0400000000000000" pitchFamily="34" charset="-128"/>
                <a:ea typeface="Yu Gothic" panose="020B0400000000000000" pitchFamily="34" charset="-128"/>
              </a:rPr>
              <a:t>. </a:t>
            </a:r>
            <a:r>
              <a:rPr lang="ja-JP" altLang="en-US" sz="3200" b="1" kern="0">
                <a:solidFill>
                  <a:srgbClr val="4F81BD"/>
                </a:solidFill>
                <a:latin typeface="Yu Gothic" panose="020B0400000000000000" pitchFamily="34" charset="-128"/>
                <a:ea typeface="Yu Gothic" panose="020B0400000000000000" pitchFamily="34" charset="-128"/>
              </a:rPr>
              <a:t>応急処置・救護体制の整備</a:t>
            </a:r>
          </a:p>
        </p:txBody>
      </p:sp>
      <p:grpSp>
        <p:nvGrpSpPr>
          <p:cNvPr id="17" name="グループ化 16">
            <a:extLst>
              <a:ext uri="{FF2B5EF4-FFF2-40B4-BE49-F238E27FC236}">
                <a16:creationId xmlns:a16="http://schemas.microsoft.com/office/drawing/2014/main" xmlns="" id="{F4272207-5B65-4722-BAA0-F29BA60E1D97}"/>
              </a:ext>
            </a:extLst>
          </p:cNvPr>
          <p:cNvGrpSpPr/>
          <p:nvPr/>
        </p:nvGrpSpPr>
        <p:grpSpPr>
          <a:xfrm>
            <a:off x="693931" y="1641928"/>
            <a:ext cx="6283775" cy="648000"/>
            <a:chOff x="689917" y="1624372"/>
            <a:chExt cx="6283775" cy="648000"/>
          </a:xfrm>
        </p:grpSpPr>
        <p:pic>
          <p:nvPicPr>
            <p:cNvPr id="18" name="グラフィックス 17" descr="ドキュメント 枠線">
              <a:extLst>
                <a:ext uri="{FF2B5EF4-FFF2-40B4-BE49-F238E27FC236}">
                  <a16:creationId xmlns:a16="http://schemas.microsoft.com/office/drawing/2014/main" xmlns="" id="{18E29981-1FB7-44D8-810E-F1FCB5E036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9" name="正方形/長方形 18">
              <a:extLst>
                <a:ext uri="{FF2B5EF4-FFF2-40B4-BE49-F238E27FC236}">
                  <a16:creationId xmlns:a16="http://schemas.microsoft.com/office/drawing/2014/main" xmlns="" id="{F09BBCCE-0375-4F57-A319-53B4D3C426B7}"/>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0" name="object 9">
            <a:extLst>
              <a:ext uri="{FF2B5EF4-FFF2-40B4-BE49-F238E27FC236}">
                <a16:creationId xmlns:a16="http://schemas.microsoft.com/office/drawing/2014/main" xmlns="" id="{78703C18-7300-48C3-BE90-CA9A10B254E5}"/>
              </a:ext>
            </a:extLst>
          </p:cNvPr>
          <p:cNvSpPr txBox="1"/>
          <p:nvPr/>
        </p:nvSpPr>
        <p:spPr>
          <a:xfrm>
            <a:off x="803757" y="3185623"/>
            <a:ext cx="6186293" cy="301229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避難者への呼びかけを通じて、けが、体調を崩している方の申し出をお願いする。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申し出を踏まえて、けが人や体調を崩している方の有無と状況を把握する。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けが</a:t>
            </a:r>
            <a:r>
              <a:rPr kumimoji="1" lang="ja-JP" altLang="en-US" sz="1600" b="1" dirty="0">
                <a:solidFill>
                  <a:prstClr val="black"/>
                </a:solidFill>
                <a:latin typeface="Yu Gothic" panose="020B0400000000000000" pitchFamily="34" charset="-128"/>
                <a:cs typeface="YuGothic"/>
              </a:rPr>
              <a:t>や体調の状況を踏まえ、可能な応急措置を実施する。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避難所で対応できない場合は、本人や家族の希望を聞いて、医療対応のできる近隣の病院などへ照会する。必要に応じて移送を支援する。</a:t>
            </a:r>
            <a:endParaRPr kumimoji="1" lang="ja-JP" altLang="en-US" sz="1600" b="1" dirty="0">
              <a:solidFill>
                <a:srgbClr val="4F81BD"/>
              </a:solidFill>
              <a:latin typeface="Yu Gothic" panose="020B0400000000000000" pitchFamily="34" charset="-128"/>
              <a:cs typeface="YuGothic"/>
            </a:endParaRPr>
          </a:p>
        </p:txBody>
      </p:sp>
      <p:grpSp>
        <p:nvGrpSpPr>
          <p:cNvPr id="21" name="グループ化 20">
            <a:extLst>
              <a:ext uri="{FF2B5EF4-FFF2-40B4-BE49-F238E27FC236}">
                <a16:creationId xmlns:a16="http://schemas.microsoft.com/office/drawing/2014/main" xmlns="" id="{8CDEF871-01CC-47A7-BB5D-6864739B424A}"/>
              </a:ext>
            </a:extLst>
          </p:cNvPr>
          <p:cNvGrpSpPr/>
          <p:nvPr/>
        </p:nvGrpSpPr>
        <p:grpSpPr>
          <a:xfrm>
            <a:off x="693931" y="2523670"/>
            <a:ext cx="6357742" cy="504190"/>
            <a:chOff x="728646" y="1851740"/>
            <a:chExt cx="6120130" cy="504190"/>
          </a:xfrm>
        </p:grpSpPr>
        <p:sp>
          <p:nvSpPr>
            <p:cNvPr id="22" name="object 20">
              <a:extLst>
                <a:ext uri="{FF2B5EF4-FFF2-40B4-BE49-F238E27FC236}">
                  <a16:creationId xmlns:a16="http://schemas.microsoft.com/office/drawing/2014/main" xmlns="" id="{3E8B75B2-E6C4-482A-85F1-8CCDD2A99BF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FB8BD09C-08CA-46F6-A1E0-E11ADAA47A5F}"/>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けが人、体調不良の人の把握、対応</a:t>
              </a:r>
            </a:p>
          </p:txBody>
        </p:sp>
        <p:sp>
          <p:nvSpPr>
            <p:cNvPr id="24" name="object 22">
              <a:extLst>
                <a:ext uri="{FF2B5EF4-FFF2-40B4-BE49-F238E27FC236}">
                  <a16:creationId xmlns:a16="http://schemas.microsoft.com/office/drawing/2014/main" xmlns="" id="{48FA5AB2-6550-4FD9-9FD1-9ED514ACFD8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5" name="object 23">
              <a:extLst>
                <a:ext uri="{FF2B5EF4-FFF2-40B4-BE49-F238E27FC236}">
                  <a16:creationId xmlns:a16="http://schemas.microsoft.com/office/drawing/2014/main" xmlns="" id="{EB67F932-04E5-4526-AD02-5D2CFEEB6AD0}"/>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３</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26" name="object 5">
            <a:extLst>
              <a:ext uri="{FF2B5EF4-FFF2-40B4-BE49-F238E27FC236}">
                <a16:creationId xmlns:a16="http://schemas.microsoft.com/office/drawing/2014/main" xmlns="" id="{D86D09D5-0DAE-4251-801D-34C2AF4F46D6}"/>
              </a:ext>
            </a:extLst>
          </p:cNvPr>
          <p:cNvSpPr txBox="1"/>
          <p:nvPr/>
        </p:nvSpPr>
        <p:spPr>
          <a:xfrm>
            <a:off x="1380162" y="1847161"/>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27" name="テキスト ボックス 26">
            <a:extLst>
              <a:ext uri="{FF2B5EF4-FFF2-40B4-BE49-F238E27FC236}">
                <a16:creationId xmlns:a16="http://schemas.microsoft.com/office/drawing/2014/main" xmlns="" id="{3DDFB0D5-1043-4339-8127-95EE4BFB4368}"/>
              </a:ext>
            </a:extLst>
          </p:cNvPr>
          <p:cNvSpPr txBox="1"/>
          <p:nvPr/>
        </p:nvSpPr>
        <p:spPr>
          <a:xfrm>
            <a:off x="708743" y="656590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17】</a:t>
            </a:r>
            <a:r>
              <a:rPr kumimoji="1" lang="ja-JP" altLang="en-US" sz="1600" b="1" u="sng">
                <a:solidFill>
                  <a:srgbClr val="172A88"/>
                </a:solidFill>
                <a:latin typeface="Yu Gothic" panose="020B0400000000000000" pitchFamily="34" charset="-128"/>
                <a:cs typeface="YuGothic"/>
              </a:rPr>
              <a:t>応急手当</a:t>
            </a:r>
            <a:endParaRPr kumimoji="1" lang="ja-JP" altLang="en-US" sz="1600" u="sng">
              <a:solidFill>
                <a:srgbClr val="172A88"/>
              </a:solidFill>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xmlns="" id="{2A950D3F-81F8-450C-9156-B1012D79917A}"/>
              </a:ext>
            </a:extLst>
          </p:cNvPr>
          <p:cNvSpPr txBox="1"/>
          <p:nvPr/>
        </p:nvSpPr>
        <p:spPr>
          <a:xfrm>
            <a:off x="708743" y="6957943"/>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18】</a:t>
            </a:r>
            <a:r>
              <a:rPr kumimoji="1" lang="ja-JP" altLang="en-US" sz="1600" b="1" u="sng">
                <a:solidFill>
                  <a:srgbClr val="172A88"/>
                </a:solidFill>
                <a:latin typeface="Yu Gothic" panose="020B0400000000000000" pitchFamily="34" charset="-128"/>
                <a:cs typeface="YuGothic"/>
              </a:rPr>
              <a:t>医薬品等の確保と処方</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4110731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７０</a:t>
            </a:r>
            <a:endParaRPr lang="ja-JP" altLang="en-US" dirty="0">
              <a:solidFill>
                <a:schemeClr val="tx1">
                  <a:lumMod val="50000"/>
                  <a:lumOff val="50000"/>
                </a:schemeClr>
              </a:solidFill>
              <a:latin typeface="+mj-ea"/>
              <a:ea typeface="+mj-ea"/>
            </a:endParaRPr>
          </a:p>
        </p:txBody>
      </p:sp>
      <p:sp>
        <p:nvSpPr>
          <p:cNvPr id="57" name="object 2">
            <a:extLst>
              <a:ext uri="{FF2B5EF4-FFF2-40B4-BE49-F238E27FC236}">
                <a16:creationId xmlns:a16="http://schemas.microsoft.com/office/drawing/2014/main" xmlns="" id="{B4B6158B-40F1-4B03-ACB8-F3E34BFD87FD}"/>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トイレの対策の体制整備</a:t>
            </a:r>
          </a:p>
        </p:txBody>
      </p:sp>
      <p:sp>
        <p:nvSpPr>
          <p:cNvPr id="58" name="object 9">
            <a:extLst>
              <a:ext uri="{FF2B5EF4-FFF2-40B4-BE49-F238E27FC236}">
                <a16:creationId xmlns:a16="http://schemas.microsoft.com/office/drawing/2014/main" xmlns="" id="{F6BF4A1E-F0AF-40A9-BA0E-C43622A0C75C}"/>
              </a:ext>
            </a:extLst>
          </p:cNvPr>
          <p:cNvSpPr txBox="1"/>
          <p:nvPr/>
        </p:nvSpPr>
        <p:spPr>
          <a:xfrm>
            <a:off x="738476"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既存トイレの使用可否を確認し、使用しないと決めたトイレは、貼り紙などで使用禁止を表示する。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トイレの数が足りない場合には、災害用トイレ（携帯トイレ、簡易トイレ、仮設トイレなど）が備蓄物資にないか確認し、ない場合には食料・物資班への物資等依頼票を使用して食料・物資班に調達を依頼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59" name="グループ化 58">
            <a:extLst>
              <a:ext uri="{FF2B5EF4-FFF2-40B4-BE49-F238E27FC236}">
                <a16:creationId xmlns:a16="http://schemas.microsoft.com/office/drawing/2014/main" xmlns="" id="{BD5D4F1A-83AB-4790-AD82-4EA8B6510382}"/>
              </a:ext>
            </a:extLst>
          </p:cNvPr>
          <p:cNvGrpSpPr/>
          <p:nvPr/>
        </p:nvGrpSpPr>
        <p:grpSpPr>
          <a:xfrm>
            <a:off x="628650" y="2480310"/>
            <a:ext cx="6357742" cy="504190"/>
            <a:chOff x="728646" y="1851740"/>
            <a:chExt cx="6120130" cy="504190"/>
          </a:xfrm>
        </p:grpSpPr>
        <p:sp>
          <p:nvSpPr>
            <p:cNvPr id="60" name="object 20">
              <a:extLst>
                <a:ext uri="{FF2B5EF4-FFF2-40B4-BE49-F238E27FC236}">
                  <a16:creationId xmlns:a16="http://schemas.microsoft.com/office/drawing/2014/main" xmlns="" id="{3AED5BAA-A270-4F96-A2AB-AA5F68E7FEB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61" name="object 21">
              <a:extLst>
                <a:ext uri="{FF2B5EF4-FFF2-40B4-BE49-F238E27FC236}">
                  <a16:creationId xmlns:a16="http://schemas.microsoft.com/office/drawing/2014/main" xmlns="" id="{CC731291-770D-44E6-9D0C-CD63ED7EF173}"/>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トイレ状況の確認</a:t>
              </a:r>
            </a:p>
          </p:txBody>
        </p:sp>
        <p:sp>
          <p:nvSpPr>
            <p:cNvPr id="62" name="object 22">
              <a:extLst>
                <a:ext uri="{FF2B5EF4-FFF2-40B4-BE49-F238E27FC236}">
                  <a16:creationId xmlns:a16="http://schemas.microsoft.com/office/drawing/2014/main" xmlns="" id="{3C3C5D88-5267-4516-8A82-D399A718DE6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63" name="object 23">
              <a:extLst>
                <a:ext uri="{FF2B5EF4-FFF2-40B4-BE49-F238E27FC236}">
                  <a16:creationId xmlns:a16="http://schemas.microsoft.com/office/drawing/2014/main" xmlns="" id="{1B254611-FDCC-4881-92B4-E0EFA7412C01}"/>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64" name="グループ化 63">
            <a:extLst>
              <a:ext uri="{FF2B5EF4-FFF2-40B4-BE49-F238E27FC236}">
                <a16:creationId xmlns:a16="http://schemas.microsoft.com/office/drawing/2014/main" xmlns="" id="{04C2E4D1-ABC2-4BAE-ACBE-0AA32EB58166}"/>
              </a:ext>
            </a:extLst>
          </p:cNvPr>
          <p:cNvGrpSpPr/>
          <p:nvPr/>
        </p:nvGrpSpPr>
        <p:grpSpPr>
          <a:xfrm>
            <a:off x="689917" y="1624372"/>
            <a:ext cx="6283775" cy="648000"/>
            <a:chOff x="689917" y="1624372"/>
            <a:chExt cx="6283775" cy="648000"/>
          </a:xfrm>
        </p:grpSpPr>
        <p:pic>
          <p:nvPicPr>
            <p:cNvPr id="65" name="グラフィックス 64" descr="ドキュメント 枠線">
              <a:extLst>
                <a:ext uri="{FF2B5EF4-FFF2-40B4-BE49-F238E27FC236}">
                  <a16:creationId xmlns:a16="http://schemas.microsoft.com/office/drawing/2014/main" xmlns="" id="{0C510D67-1AF0-44AB-BEAD-2B52922654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6" name="正方形/長方形 65">
              <a:extLst>
                <a:ext uri="{FF2B5EF4-FFF2-40B4-BE49-F238E27FC236}">
                  <a16:creationId xmlns:a16="http://schemas.microsoft.com/office/drawing/2014/main" xmlns="" id="{73B90D96-7C4F-49B4-8777-94D4F2035972}"/>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67" name="object 9">
            <a:extLst>
              <a:ext uri="{FF2B5EF4-FFF2-40B4-BE49-F238E27FC236}">
                <a16:creationId xmlns:a16="http://schemas.microsoft.com/office/drawing/2014/main" xmlns="" id="{9E98B160-1B2E-4C1F-89AF-4ED82B1919CA}"/>
              </a:ext>
            </a:extLst>
          </p:cNvPr>
          <p:cNvSpPr txBox="1"/>
          <p:nvPr/>
        </p:nvSpPr>
        <p:spPr>
          <a:xfrm>
            <a:off x="732236" y="6086194"/>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簡易トイレ等を設置する。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仮設トイレが必要</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であれば、熊野町職員（熊野町職員がいない場合は総務班）を通して熊野</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町災害対策本部に調達を要請する。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仮設トイレの設置場所について、施設管理班と協力して検討した上で、設置する。</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68" name="グループ化 67">
            <a:extLst>
              <a:ext uri="{FF2B5EF4-FFF2-40B4-BE49-F238E27FC236}">
                <a16:creationId xmlns:a16="http://schemas.microsoft.com/office/drawing/2014/main" xmlns="" id="{89490DC7-290F-48E6-B7E4-8CA7C9FDE89B}"/>
              </a:ext>
            </a:extLst>
          </p:cNvPr>
          <p:cNvGrpSpPr/>
          <p:nvPr/>
        </p:nvGrpSpPr>
        <p:grpSpPr>
          <a:xfrm>
            <a:off x="622410" y="5424241"/>
            <a:ext cx="6357742" cy="504190"/>
            <a:chOff x="728646" y="1851740"/>
            <a:chExt cx="6120130" cy="504190"/>
          </a:xfrm>
        </p:grpSpPr>
        <p:sp>
          <p:nvSpPr>
            <p:cNvPr id="69" name="object 20">
              <a:extLst>
                <a:ext uri="{FF2B5EF4-FFF2-40B4-BE49-F238E27FC236}">
                  <a16:creationId xmlns:a16="http://schemas.microsoft.com/office/drawing/2014/main" xmlns="" id="{71F2BCD0-87EC-4DB4-AE14-11545B02748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70" name="object 21">
              <a:extLst>
                <a:ext uri="{FF2B5EF4-FFF2-40B4-BE49-F238E27FC236}">
                  <a16:creationId xmlns:a16="http://schemas.microsoft.com/office/drawing/2014/main" xmlns="" id="{25149EAC-ABC1-4F3C-8CEE-C90C07599B55}"/>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簡易トイレ設置・仮設トイレ等確保</a:t>
              </a:r>
            </a:p>
          </p:txBody>
        </p:sp>
        <p:sp>
          <p:nvSpPr>
            <p:cNvPr id="71" name="object 22">
              <a:extLst>
                <a:ext uri="{FF2B5EF4-FFF2-40B4-BE49-F238E27FC236}">
                  <a16:creationId xmlns:a16="http://schemas.microsoft.com/office/drawing/2014/main" xmlns="" id="{0FCD9822-7AA5-451D-95F1-8D0A9902F88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72" name="object 23">
              <a:extLst>
                <a:ext uri="{FF2B5EF4-FFF2-40B4-BE49-F238E27FC236}">
                  <a16:creationId xmlns:a16="http://schemas.microsoft.com/office/drawing/2014/main" xmlns="" id="{CD07B0E1-63FB-4BA1-89AB-5BD3C97F03A8}"/>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73" name="object 5">
            <a:extLst>
              <a:ext uri="{FF2B5EF4-FFF2-40B4-BE49-F238E27FC236}">
                <a16:creationId xmlns:a16="http://schemas.microsoft.com/office/drawing/2014/main" xmlns="" id="{6B55912D-D1D7-4B21-9000-D5B7D64D2016}"/>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74" name="テキスト ボックス 73">
            <a:extLst>
              <a:ext uri="{FF2B5EF4-FFF2-40B4-BE49-F238E27FC236}">
                <a16:creationId xmlns:a16="http://schemas.microsoft.com/office/drawing/2014/main" xmlns="" id="{DAC7AC12-5786-4820-B25A-EE962349C9E5}"/>
              </a:ext>
            </a:extLst>
          </p:cNvPr>
          <p:cNvSpPr txBox="1"/>
          <p:nvPr/>
        </p:nvSpPr>
        <p:spPr>
          <a:xfrm>
            <a:off x="663766" y="8208546"/>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19】</a:t>
            </a:r>
            <a:r>
              <a:rPr kumimoji="1" lang="ja-JP" altLang="en-US" sz="1600" b="1" u="sng">
                <a:solidFill>
                  <a:srgbClr val="172A88"/>
                </a:solidFill>
                <a:latin typeface="Yu Gothic" panose="020B0400000000000000" pitchFamily="34" charset="-128"/>
                <a:cs typeface="YuGothic"/>
              </a:rPr>
              <a:t>トイレの対応</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34996301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７１</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321923A6-2E1F-4ECD-8708-37E4F85940BC}"/>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トイレの対策の体制整備</a:t>
            </a:r>
          </a:p>
        </p:txBody>
      </p:sp>
      <p:grpSp>
        <p:nvGrpSpPr>
          <p:cNvPr id="21" name="グループ化 20">
            <a:extLst>
              <a:ext uri="{FF2B5EF4-FFF2-40B4-BE49-F238E27FC236}">
                <a16:creationId xmlns:a16="http://schemas.microsoft.com/office/drawing/2014/main" xmlns="" id="{4FABB8BE-3A5F-4718-8379-15859C8B93E7}"/>
              </a:ext>
            </a:extLst>
          </p:cNvPr>
          <p:cNvGrpSpPr/>
          <p:nvPr/>
        </p:nvGrpSpPr>
        <p:grpSpPr>
          <a:xfrm>
            <a:off x="693930" y="1668095"/>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A1898309-8B1A-4765-A0C0-48EB6F59CC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7433E28A-5C6F-44B1-88B6-A0096A89FDFF}"/>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9">
            <a:extLst>
              <a:ext uri="{FF2B5EF4-FFF2-40B4-BE49-F238E27FC236}">
                <a16:creationId xmlns:a16="http://schemas.microsoft.com/office/drawing/2014/main" xmlns="" id="{32AFFE8C-A350-4E46-94EA-B205F580DDAA}"/>
              </a:ext>
            </a:extLst>
          </p:cNvPr>
          <p:cNvSpPr txBox="1"/>
          <p:nvPr/>
        </p:nvSpPr>
        <p:spPr>
          <a:xfrm>
            <a:off x="749093"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消毒液、トイレットペーパーや、ペーパータオルなど、トイレ利用者に必要な物品の状況を確認し、不足分は食料・物資班を通じて確保する。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トイレ用衛生用品やスリッパをはじめ、清掃用品・用具など、トイレの対策に必要な物品の状況を確認し、不足分は食料・物資班を通じて確保する。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25" name="グループ化 24">
            <a:extLst>
              <a:ext uri="{FF2B5EF4-FFF2-40B4-BE49-F238E27FC236}">
                <a16:creationId xmlns:a16="http://schemas.microsoft.com/office/drawing/2014/main" xmlns="" id="{671150F5-819F-4473-AFCE-9C1E81B711E7}"/>
              </a:ext>
            </a:extLst>
          </p:cNvPr>
          <p:cNvGrpSpPr/>
          <p:nvPr/>
        </p:nvGrpSpPr>
        <p:grpSpPr>
          <a:xfrm>
            <a:off x="639267" y="2480310"/>
            <a:ext cx="6357742" cy="504190"/>
            <a:chOff x="728646" y="1851740"/>
            <a:chExt cx="6120130" cy="504190"/>
          </a:xfrm>
        </p:grpSpPr>
        <p:sp>
          <p:nvSpPr>
            <p:cNvPr id="26" name="object 20">
              <a:extLst>
                <a:ext uri="{FF2B5EF4-FFF2-40B4-BE49-F238E27FC236}">
                  <a16:creationId xmlns:a16="http://schemas.microsoft.com/office/drawing/2014/main" xmlns="" id="{628EED2B-34EA-4181-AC6A-9DACB853707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E26E48D1-1B6F-446C-8850-D764D526AF2C}"/>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トイレ用品の確保</a:t>
              </a:r>
            </a:p>
          </p:txBody>
        </p:sp>
        <p:sp>
          <p:nvSpPr>
            <p:cNvPr id="28" name="object 22">
              <a:extLst>
                <a:ext uri="{FF2B5EF4-FFF2-40B4-BE49-F238E27FC236}">
                  <a16:creationId xmlns:a16="http://schemas.microsoft.com/office/drawing/2014/main" xmlns="" id="{68D4A561-5C0A-48C4-9ED0-665435B5952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9" name="object 23">
              <a:extLst>
                <a:ext uri="{FF2B5EF4-FFF2-40B4-BE49-F238E27FC236}">
                  <a16:creationId xmlns:a16="http://schemas.microsoft.com/office/drawing/2014/main" xmlns="" id="{E81EE0B4-49AE-492B-9437-9B4FD2B594D2}"/>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３</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0" name="object 5">
            <a:extLst>
              <a:ext uri="{FF2B5EF4-FFF2-40B4-BE49-F238E27FC236}">
                <a16:creationId xmlns:a16="http://schemas.microsoft.com/office/drawing/2014/main" xmlns="" id="{7D462B97-C940-441F-9919-FE83DBA43960}"/>
              </a:ext>
            </a:extLst>
          </p:cNvPr>
          <p:cNvSpPr txBox="1"/>
          <p:nvPr/>
        </p:nvSpPr>
        <p:spPr>
          <a:xfrm>
            <a:off x="1380161"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31" name="object 9">
            <a:extLst>
              <a:ext uri="{FF2B5EF4-FFF2-40B4-BE49-F238E27FC236}">
                <a16:creationId xmlns:a16="http://schemas.microsoft.com/office/drawing/2014/main" xmlns="" id="{D4DE96A4-11DD-454A-BEA8-3AD6A63A55B3}"/>
              </a:ext>
            </a:extLst>
          </p:cNvPr>
          <p:cNvSpPr txBox="1"/>
          <p:nvPr/>
        </p:nvSpPr>
        <p:spPr>
          <a:xfrm>
            <a:off x="742853" y="6068568"/>
            <a:ext cx="6186293" cy="1447063"/>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使用するトイレの状況に応じて、使用上の注意点を確認し、使用ルールを定める。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施設内に、「トイレ使用注意チラシ</a:t>
            </a:r>
            <a:r>
              <a:rPr kumimoji="1" lang="ja-JP" altLang="en-US" sz="1600" b="1" i="0" u="none" strike="noStrike" kern="0" cap="none" spc="0" normalizeH="0" baseline="0" noProof="0">
                <a:ln>
                  <a:noFill/>
                </a:ln>
                <a:solidFill>
                  <a:srgbClr val="221815"/>
                </a:solidFill>
                <a:effectLst/>
                <a:uLnTx/>
                <a:uFillTx/>
                <a:latin typeface="Yu Gothic" panose="020B0400000000000000" pitchFamily="34" charset="-128"/>
                <a:ea typeface="Yu Gothic" panose="020B0400000000000000" pitchFamily="34" charset="-128"/>
              </a:rPr>
              <a:t>」を張り出し、掲示板へ掲示するなどして、利用者に衛生的な使用</a:t>
            </a: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を呼び掛ける。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grpSp>
        <p:nvGrpSpPr>
          <p:cNvPr id="32" name="グループ化 31">
            <a:extLst>
              <a:ext uri="{FF2B5EF4-FFF2-40B4-BE49-F238E27FC236}">
                <a16:creationId xmlns:a16="http://schemas.microsoft.com/office/drawing/2014/main" xmlns="" id="{FD555659-18E8-49B6-BBFF-3EF3AF353883}"/>
              </a:ext>
            </a:extLst>
          </p:cNvPr>
          <p:cNvGrpSpPr/>
          <p:nvPr/>
        </p:nvGrpSpPr>
        <p:grpSpPr>
          <a:xfrm>
            <a:off x="633027" y="5406615"/>
            <a:ext cx="6357742" cy="504190"/>
            <a:chOff x="728646" y="1851740"/>
            <a:chExt cx="6120130" cy="504190"/>
          </a:xfrm>
        </p:grpSpPr>
        <p:sp>
          <p:nvSpPr>
            <p:cNvPr id="33" name="object 20">
              <a:extLst>
                <a:ext uri="{FF2B5EF4-FFF2-40B4-BE49-F238E27FC236}">
                  <a16:creationId xmlns:a16="http://schemas.microsoft.com/office/drawing/2014/main" xmlns="" id="{FFEDFE9F-38CB-4540-BF57-301550D9E20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4722FE4E-79B5-4531-872F-26900A4FC777}"/>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トイレ使用ルールの周知</a:t>
              </a:r>
            </a:p>
          </p:txBody>
        </p:sp>
        <p:sp>
          <p:nvSpPr>
            <p:cNvPr id="35" name="object 22">
              <a:extLst>
                <a:ext uri="{FF2B5EF4-FFF2-40B4-BE49-F238E27FC236}">
                  <a16:creationId xmlns:a16="http://schemas.microsoft.com/office/drawing/2014/main" xmlns="" id="{38459BD4-1B06-4257-81EF-C4B08311BCE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6" name="object 23">
              <a:extLst>
                <a:ext uri="{FF2B5EF4-FFF2-40B4-BE49-F238E27FC236}">
                  <a16:creationId xmlns:a16="http://schemas.microsoft.com/office/drawing/2014/main" xmlns="" id="{FB4F1221-FC39-4CCD-A3DB-620AE1C9D19A}"/>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４</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2770002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７２</a:t>
            </a:r>
            <a:endParaRPr lang="ja-JP" altLang="en-US" dirty="0">
              <a:solidFill>
                <a:schemeClr val="tx1">
                  <a:lumMod val="50000"/>
                  <a:lumOff val="50000"/>
                </a:schemeClr>
              </a:solidFill>
              <a:latin typeface="+mj-ea"/>
              <a:ea typeface="+mj-ea"/>
            </a:endParaRPr>
          </a:p>
        </p:txBody>
      </p:sp>
      <p:sp>
        <p:nvSpPr>
          <p:cNvPr id="14" name="object 2">
            <a:extLst>
              <a:ext uri="{FF2B5EF4-FFF2-40B4-BE49-F238E27FC236}">
                <a16:creationId xmlns:a16="http://schemas.microsoft.com/office/drawing/2014/main" xmlns="" id="{42415A14-9695-464B-B8C7-ED8DF493A1B6}"/>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トイレの対策の体制整備</a:t>
            </a:r>
          </a:p>
        </p:txBody>
      </p:sp>
      <p:sp>
        <p:nvSpPr>
          <p:cNvPr id="15" name="object 9">
            <a:extLst>
              <a:ext uri="{FF2B5EF4-FFF2-40B4-BE49-F238E27FC236}">
                <a16:creationId xmlns:a16="http://schemas.microsoft.com/office/drawing/2014/main" xmlns="" id="{78DCBCB3-C991-4172-AED7-3A402155A348}"/>
              </a:ext>
            </a:extLst>
          </p:cNvPr>
          <p:cNvSpPr txBox="1"/>
          <p:nvPr/>
        </p:nvSpPr>
        <p:spPr>
          <a:xfrm>
            <a:off x="738476" y="3142263"/>
            <a:ext cx="6186293" cy="2218236"/>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避難者への呼びかけを通じて、トイレの清掃体制を整備する。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避難者によるトイレの清掃が定着するまで、１日に数回見回りを行い、必要に応じて一緒に掃除を行う。</a:t>
            </a:r>
            <a:endParaRPr kumimoji="1" lang="en-US" altLang="ja-JP"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汲取りが必要な場合には、できるだけ早</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めに熊野町職員（熊野町職員がいない場合は総務班の班長）を通し</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て熊野町災害対策本部に汲み取りを要請する。</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16" name="グループ化 15">
            <a:extLst>
              <a:ext uri="{FF2B5EF4-FFF2-40B4-BE49-F238E27FC236}">
                <a16:creationId xmlns:a16="http://schemas.microsoft.com/office/drawing/2014/main" xmlns="" id="{410550D5-F5A1-4C17-9AC8-255CC7B0845F}"/>
              </a:ext>
            </a:extLst>
          </p:cNvPr>
          <p:cNvGrpSpPr/>
          <p:nvPr/>
        </p:nvGrpSpPr>
        <p:grpSpPr>
          <a:xfrm>
            <a:off x="628650" y="2480310"/>
            <a:ext cx="6357742" cy="504190"/>
            <a:chOff x="728646" y="1851740"/>
            <a:chExt cx="6120130" cy="504190"/>
          </a:xfrm>
        </p:grpSpPr>
        <p:sp>
          <p:nvSpPr>
            <p:cNvPr id="17" name="object 20">
              <a:extLst>
                <a:ext uri="{FF2B5EF4-FFF2-40B4-BE49-F238E27FC236}">
                  <a16:creationId xmlns:a16="http://schemas.microsoft.com/office/drawing/2014/main" xmlns="" id="{EF7F5E3F-8164-42BD-A5AE-C52A0A70D5D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8" name="object 21">
              <a:extLst>
                <a:ext uri="{FF2B5EF4-FFF2-40B4-BE49-F238E27FC236}">
                  <a16:creationId xmlns:a16="http://schemas.microsoft.com/office/drawing/2014/main" xmlns="" id="{EFE51F05-B9E9-4704-BDDC-7468E5DE0490}"/>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清掃体制づくり</a:t>
              </a:r>
            </a:p>
          </p:txBody>
        </p:sp>
        <p:sp>
          <p:nvSpPr>
            <p:cNvPr id="19" name="object 22">
              <a:extLst>
                <a:ext uri="{FF2B5EF4-FFF2-40B4-BE49-F238E27FC236}">
                  <a16:creationId xmlns:a16="http://schemas.microsoft.com/office/drawing/2014/main" xmlns="" id="{93CFF67D-909C-42BA-A446-92AF193C298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0" name="object 23">
              <a:extLst>
                <a:ext uri="{FF2B5EF4-FFF2-40B4-BE49-F238E27FC236}">
                  <a16:creationId xmlns:a16="http://schemas.microsoft.com/office/drawing/2014/main" xmlns="" id="{CDBDE2A0-19D8-414A-AE9A-28856EEF1384}"/>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５</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21" name="グループ化 20">
            <a:extLst>
              <a:ext uri="{FF2B5EF4-FFF2-40B4-BE49-F238E27FC236}">
                <a16:creationId xmlns:a16="http://schemas.microsoft.com/office/drawing/2014/main" xmlns="" id="{E3F4022F-9E79-4731-80FA-4AF2FD2864B9}"/>
              </a:ext>
            </a:extLst>
          </p:cNvPr>
          <p:cNvGrpSpPr/>
          <p:nvPr/>
        </p:nvGrpSpPr>
        <p:grpSpPr>
          <a:xfrm>
            <a:off x="689917" y="1624372"/>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F3E7A6A4-BCC3-4C63-B7C4-8FACB6DEED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467C19F8-C05E-4BD3-9E68-A8EB813E6FE4}"/>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5">
            <a:extLst>
              <a:ext uri="{FF2B5EF4-FFF2-40B4-BE49-F238E27FC236}">
                <a16:creationId xmlns:a16="http://schemas.microsoft.com/office/drawing/2014/main" xmlns="" id="{4D5A7093-4675-4678-9C30-F8C51B6E0C8D}"/>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4293715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７３</a:t>
            </a:r>
            <a:endParaRPr lang="ja-JP" altLang="en-US" dirty="0">
              <a:solidFill>
                <a:schemeClr val="tx1">
                  <a:lumMod val="50000"/>
                  <a:lumOff val="50000"/>
                </a:schemeClr>
              </a:solidFill>
              <a:latin typeface="+mj-ea"/>
              <a:ea typeface="+mj-ea"/>
            </a:endParaRPr>
          </a:p>
        </p:txBody>
      </p:sp>
      <p:sp>
        <p:nvSpPr>
          <p:cNvPr id="22" name="object 2">
            <a:extLst>
              <a:ext uri="{FF2B5EF4-FFF2-40B4-BE49-F238E27FC236}">
                <a16:creationId xmlns:a16="http://schemas.microsoft.com/office/drawing/2014/main" xmlns="" id="{A19081C2-4A9B-43E2-B344-348E6933798B}"/>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その他、共有空間の環境管理</a:t>
            </a:r>
          </a:p>
        </p:txBody>
      </p:sp>
      <p:grpSp>
        <p:nvGrpSpPr>
          <p:cNvPr id="23" name="グループ化 22">
            <a:extLst>
              <a:ext uri="{FF2B5EF4-FFF2-40B4-BE49-F238E27FC236}">
                <a16:creationId xmlns:a16="http://schemas.microsoft.com/office/drawing/2014/main" xmlns="" id="{452C1BF4-1108-473F-8559-6873DB7C8004}"/>
              </a:ext>
            </a:extLst>
          </p:cNvPr>
          <p:cNvGrpSpPr/>
          <p:nvPr/>
        </p:nvGrpSpPr>
        <p:grpSpPr>
          <a:xfrm>
            <a:off x="693930" y="1668095"/>
            <a:ext cx="6283775" cy="648000"/>
            <a:chOff x="689917" y="1624372"/>
            <a:chExt cx="6283775" cy="648000"/>
          </a:xfrm>
        </p:grpSpPr>
        <p:pic>
          <p:nvPicPr>
            <p:cNvPr id="24" name="グラフィックス 23" descr="ドキュメント 枠線">
              <a:extLst>
                <a:ext uri="{FF2B5EF4-FFF2-40B4-BE49-F238E27FC236}">
                  <a16:creationId xmlns:a16="http://schemas.microsoft.com/office/drawing/2014/main" xmlns="" id="{08313816-37F8-40DA-B63B-E36953B409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5" name="正方形/長方形 24">
              <a:extLst>
                <a:ext uri="{FF2B5EF4-FFF2-40B4-BE49-F238E27FC236}">
                  <a16:creationId xmlns:a16="http://schemas.microsoft.com/office/drawing/2014/main" xmlns="" id="{1703228A-CCFD-4FD5-9EE0-383C6A30D471}"/>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6" name="object 9">
            <a:extLst>
              <a:ext uri="{FF2B5EF4-FFF2-40B4-BE49-F238E27FC236}">
                <a16:creationId xmlns:a16="http://schemas.microsoft.com/office/drawing/2014/main" xmlns="" id="{14DC476C-8B90-489F-A195-4371D6A77A31}"/>
              </a:ext>
            </a:extLst>
          </p:cNvPr>
          <p:cNvSpPr txBox="1"/>
          <p:nvPr/>
        </p:nvSpPr>
        <p:spPr>
          <a:xfrm>
            <a:off x="749093" y="3142263"/>
            <a:ext cx="6186293" cy="284610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総務班、施設管理班と連携し、敷地内にごみ集積所を決める。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ごみ集積所では、地域の規定に従い、分別の種類ごとに置き場を決めて表示する。</a:t>
            </a:r>
            <a:endParaRPr kumimoji="1" lang="en-US" altLang="ja-JP"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ごみ集積所の場所やごみの分別方法は情報掲示板に掲示するなどして避難所利用者全員に確実に伝わるようにして、周知する。</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必要に応じて、ごみ集積場で適切に分別されているか確認する。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ごみの収集を、熊野町災害対策本部に要請する。</a:t>
            </a:r>
          </a:p>
        </p:txBody>
      </p:sp>
      <p:grpSp>
        <p:nvGrpSpPr>
          <p:cNvPr id="27" name="グループ化 26">
            <a:extLst>
              <a:ext uri="{FF2B5EF4-FFF2-40B4-BE49-F238E27FC236}">
                <a16:creationId xmlns:a16="http://schemas.microsoft.com/office/drawing/2014/main" xmlns="" id="{0C9FE5DE-7979-4C1F-AC05-30252BE59627}"/>
              </a:ext>
            </a:extLst>
          </p:cNvPr>
          <p:cNvGrpSpPr/>
          <p:nvPr/>
        </p:nvGrpSpPr>
        <p:grpSpPr>
          <a:xfrm>
            <a:off x="639267" y="2480310"/>
            <a:ext cx="6357742" cy="504190"/>
            <a:chOff x="728646" y="1851740"/>
            <a:chExt cx="6120130" cy="504190"/>
          </a:xfrm>
        </p:grpSpPr>
        <p:sp>
          <p:nvSpPr>
            <p:cNvPr id="28" name="object 20">
              <a:extLst>
                <a:ext uri="{FF2B5EF4-FFF2-40B4-BE49-F238E27FC236}">
                  <a16:creationId xmlns:a16="http://schemas.microsoft.com/office/drawing/2014/main" xmlns="" id="{5F8CC7FF-EC39-4533-A707-BBAA057326C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9" name="object 21">
              <a:extLst>
                <a:ext uri="{FF2B5EF4-FFF2-40B4-BE49-F238E27FC236}">
                  <a16:creationId xmlns:a16="http://schemas.microsoft.com/office/drawing/2014/main" xmlns="" id="{26A87EC7-C13D-49D3-9BE7-E402304DFFE1}"/>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ごみ置き場（管理）</a:t>
              </a:r>
            </a:p>
          </p:txBody>
        </p:sp>
        <p:sp>
          <p:nvSpPr>
            <p:cNvPr id="30" name="object 22">
              <a:extLst>
                <a:ext uri="{FF2B5EF4-FFF2-40B4-BE49-F238E27FC236}">
                  <a16:creationId xmlns:a16="http://schemas.microsoft.com/office/drawing/2014/main" xmlns="" id="{92A8DC9C-6D71-4D5D-AB4C-BB158D91272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1" name="object 23">
              <a:extLst>
                <a:ext uri="{FF2B5EF4-FFF2-40B4-BE49-F238E27FC236}">
                  <a16:creationId xmlns:a16="http://schemas.microsoft.com/office/drawing/2014/main" xmlns="" id="{3A495F4C-9AB9-48D8-A52C-E3179BAC43E4}"/>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2" name="object 5">
            <a:extLst>
              <a:ext uri="{FF2B5EF4-FFF2-40B4-BE49-F238E27FC236}">
                <a16:creationId xmlns:a16="http://schemas.microsoft.com/office/drawing/2014/main" xmlns="" id="{58AC52E9-EE07-48A6-A525-1F9BC4A60449}"/>
              </a:ext>
            </a:extLst>
          </p:cNvPr>
          <p:cNvSpPr txBox="1"/>
          <p:nvPr/>
        </p:nvSpPr>
        <p:spPr>
          <a:xfrm>
            <a:off x="1380161"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33" name="object 9">
            <a:extLst>
              <a:ext uri="{FF2B5EF4-FFF2-40B4-BE49-F238E27FC236}">
                <a16:creationId xmlns:a16="http://schemas.microsoft.com/office/drawing/2014/main" xmlns="" id="{2772675B-071F-433E-B5DA-1B733297CD18}"/>
              </a:ext>
            </a:extLst>
          </p:cNvPr>
          <p:cNvSpPr txBox="1"/>
          <p:nvPr/>
        </p:nvSpPr>
        <p:spPr>
          <a:xfrm>
            <a:off x="742853" y="7192336"/>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断水している場合は、飲料水、手洗い、洗顔、洗髪、洗濯などに使う生活用水やトイレ用の水を確保する。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断水時に、給水車などから生活用水が確保できたら、簡易の手洗い場（蛇口のあるタンクに水を入れたもの）を設置する。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grpSp>
        <p:nvGrpSpPr>
          <p:cNvPr id="34" name="グループ化 33">
            <a:extLst>
              <a:ext uri="{FF2B5EF4-FFF2-40B4-BE49-F238E27FC236}">
                <a16:creationId xmlns:a16="http://schemas.microsoft.com/office/drawing/2014/main" xmlns="" id="{57B34BAA-E6BB-4A6B-BEE9-B10D847843AA}"/>
              </a:ext>
            </a:extLst>
          </p:cNvPr>
          <p:cNvGrpSpPr/>
          <p:nvPr/>
        </p:nvGrpSpPr>
        <p:grpSpPr>
          <a:xfrm>
            <a:off x="633027" y="6530383"/>
            <a:ext cx="6357742" cy="504190"/>
            <a:chOff x="728646" y="1851740"/>
            <a:chExt cx="6120130" cy="504190"/>
          </a:xfrm>
        </p:grpSpPr>
        <p:sp>
          <p:nvSpPr>
            <p:cNvPr id="35" name="object 20">
              <a:extLst>
                <a:ext uri="{FF2B5EF4-FFF2-40B4-BE49-F238E27FC236}">
                  <a16:creationId xmlns:a16="http://schemas.microsoft.com/office/drawing/2014/main" xmlns="" id="{6642A735-4A17-4BAB-B62C-1D655E3850F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6" name="object 21">
              <a:extLst>
                <a:ext uri="{FF2B5EF4-FFF2-40B4-BE49-F238E27FC236}">
                  <a16:creationId xmlns:a16="http://schemas.microsoft.com/office/drawing/2014/main" xmlns="" id="{03B5A5E9-313D-467A-9F35-59A6117B7208}"/>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zh-TW" altLang="en-US" sz="2000" b="1"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YuGothic"/>
                </a:rPr>
                <a:t>水場（洗面等）</a:t>
              </a:r>
            </a:p>
          </p:txBody>
        </p:sp>
        <p:sp>
          <p:nvSpPr>
            <p:cNvPr id="37" name="object 22">
              <a:extLst>
                <a:ext uri="{FF2B5EF4-FFF2-40B4-BE49-F238E27FC236}">
                  <a16:creationId xmlns:a16="http://schemas.microsoft.com/office/drawing/2014/main" xmlns="" id="{094E6266-0DE0-47B9-83A3-B6327B20B06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8" name="object 23">
              <a:extLst>
                <a:ext uri="{FF2B5EF4-FFF2-40B4-BE49-F238E27FC236}">
                  <a16:creationId xmlns:a16="http://schemas.microsoft.com/office/drawing/2014/main" xmlns="" id="{239A22A3-185C-42D7-8004-F45028EB639D}"/>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9" name="テキスト ボックス 38">
            <a:extLst>
              <a:ext uri="{FF2B5EF4-FFF2-40B4-BE49-F238E27FC236}">
                <a16:creationId xmlns:a16="http://schemas.microsoft.com/office/drawing/2014/main" xmlns="" id="{BC4C130E-339C-41A4-A4CB-A0207B5E9357}"/>
              </a:ext>
            </a:extLst>
          </p:cNvPr>
          <p:cNvSpPr txBox="1"/>
          <p:nvPr/>
        </p:nvSpPr>
        <p:spPr>
          <a:xfrm>
            <a:off x="708742" y="6048228"/>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20】</a:t>
            </a:r>
            <a:r>
              <a:rPr kumimoji="1" lang="ja-JP" altLang="en-US" sz="1600" b="1" u="sng">
                <a:solidFill>
                  <a:srgbClr val="172A88"/>
                </a:solidFill>
                <a:latin typeface="Yu Gothic" panose="020B0400000000000000" pitchFamily="34" charset="-128"/>
                <a:cs typeface="YuGothic"/>
              </a:rPr>
              <a:t>ごみの対応</a:t>
            </a:r>
            <a:endParaRPr kumimoji="1" lang="ja-JP" altLang="en-US" sz="1600" u="sng">
              <a:solidFill>
                <a:srgbClr val="172A88"/>
              </a:solidFill>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xmlns="" id="{C7F9FE56-7DE1-430E-AA60-0B5EF64FD75C}"/>
              </a:ext>
            </a:extLst>
          </p:cNvPr>
          <p:cNvSpPr txBox="1"/>
          <p:nvPr/>
        </p:nvSpPr>
        <p:spPr>
          <a:xfrm>
            <a:off x="685976" y="8782053"/>
            <a:ext cx="5529610" cy="338554"/>
          </a:xfrm>
          <a:prstGeom prst="rect">
            <a:avLst/>
          </a:prstGeom>
          <a:noFill/>
        </p:spPr>
        <p:txBody>
          <a:bodyPr wrap="square">
            <a:spAutoFit/>
          </a:bodyPr>
          <a:lstStyle/>
          <a:p>
            <a:pPr defTabSz="914400"/>
            <a:r>
              <a:rPr kumimoji="1" lang="ja-JP" altLang="en-US" sz="1600" b="1" u="sng" dirty="0">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dirty="0">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21】</a:t>
            </a:r>
            <a:r>
              <a:rPr kumimoji="1" lang="ja-JP" altLang="en-US" sz="1600" b="1" u="sng" dirty="0">
                <a:solidFill>
                  <a:srgbClr val="172A88"/>
                </a:solidFill>
                <a:latin typeface="Yu Gothic" panose="020B0400000000000000" pitchFamily="34" charset="-128"/>
                <a:cs typeface="YuGothic"/>
              </a:rPr>
              <a:t>生活用水の確保と排水処理</a:t>
            </a:r>
            <a:endParaRPr kumimoji="1" lang="ja-JP" altLang="en-US" sz="1600" u="sng" dirty="0">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400285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653B8236-6538-4798-9ABD-5C7648F6A7B2}"/>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5AC0E754-FE54-4CBB-BB23-EA302DC0692A}"/>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5AB58D00-45DD-4CB0-AB24-3567B4BF544F}"/>
              </a:ext>
            </a:extLst>
          </p:cNvPr>
          <p:cNvPicPr/>
          <p:nvPr/>
        </p:nvPicPr>
        <p:blipFill>
          <a:blip r:embed="rId2"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075922DF-A0B6-491C-8602-FEDF5CC58764}"/>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２</a:t>
            </a:r>
            <a:endParaRPr lang="ja-JP" altLang="en-US">
              <a:solidFill>
                <a:schemeClr val="tx1">
                  <a:lumMod val="50000"/>
                  <a:lumOff val="50000"/>
                </a:schemeClr>
              </a:solidFill>
              <a:latin typeface="+mj-ea"/>
              <a:ea typeface="+mj-ea"/>
            </a:endParaRPr>
          </a:p>
        </p:txBody>
      </p:sp>
      <p:grpSp>
        <p:nvGrpSpPr>
          <p:cNvPr id="10" name="object 9">
            <a:extLst>
              <a:ext uri="{FF2B5EF4-FFF2-40B4-BE49-F238E27FC236}">
                <a16:creationId xmlns:a16="http://schemas.microsoft.com/office/drawing/2014/main" xmlns="" id="{4369AAA1-9E75-4C1A-8167-E5269FCB9E7D}"/>
              </a:ext>
            </a:extLst>
          </p:cNvPr>
          <p:cNvGrpSpPr/>
          <p:nvPr/>
        </p:nvGrpSpPr>
        <p:grpSpPr>
          <a:xfrm>
            <a:off x="466980" y="698500"/>
            <a:ext cx="6553200" cy="628997"/>
            <a:chOff x="540004" y="1688134"/>
            <a:chExt cx="6480175" cy="334010"/>
          </a:xfrm>
          <a:solidFill>
            <a:srgbClr val="172A88"/>
          </a:solidFill>
        </p:grpSpPr>
        <p:pic>
          <p:nvPicPr>
            <p:cNvPr id="11" name="object 10">
              <a:extLst>
                <a:ext uri="{FF2B5EF4-FFF2-40B4-BE49-F238E27FC236}">
                  <a16:creationId xmlns:a16="http://schemas.microsoft.com/office/drawing/2014/main" xmlns="" id="{4A97F514-F243-4990-B695-D457E55A1FF0}"/>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2" name="object 11">
              <a:extLst>
                <a:ext uri="{FF2B5EF4-FFF2-40B4-BE49-F238E27FC236}">
                  <a16:creationId xmlns:a16="http://schemas.microsoft.com/office/drawing/2014/main" xmlns="" id="{EBD2B7C1-AED9-495E-A223-2C8787D2ACE6}"/>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xmlns="" id="{4843D889-AF68-4640-A735-A415EBB41E3E}"/>
              </a:ext>
            </a:extLst>
          </p:cNvPr>
          <p:cNvSpPr txBox="1"/>
          <p:nvPr/>
        </p:nvSpPr>
        <p:spPr>
          <a:xfrm>
            <a:off x="628650" y="841067"/>
            <a:ext cx="6292566"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くまの・みらい交流館マニュアルについて</a:t>
            </a:r>
            <a:endParaRPr lang="ja-JP" altLang="en-US" sz="2400" b="1" dirty="0">
              <a:solidFill>
                <a:schemeClr val="bg1"/>
              </a:solidFill>
              <a:latin typeface="游ゴシック" panose="020B0400000000000000" pitchFamily="50" charset="-128"/>
              <a:ea typeface="游ゴシック" panose="020B0400000000000000" pitchFamily="50" charset="-128"/>
              <a:cs typeface="YuGothic"/>
            </a:endParaRPr>
          </a:p>
        </p:txBody>
      </p:sp>
      <p:grpSp>
        <p:nvGrpSpPr>
          <p:cNvPr id="15" name="object 9">
            <a:extLst>
              <a:ext uri="{FF2B5EF4-FFF2-40B4-BE49-F238E27FC236}">
                <a16:creationId xmlns:a16="http://schemas.microsoft.com/office/drawing/2014/main" xmlns="" id="{7845A9F9-9A6E-4B59-85DC-781258C776A6}"/>
              </a:ext>
            </a:extLst>
          </p:cNvPr>
          <p:cNvGrpSpPr/>
          <p:nvPr/>
        </p:nvGrpSpPr>
        <p:grpSpPr>
          <a:xfrm>
            <a:off x="524447" y="4783776"/>
            <a:ext cx="6553200" cy="628997"/>
            <a:chOff x="540004" y="1688134"/>
            <a:chExt cx="6480175" cy="334010"/>
          </a:xfrm>
          <a:solidFill>
            <a:srgbClr val="172A88"/>
          </a:solidFill>
        </p:grpSpPr>
        <p:pic>
          <p:nvPicPr>
            <p:cNvPr id="16" name="object 10">
              <a:extLst>
                <a:ext uri="{FF2B5EF4-FFF2-40B4-BE49-F238E27FC236}">
                  <a16:creationId xmlns:a16="http://schemas.microsoft.com/office/drawing/2014/main" xmlns="" id="{1469D4C7-65EB-400B-9563-FD187265AC57}"/>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7" name="object 11">
              <a:extLst>
                <a:ext uri="{FF2B5EF4-FFF2-40B4-BE49-F238E27FC236}">
                  <a16:creationId xmlns:a16="http://schemas.microsoft.com/office/drawing/2014/main" xmlns="" id="{CA899315-9ED0-4D3C-B5DB-A23C1BA8475D}"/>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8" name="object 12">
            <a:extLst>
              <a:ext uri="{FF2B5EF4-FFF2-40B4-BE49-F238E27FC236}">
                <a16:creationId xmlns:a16="http://schemas.microsoft.com/office/drawing/2014/main" xmlns="" id="{9FA651CA-DA34-4D90-A2B7-4636B544E5FC}"/>
              </a:ext>
            </a:extLst>
          </p:cNvPr>
          <p:cNvSpPr txBox="1"/>
          <p:nvPr/>
        </p:nvSpPr>
        <p:spPr>
          <a:xfrm>
            <a:off x="686116" y="4926343"/>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マニュアルの見方</a:t>
            </a:r>
          </a:p>
        </p:txBody>
      </p:sp>
      <p:grpSp>
        <p:nvGrpSpPr>
          <p:cNvPr id="19" name="グループ化 18">
            <a:extLst>
              <a:ext uri="{FF2B5EF4-FFF2-40B4-BE49-F238E27FC236}">
                <a16:creationId xmlns:a16="http://schemas.microsoft.com/office/drawing/2014/main" xmlns="" id="{329523AE-1E3F-4C15-9924-7FB6A863C3FF}"/>
              </a:ext>
            </a:extLst>
          </p:cNvPr>
          <p:cNvGrpSpPr/>
          <p:nvPr/>
        </p:nvGrpSpPr>
        <p:grpSpPr>
          <a:xfrm>
            <a:off x="586490" y="5654589"/>
            <a:ext cx="4832371" cy="289823"/>
            <a:chOff x="721321" y="3930483"/>
            <a:chExt cx="4832371" cy="289823"/>
          </a:xfrm>
        </p:grpSpPr>
        <p:sp>
          <p:nvSpPr>
            <p:cNvPr id="20" name="object 2">
              <a:extLst>
                <a:ext uri="{FF2B5EF4-FFF2-40B4-BE49-F238E27FC236}">
                  <a16:creationId xmlns:a16="http://schemas.microsoft.com/office/drawing/2014/main" xmlns="" id="{9B85DAF5-EA87-4693-AD83-808E01F9D9D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マニュアルの見方</a:t>
              </a:r>
              <a:endParaRPr b="1">
                <a:latin typeface="游ゴシック" panose="020B0400000000000000" pitchFamily="50" charset="-128"/>
                <a:ea typeface="游ゴシック" panose="020B0400000000000000" pitchFamily="50" charset="-128"/>
                <a:cs typeface="YuGothic"/>
              </a:endParaRPr>
            </a:p>
          </p:txBody>
        </p:sp>
        <p:sp>
          <p:nvSpPr>
            <p:cNvPr id="21" name="object 3">
              <a:extLst>
                <a:ext uri="{FF2B5EF4-FFF2-40B4-BE49-F238E27FC236}">
                  <a16:creationId xmlns:a16="http://schemas.microsoft.com/office/drawing/2014/main" xmlns="" id="{F1906D80-BAAF-4B66-8578-F80FFD7CD183}"/>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23" name="テキスト ボックス 22">
            <a:extLst>
              <a:ext uri="{FF2B5EF4-FFF2-40B4-BE49-F238E27FC236}">
                <a16:creationId xmlns:a16="http://schemas.microsoft.com/office/drawing/2014/main" xmlns="" id="{8C09C185-4EC1-4CCF-8CC2-48938FE3172B}"/>
              </a:ext>
            </a:extLst>
          </p:cNvPr>
          <p:cNvSpPr txBox="1"/>
          <p:nvPr/>
        </p:nvSpPr>
        <p:spPr>
          <a:xfrm>
            <a:off x="4627858" y="6108700"/>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第２章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本避難所に関する基本条件</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５～１３） </a:t>
            </a:r>
            <a:endParaRPr lang="ja-JP" altLang="en-US" sz="1600"/>
          </a:p>
        </p:txBody>
      </p:sp>
      <p:sp>
        <p:nvSpPr>
          <p:cNvPr id="24" name="テキスト ボックス 23">
            <a:extLst>
              <a:ext uri="{FF2B5EF4-FFF2-40B4-BE49-F238E27FC236}">
                <a16:creationId xmlns:a16="http://schemas.microsoft.com/office/drawing/2014/main" xmlns="" id="{E1B478ED-2380-4568-B037-297594CCE775}"/>
              </a:ext>
            </a:extLst>
          </p:cNvPr>
          <p:cNvSpPr txBox="1"/>
          <p:nvPr/>
        </p:nvSpPr>
        <p:spPr>
          <a:xfrm>
            <a:off x="4637881" y="7505145"/>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第３章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避難所開設</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アクションカード</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 </a:t>
            </a:r>
            <a:r>
              <a:rPr lang="ja-JP" altLang="en-US" sz="1600">
                <a:solidFill>
                  <a:srgbClr val="221815"/>
                </a:solidFill>
                <a:latin typeface="Yu Gothic Medium" panose="020B0400000000000000" pitchFamily="34" charset="-128"/>
                <a:ea typeface="Yu Gothic Medium" panose="020B0400000000000000" pitchFamily="34" charset="-128"/>
                <a:cs typeface="YuGo-Medium"/>
              </a:rPr>
              <a:t>（別添） </a:t>
            </a:r>
            <a:endParaRPr lang="ja-JP" altLang="en-US" sz="1600"/>
          </a:p>
        </p:txBody>
      </p:sp>
      <p:sp>
        <p:nvSpPr>
          <p:cNvPr id="25" name="矢印: 右 24">
            <a:extLst>
              <a:ext uri="{FF2B5EF4-FFF2-40B4-BE49-F238E27FC236}">
                <a16:creationId xmlns:a16="http://schemas.microsoft.com/office/drawing/2014/main" xmlns="" id="{E5DEC297-6C39-4F69-AF9B-9AD446AC167F}"/>
              </a:ext>
            </a:extLst>
          </p:cNvPr>
          <p:cNvSpPr/>
          <p:nvPr/>
        </p:nvSpPr>
        <p:spPr>
          <a:xfrm>
            <a:off x="4210050" y="6440267"/>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6" name="矢印: 右 25">
            <a:extLst>
              <a:ext uri="{FF2B5EF4-FFF2-40B4-BE49-F238E27FC236}">
                <a16:creationId xmlns:a16="http://schemas.microsoft.com/office/drawing/2014/main" xmlns="" id="{F7648DE9-3089-46F1-BD0C-6CFF3A9691CF}"/>
              </a:ext>
            </a:extLst>
          </p:cNvPr>
          <p:cNvSpPr/>
          <p:nvPr/>
        </p:nvSpPr>
        <p:spPr>
          <a:xfrm>
            <a:off x="4210050" y="7820246"/>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7" name="矢印: 右 26">
            <a:extLst>
              <a:ext uri="{FF2B5EF4-FFF2-40B4-BE49-F238E27FC236}">
                <a16:creationId xmlns:a16="http://schemas.microsoft.com/office/drawing/2014/main" xmlns="" id="{87554513-0587-457A-B165-BE638F0C917D}"/>
              </a:ext>
            </a:extLst>
          </p:cNvPr>
          <p:cNvSpPr/>
          <p:nvPr/>
        </p:nvSpPr>
        <p:spPr>
          <a:xfrm>
            <a:off x="4210050" y="9385300"/>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xmlns="" id="{B7633DCE-ADE4-452F-A29D-9F27AF0B028B}"/>
              </a:ext>
            </a:extLst>
          </p:cNvPr>
          <p:cNvSpPr txBox="1"/>
          <p:nvPr/>
        </p:nvSpPr>
        <p:spPr>
          <a:xfrm>
            <a:off x="4623263" y="9029402"/>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第４章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避難所運営</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マニュアル</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２１～８１） </a:t>
            </a:r>
            <a:endParaRPr lang="ja-JP" altLang="en-US" sz="1600"/>
          </a:p>
        </p:txBody>
      </p:sp>
      <p:pic>
        <p:nvPicPr>
          <p:cNvPr id="31" name="図 30">
            <a:extLst>
              <a:ext uri="{FF2B5EF4-FFF2-40B4-BE49-F238E27FC236}">
                <a16:creationId xmlns:a16="http://schemas.microsoft.com/office/drawing/2014/main" xmlns="" id="{2C3133D9-4B92-4BA3-8588-764EAFDBAA39}"/>
              </a:ext>
            </a:extLst>
          </p:cNvPr>
          <p:cNvPicPr>
            <a:picLocks noChangeAspect="1"/>
          </p:cNvPicPr>
          <p:nvPr/>
        </p:nvPicPr>
        <p:blipFill>
          <a:blip r:embed="rId4"/>
          <a:stretch>
            <a:fillRect/>
          </a:stretch>
        </p:blipFill>
        <p:spPr>
          <a:xfrm>
            <a:off x="6489655" y="8952511"/>
            <a:ext cx="768395" cy="1084140"/>
          </a:xfrm>
          <a:prstGeom prst="rect">
            <a:avLst/>
          </a:prstGeom>
        </p:spPr>
      </p:pic>
      <p:pic>
        <p:nvPicPr>
          <p:cNvPr id="32" name="図 31">
            <a:extLst>
              <a:ext uri="{FF2B5EF4-FFF2-40B4-BE49-F238E27FC236}">
                <a16:creationId xmlns:a16="http://schemas.microsoft.com/office/drawing/2014/main" xmlns="" id="{F62C053D-BE33-4B04-A875-525220FD9460}"/>
              </a:ext>
            </a:extLst>
          </p:cNvPr>
          <p:cNvPicPr>
            <a:picLocks noChangeAspect="1"/>
          </p:cNvPicPr>
          <p:nvPr/>
        </p:nvPicPr>
        <p:blipFill>
          <a:blip r:embed="rId5"/>
          <a:stretch>
            <a:fillRect/>
          </a:stretch>
        </p:blipFill>
        <p:spPr>
          <a:xfrm>
            <a:off x="6489655" y="6159888"/>
            <a:ext cx="780749" cy="939412"/>
          </a:xfrm>
          <a:prstGeom prst="rect">
            <a:avLst/>
          </a:prstGeom>
        </p:spPr>
      </p:pic>
      <p:pic>
        <p:nvPicPr>
          <p:cNvPr id="34" name="object 47">
            <a:extLst>
              <a:ext uri="{FF2B5EF4-FFF2-40B4-BE49-F238E27FC236}">
                <a16:creationId xmlns:a16="http://schemas.microsoft.com/office/drawing/2014/main" xmlns="" id="{09CF1878-2178-4A44-BF69-5ED09360D99F}"/>
              </a:ext>
            </a:extLst>
          </p:cNvPr>
          <p:cNvPicPr/>
          <p:nvPr/>
        </p:nvPicPr>
        <p:blipFill>
          <a:blip r:embed="rId6" cstate="print"/>
          <a:stretch>
            <a:fillRect/>
          </a:stretch>
        </p:blipFill>
        <p:spPr>
          <a:xfrm>
            <a:off x="6489655" y="7348382"/>
            <a:ext cx="729291" cy="1079068"/>
          </a:xfrm>
          <a:prstGeom prst="rect">
            <a:avLst/>
          </a:prstGeom>
        </p:spPr>
      </p:pic>
      <p:pic>
        <p:nvPicPr>
          <p:cNvPr id="35" name="図 34">
            <a:extLst>
              <a:ext uri="{FF2B5EF4-FFF2-40B4-BE49-F238E27FC236}">
                <a16:creationId xmlns:a16="http://schemas.microsoft.com/office/drawing/2014/main" xmlns="" id="{9550B550-CD92-4D12-B76D-DB45FA8415A4}"/>
              </a:ext>
            </a:extLst>
          </p:cNvPr>
          <p:cNvPicPr>
            <a:picLocks noChangeAspect="1"/>
          </p:cNvPicPr>
          <p:nvPr/>
        </p:nvPicPr>
        <p:blipFill>
          <a:blip r:embed="rId7"/>
          <a:stretch>
            <a:fillRect/>
          </a:stretch>
        </p:blipFill>
        <p:spPr>
          <a:xfrm>
            <a:off x="6573111" y="7619230"/>
            <a:ext cx="797783" cy="1129120"/>
          </a:xfrm>
          <a:prstGeom prst="rect">
            <a:avLst/>
          </a:prstGeom>
        </p:spPr>
      </p:pic>
      <p:grpSp>
        <p:nvGrpSpPr>
          <p:cNvPr id="36" name="グループ化 35">
            <a:extLst>
              <a:ext uri="{FF2B5EF4-FFF2-40B4-BE49-F238E27FC236}">
                <a16:creationId xmlns:a16="http://schemas.microsoft.com/office/drawing/2014/main" xmlns="" id="{D8673F41-C1C2-45C4-BF25-BDEC12EA3535}"/>
              </a:ext>
            </a:extLst>
          </p:cNvPr>
          <p:cNvGrpSpPr/>
          <p:nvPr/>
        </p:nvGrpSpPr>
        <p:grpSpPr>
          <a:xfrm>
            <a:off x="581774" y="1631484"/>
            <a:ext cx="2781566" cy="289823"/>
            <a:chOff x="721321" y="3930483"/>
            <a:chExt cx="2781566" cy="289823"/>
          </a:xfrm>
        </p:grpSpPr>
        <p:sp>
          <p:nvSpPr>
            <p:cNvPr id="37" name="object 2">
              <a:extLst>
                <a:ext uri="{FF2B5EF4-FFF2-40B4-BE49-F238E27FC236}">
                  <a16:creationId xmlns:a16="http://schemas.microsoft.com/office/drawing/2014/main" xmlns="" id="{A231D44B-6CBB-46C7-A1FD-CB875F28BBC0}"/>
                </a:ext>
              </a:extLst>
            </p:cNvPr>
            <p:cNvSpPr txBox="1"/>
            <p:nvPr/>
          </p:nvSpPr>
          <p:spPr>
            <a:xfrm>
              <a:off x="1152894" y="3930483"/>
              <a:ext cx="2349993"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a:t>
              </a:r>
              <a:r>
                <a:rPr lang="ja-JP" altLang="en-US" b="1">
                  <a:latin typeface="游ゴシック" panose="020B0400000000000000" pitchFamily="50" charset="-128"/>
                  <a:ea typeface="游ゴシック" panose="020B0400000000000000" pitchFamily="50" charset="-128"/>
                  <a:cs typeface="YuGothic"/>
                </a:rPr>
                <a:t>について</a:t>
              </a:r>
              <a:endParaRPr b="1" dirty="0">
                <a:latin typeface="游ゴシック" panose="020B0400000000000000" pitchFamily="50" charset="-128"/>
                <a:ea typeface="游ゴシック" panose="020B0400000000000000" pitchFamily="50" charset="-128"/>
                <a:cs typeface="YuGothic"/>
              </a:endParaRPr>
            </a:p>
          </p:txBody>
        </p:sp>
        <p:sp>
          <p:nvSpPr>
            <p:cNvPr id="38" name="object 3">
              <a:extLst>
                <a:ext uri="{FF2B5EF4-FFF2-40B4-BE49-F238E27FC236}">
                  <a16:creationId xmlns:a16="http://schemas.microsoft.com/office/drawing/2014/main" xmlns="" id="{7BAFA7CB-9BEF-4D1E-B373-E9D9A3AE907B}"/>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dirty="0"/>
            </a:p>
          </p:txBody>
        </p:sp>
      </p:grpSp>
      <p:pic>
        <p:nvPicPr>
          <p:cNvPr id="40" name="図 39">
            <a:extLst>
              <a:ext uri="{FF2B5EF4-FFF2-40B4-BE49-F238E27FC236}">
                <a16:creationId xmlns:a16="http://schemas.microsoft.com/office/drawing/2014/main" xmlns="" id="{DB059888-4760-4ECB-B308-CCEAA9880A51}"/>
              </a:ext>
            </a:extLst>
          </p:cNvPr>
          <p:cNvPicPr>
            <a:picLocks noChangeAspect="1"/>
          </p:cNvPicPr>
          <p:nvPr/>
        </p:nvPicPr>
        <p:blipFill>
          <a:blip r:embed="rId8"/>
          <a:stretch>
            <a:fillRect/>
          </a:stretch>
        </p:blipFill>
        <p:spPr>
          <a:xfrm>
            <a:off x="5418861" y="2052606"/>
            <a:ext cx="1502355" cy="212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object 5">
            <a:extLst>
              <a:ext uri="{FF2B5EF4-FFF2-40B4-BE49-F238E27FC236}">
                <a16:creationId xmlns:a16="http://schemas.microsoft.com/office/drawing/2014/main" xmlns="" id="{A6AED815-5A6B-4F94-84C9-7376077194A6}"/>
              </a:ext>
            </a:extLst>
          </p:cNvPr>
          <p:cNvSpPr txBox="1"/>
          <p:nvPr/>
        </p:nvSpPr>
        <p:spPr>
          <a:xfrm>
            <a:off x="661136" y="2021878"/>
            <a:ext cx="4466477" cy="2233112"/>
          </a:xfrm>
          <a:prstGeom prst="rect">
            <a:avLst/>
          </a:prstGeom>
        </p:spPr>
        <p:txBody>
          <a:bodyPr vert="horz" wrap="square" lIns="0" tIns="12700" rIns="0" bIns="0" rtlCol="0">
            <a:spAutoFit/>
          </a:bodyPr>
          <a:lstStyle/>
          <a:p>
            <a:pPr marL="72000" marR="5080" algn="just">
              <a:lnSpc>
                <a:spcPct val="13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このマニュアルは、災害時に設置する「くまの・みらい交流館避難所」の特徴を示すとともに開設・運営時の体制と主な活動内容についてまとめたものです。</a:t>
            </a:r>
          </a:p>
          <a:p>
            <a:pPr marL="72000" marR="5080" algn="just">
              <a:lnSpc>
                <a:spcPct val="13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　町職員やこの施設の管理者とともに避難所の開設・運営に携わる住民の</a:t>
            </a:r>
            <a:r>
              <a:rPr lang="en-US" altLang="ja-JP" sz="1400" dirty="0">
                <a:solidFill>
                  <a:srgbClr val="221815"/>
                </a:solidFill>
                <a:latin typeface="Yu Gothic Medium" panose="020B0400000000000000" pitchFamily="34" charset="-128"/>
                <a:ea typeface="Yu Gothic Medium" panose="020B0400000000000000" pitchFamily="34" charset="-128"/>
                <a:cs typeface="YuGo-Medium"/>
              </a:rPr>
              <a:t>3</a:t>
            </a: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者が協働して、この避難所の開設・運営を行う際の手がかりとなるよう、「だれが、いつ、なにを、どうやればよいか」をなるべくわかりやすく示しています。</a:t>
            </a:r>
          </a:p>
        </p:txBody>
      </p:sp>
      <p:sp>
        <p:nvSpPr>
          <p:cNvPr id="45" name="object 5">
            <a:extLst>
              <a:ext uri="{FF2B5EF4-FFF2-40B4-BE49-F238E27FC236}">
                <a16:creationId xmlns:a16="http://schemas.microsoft.com/office/drawing/2014/main" xmlns="" id="{070A5594-FB19-4F00-B251-C8245895AC66}"/>
              </a:ext>
            </a:extLst>
          </p:cNvPr>
          <p:cNvSpPr txBox="1"/>
          <p:nvPr/>
        </p:nvSpPr>
        <p:spPr>
          <a:xfrm>
            <a:off x="680379" y="6180449"/>
            <a:ext cx="3205939" cy="1112805"/>
          </a:xfrm>
          <a:prstGeom prst="rect">
            <a:avLst/>
          </a:prstGeom>
        </p:spPr>
        <p:txBody>
          <a:bodyPr vert="horz" wrap="square" lIns="0" tIns="12700" rIns="0" bIns="0" rtlCol="0">
            <a:spAutoFit/>
          </a:bodyPr>
          <a:lstStyle/>
          <a:p>
            <a:pPr marL="72000" marR="5080" algn="just">
              <a:lnSpc>
                <a:spcPct val="13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くまの・みらい交流館避難所の利用条件、体制、施設の利用に関することなど、くまの・みらい交流館避難所がどんな避難所なのか知りたい！</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6" name="object 5">
            <a:extLst>
              <a:ext uri="{FF2B5EF4-FFF2-40B4-BE49-F238E27FC236}">
                <a16:creationId xmlns:a16="http://schemas.microsoft.com/office/drawing/2014/main" xmlns="" id="{093921B7-5750-4952-B9CA-669F281B2B9A}"/>
              </a:ext>
            </a:extLst>
          </p:cNvPr>
          <p:cNvSpPr txBox="1"/>
          <p:nvPr/>
        </p:nvSpPr>
        <p:spPr>
          <a:xfrm>
            <a:off x="680379" y="9004300"/>
            <a:ext cx="3365963" cy="832728"/>
          </a:xfrm>
          <a:prstGeom prst="rect">
            <a:avLst/>
          </a:prstGeom>
        </p:spPr>
        <p:txBody>
          <a:bodyPr vert="horz" wrap="square" lIns="0" tIns="12700" rIns="0" bIns="0" rtlCol="0">
            <a:spAutoFit/>
          </a:bodyPr>
          <a:lstStyle/>
          <a:p>
            <a:pPr marL="72000" marR="5080" algn="just">
              <a:lnSpc>
                <a:spcPct val="13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避難所の本格的な運営が必要になったときに、誰が、何を、どのようにして運営すればよいか知りたい！</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7" name="object 5">
            <a:extLst>
              <a:ext uri="{FF2B5EF4-FFF2-40B4-BE49-F238E27FC236}">
                <a16:creationId xmlns:a16="http://schemas.microsoft.com/office/drawing/2014/main" xmlns="" id="{2F1D5AAB-DB03-4440-871B-CFB2F3EBD948}"/>
              </a:ext>
            </a:extLst>
          </p:cNvPr>
          <p:cNvSpPr txBox="1"/>
          <p:nvPr/>
        </p:nvSpPr>
        <p:spPr>
          <a:xfrm>
            <a:off x="680379" y="7606524"/>
            <a:ext cx="3178544" cy="1112805"/>
          </a:xfrm>
          <a:prstGeom prst="rect">
            <a:avLst/>
          </a:prstGeom>
        </p:spPr>
        <p:txBody>
          <a:bodyPr vert="horz" wrap="square" lIns="0" tIns="12700" rIns="0" bIns="0" rtlCol="0">
            <a:spAutoFit/>
          </a:bodyPr>
          <a:lstStyle/>
          <a:p>
            <a:pPr marL="72000" marR="5080" algn="just">
              <a:lnSpc>
                <a:spcPct val="130000"/>
              </a:lnSpc>
            </a:pPr>
            <a:r>
              <a:rPr lang="ja-JP" altLang="en-US" sz="1400" dirty="0">
                <a:latin typeface="Yu Gothic Medium" panose="020B0400000000000000" pitchFamily="34" charset="-128"/>
                <a:ea typeface="Yu Gothic Medium" panose="020B0400000000000000" pitchFamily="34" charset="-128"/>
                <a:cs typeface="YuGo-Medium"/>
              </a:rPr>
              <a:t>大雨時や地震時などの災害発生前後に、避難所を開設する場合、具体的に何を、どのようにすればよいのか知りたい！</a:t>
            </a:r>
            <a:endParaRPr lang="en-US" altLang="ja-JP" sz="1400" dirty="0">
              <a:latin typeface="Yu Gothic Medium" panose="020B0400000000000000" pitchFamily="34" charset="-128"/>
              <a:ea typeface="Yu Gothic Medium" panose="020B0400000000000000" pitchFamily="34" charset="-128"/>
              <a:cs typeface="YuGo-Medium"/>
            </a:endParaRPr>
          </a:p>
          <a:p>
            <a:pPr marL="72000" marR="5080" algn="just">
              <a:lnSpc>
                <a:spcPct val="130000"/>
              </a:lnSpc>
            </a:pP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0033CC"/>
                </a:solidFill>
                <a:latin typeface="Yu Gothic Medium" panose="020B0400000000000000" pitchFamily="34" charset="-128"/>
                <a:ea typeface="Yu Gothic Medium" panose="020B0400000000000000" pitchFamily="34" charset="-128"/>
                <a:cs typeface="YuGo-Medium"/>
              </a:rPr>
              <a:t>大雨時編</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0033CC"/>
                </a:solidFill>
                <a:latin typeface="Yu Gothic Medium" panose="020B0400000000000000" pitchFamily="34" charset="-128"/>
                <a:ea typeface="Yu Gothic Medium" panose="020B0400000000000000" pitchFamily="34" charset="-128"/>
                <a:cs typeface="YuGo-Medium"/>
              </a:rPr>
              <a:t>青</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FF0000"/>
                </a:solidFill>
                <a:latin typeface="Yu Gothic Medium" panose="020B0400000000000000" pitchFamily="34" charset="-128"/>
                <a:ea typeface="Yu Gothic Medium" panose="020B0400000000000000" pitchFamily="34" charset="-128"/>
                <a:cs typeface="YuGo-Medium"/>
              </a:rPr>
              <a:t>地震編</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dirty="0">
                <a:solidFill>
                  <a:srgbClr val="FF0000"/>
                </a:solidFill>
                <a:latin typeface="Yu Gothic Medium" panose="020B0400000000000000" pitchFamily="34" charset="-128"/>
                <a:ea typeface="Yu Gothic Medium" panose="020B0400000000000000" pitchFamily="34" charset="-128"/>
                <a:cs typeface="YuGo-Medium"/>
              </a:rPr>
              <a:t>赤</a:t>
            </a:r>
            <a:r>
              <a:rPr lang="ja-JP" altLang="en-US" sz="1400" dirty="0">
                <a:solidFill>
                  <a:srgbClr val="212121"/>
                </a:solidFill>
                <a:latin typeface="Yu Gothic Medium" panose="020B0400000000000000" pitchFamily="34" charset="-128"/>
                <a:ea typeface="Yu Gothic Medium" panose="020B0400000000000000" pitchFamily="34" charset="-128"/>
                <a:cs typeface="YuGo-Medium"/>
              </a:rPr>
              <a:t>）</a:t>
            </a:r>
            <a:endParaRPr sz="1400" dirty="0">
              <a:solidFill>
                <a:srgbClr val="212121"/>
              </a:solidFill>
              <a:latin typeface="Yu Gothic Medium" panose="020B0400000000000000" pitchFamily="34" charset="-128"/>
              <a:ea typeface="Yu Gothic Medium" panose="020B0400000000000000" pitchFamily="34" charset="-128"/>
              <a:cs typeface="YuGo-Medium"/>
            </a:endParaRPr>
          </a:p>
        </p:txBody>
      </p:sp>
    </p:spTree>
    <p:extLst>
      <p:ext uri="{BB962C8B-B14F-4D97-AF65-F5344CB8AC3E}">
        <p14:creationId xmlns:p14="http://schemas.microsoft.com/office/powerpoint/2010/main" val="2796841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７４</a:t>
            </a:r>
            <a:endParaRPr lang="ja-JP" altLang="en-US" dirty="0">
              <a:solidFill>
                <a:schemeClr val="tx1">
                  <a:lumMod val="50000"/>
                  <a:lumOff val="50000"/>
                </a:schemeClr>
              </a:solidFill>
              <a:latin typeface="+mj-ea"/>
              <a:ea typeface="+mj-ea"/>
            </a:endParaRPr>
          </a:p>
        </p:txBody>
      </p:sp>
      <p:sp>
        <p:nvSpPr>
          <p:cNvPr id="33" name="object 2">
            <a:extLst>
              <a:ext uri="{FF2B5EF4-FFF2-40B4-BE49-F238E27FC236}">
                <a16:creationId xmlns:a16="http://schemas.microsoft.com/office/drawing/2014/main" xmlns="" id="{D19DB3FE-0355-49C4-9191-9BAC806C88E7}"/>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その他、共有空間の環境管理</a:t>
            </a:r>
          </a:p>
        </p:txBody>
      </p:sp>
      <p:sp>
        <p:nvSpPr>
          <p:cNvPr id="34" name="object 9">
            <a:extLst>
              <a:ext uri="{FF2B5EF4-FFF2-40B4-BE49-F238E27FC236}">
                <a16:creationId xmlns:a16="http://schemas.microsoft.com/office/drawing/2014/main" xmlns="" id="{3C76AF8D-8EC3-4E8B-826F-209F28E96EBB}"/>
              </a:ext>
            </a:extLst>
          </p:cNvPr>
          <p:cNvSpPr txBox="1"/>
          <p:nvPr/>
        </p:nvSpPr>
        <p:spPr>
          <a:xfrm>
            <a:off x="738476" y="3142263"/>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施設管理班と協力して、男女別の更衣室を整備する。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更衣室内の清掃・管理の当番を決め、定期的に行ってもらう。</a:t>
            </a:r>
          </a:p>
        </p:txBody>
      </p:sp>
      <p:grpSp>
        <p:nvGrpSpPr>
          <p:cNvPr id="35" name="グループ化 34">
            <a:extLst>
              <a:ext uri="{FF2B5EF4-FFF2-40B4-BE49-F238E27FC236}">
                <a16:creationId xmlns:a16="http://schemas.microsoft.com/office/drawing/2014/main" xmlns="" id="{5E1EF0FB-B8FA-4F2D-8CB4-63C99AB5B683}"/>
              </a:ext>
            </a:extLst>
          </p:cNvPr>
          <p:cNvGrpSpPr/>
          <p:nvPr/>
        </p:nvGrpSpPr>
        <p:grpSpPr>
          <a:xfrm>
            <a:off x="628650" y="2480310"/>
            <a:ext cx="6357742" cy="504190"/>
            <a:chOff x="728646" y="1851740"/>
            <a:chExt cx="6120130" cy="504190"/>
          </a:xfrm>
        </p:grpSpPr>
        <p:sp>
          <p:nvSpPr>
            <p:cNvPr id="36" name="object 20">
              <a:extLst>
                <a:ext uri="{FF2B5EF4-FFF2-40B4-BE49-F238E27FC236}">
                  <a16:creationId xmlns:a16="http://schemas.microsoft.com/office/drawing/2014/main" xmlns="" id="{16FAB6D2-397D-45B3-88C7-D9C59A5C063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7" name="object 21">
              <a:extLst>
                <a:ext uri="{FF2B5EF4-FFF2-40B4-BE49-F238E27FC236}">
                  <a16:creationId xmlns:a16="http://schemas.microsoft.com/office/drawing/2014/main" xmlns="" id="{756504E4-0290-4E66-AC8D-A004D85BADCA}"/>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更衣室（管理）</a:t>
              </a:r>
            </a:p>
          </p:txBody>
        </p:sp>
        <p:sp>
          <p:nvSpPr>
            <p:cNvPr id="38" name="object 22">
              <a:extLst>
                <a:ext uri="{FF2B5EF4-FFF2-40B4-BE49-F238E27FC236}">
                  <a16:creationId xmlns:a16="http://schemas.microsoft.com/office/drawing/2014/main" xmlns="" id="{54CAB508-F876-4B41-ACD2-6F2CBE00D52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9" name="object 23">
              <a:extLst>
                <a:ext uri="{FF2B5EF4-FFF2-40B4-BE49-F238E27FC236}">
                  <a16:creationId xmlns:a16="http://schemas.microsoft.com/office/drawing/2014/main" xmlns="" id="{9AA1F8B8-FF7F-409E-BE20-77EE5C35B854}"/>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３</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40" name="グループ化 39">
            <a:extLst>
              <a:ext uri="{FF2B5EF4-FFF2-40B4-BE49-F238E27FC236}">
                <a16:creationId xmlns:a16="http://schemas.microsoft.com/office/drawing/2014/main" xmlns="" id="{46D0E6F4-BD9A-4C1C-A558-7BFB9FC01EB4}"/>
              </a:ext>
            </a:extLst>
          </p:cNvPr>
          <p:cNvGrpSpPr/>
          <p:nvPr/>
        </p:nvGrpSpPr>
        <p:grpSpPr>
          <a:xfrm>
            <a:off x="689917" y="1624372"/>
            <a:ext cx="6283775" cy="648000"/>
            <a:chOff x="689917" y="1624372"/>
            <a:chExt cx="6283775" cy="648000"/>
          </a:xfrm>
        </p:grpSpPr>
        <p:pic>
          <p:nvPicPr>
            <p:cNvPr id="41" name="グラフィックス 40" descr="ドキュメント 枠線">
              <a:extLst>
                <a:ext uri="{FF2B5EF4-FFF2-40B4-BE49-F238E27FC236}">
                  <a16:creationId xmlns:a16="http://schemas.microsoft.com/office/drawing/2014/main" xmlns="" id="{1621AE8F-8D2C-4ADC-9BB0-9E051881A0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2" name="正方形/長方形 41">
              <a:extLst>
                <a:ext uri="{FF2B5EF4-FFF2-40B4-BE49-F238E27FC236}">
                  <a16:creationId xmlns:a16="http://schemas.microsoft.com/office/drawing/2014/main" xmlns="" id="{92D79C1E-A3CC-448D-BAFC-38380C0DFA9E}"/>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3" name="object 5">
            <a:extLst>
              <a:ext uri="{FF2B5EF4-FFF2-40B4-BE49-F238E27FC236}">
                <a16:creationId xmlns:a16="http://schemas.microsoft.com/office/drawing/2014/main" xmlns="" id="{3EEC5083-68BF-4D90-BAC4-52BEA57FF55A}"/>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44" name="object 9">
            <a:extLst>
              <a:ext uri="{FF2B5EF4-FFF2-40B4-BE49-F238E27FC236}">
                <a16:creationId xmlns:a16="http://schemas.microsoft.com/office/drawing/2014/main" xmlns="" id="{A81C7B7A-1E80-4D5C-BC81-356C5A0A5960}"/>
              </a:ext>
            </a:extLst>
          </p:cNvPr>
          <p:cNvSpPr txBox="1"/>
          <p:nvPr/>
        </p:nvSpPr>
        <p:spPr>
          <a:xfrm>
            <a:off x="732236" y="4888153"/>
            <a:ext cx="6186293" cy="63010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生活用水が確保できるようになったら、総務班、施設管理班と連携し、洗濯場・物干し場を決める。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45" name="グループ化 44">
            <a:extLst>
              <a:ext uri="{FF2B5EF4-FFF2-40B4-BE49-F238E27FC236}">
                <a16:creationId xmlns:a16="http://schemas.microsoft.com/office/drawing/2014/main" xmlns="" id="{DEEE0190-99A4-4712-AE05-6614B8EC0C4A}"/>
              </a:ext>
            </a:extLst>
          </p:cNvPr>
          <p:cNvGrpSpPr/>
          <p:nvPr/>
        </p:nvGrpSpPr>
        <p:grpSpPr>
          <a:xfrm>
            <a:off x="622410" y="4226200"/>
            <a:ext cx="6357742" cy="504190"/>
            <a:chOff x="728646" y="1851740"/>
            <a:chExt cx="6120130" cy="504190"/>
          </a:xfrm>
        </p:grpSpPr>
        <p:sp>
          <p:nvSpPr>
            <p:cNvPr id="46" name="object 20">
              <a:extLst>
                <a:ext uri="{FF2B5EF4-FFF2-40B4-BE49-F238E27FC236}">
                  <a16:creationId xmlns:a16="http://schemas.microsoft.com/office/drawing/2014/main" xmlns="" id="{680780C0-658F-41A4-BDB0-228586AB8ED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7" name="object 21">
              <a:extLst>
                <a:ext uri="{FF2B5EF4-FFF2-40B4-BE49-F238E27FC236}">
                  <a16:creationId xmlns:a16="http://schemas.microsoft.com/office/drawing/2014/main" xmlns="" id="{888AA12C-DB43-4F66-A012-A6F6E47BA58F}"/>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洗濯場・干場</a:t>
              </a:r>
            </a:p>
          </p:txBody>
        </p:sp>
        <p:sp>
          <p:nvSpPr>
            <p:cNvPr id="48" name="object 22">
              <a:extLst>
                <a:ext uri="{FF2B5EF4-FFF2-40B4-BE49-F238E27FC236}">
                  <a16:creationId xmlns:a16="http://schemas.microsoft.com/office/drawing/2014/main" xmlns="" id="{CB1F7EE3-D73F-4421-A42B-4D4EF7AF68B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49" name="object 23">
              <a:extLst>
                <a:ext uri="{FF2B5EF4-FFF2-40B4-BE49-F238E27FC236}">
                  <a16:creationId xmlns:a16="http://schemas.microsoft.com/office/drawing/2014/main" xmlns="" id="{EBDA7115-03F9-47C3-A79C-DF96AC581A74}"/>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４</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50" name="object 9">
            <a:extLst>
              <a:ext uri="{FF2B5EF4-FFF2-40B4-BE49-F238E27FC236}">
                <a16:creationId xmlns:a16="http://schemas.microsoft.com/office/drawing/2014/main" xmlns="" id="{1FAB4F37-7297-4F9F-AC1B-59D2609FE4B1}"/>
              </a:ext>
            </a:extLst>
          </p:cNvPr>
          <p:cNvSpPr txBox="1"/>
          <p:nvPr/>
        </p:nvSpPr>
        <p:spPr>
          <a:xfrm>
            <a:off x="732236" y="6530704"/>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シャワー室が利用できる場合、その利用計画を作成する。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シャワー室が利用できる場合は、消毒方法に</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ついて熊野町職員（熊野町職員がいない場合は総務班）を通じて熊野町災害対策</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本部や保健所と協議する。</a:t>
            </a:r>
          </a:p>
        </p:txBody>
      </p:sp>
      <p:grpSp>
        <p:nvGrpSpPr>
          <p:cNvPr id="51" name="グループ化 50">
            <a:extLst>
              <a:ext uri="{FF2B5EF4-FFF2-40B4-BE49-F238E27FC236}">
                <a16:creationId xmlns:a16="http://schemas.microsoft.com/office/drawing/2014/main" xmlns="" id="{36850E96-CB25-4F74-B4E4-F6AD501D7506}"/>
              </a:ext>
            </a:extLst>
          </p:cNvPr>
          <p:cNvGrpSpPr/>
          <p:nvPr/>
        </p:nvGrpSpPr>
        <p:grpSpPr>
          <a:xfrm>
            <a:off x="622410" y="5868751"/>
            <a:ext cx="6357742" cy="504190"/>
            <a:chOff x="728646" y="1851740"/>
            <a:chExt cx="6120130" cy="504190"/>
          </a:xfrm>
        </p:grpSpPr>
        <p:sp>
          <p:nvSpPr>
            <p:cNvPr id="52" name="object 20">
              <a:extLst>
                <a:ext uri="{FF2B5EF4-FFF2-40B4-BE49-F238E27FC236}">
                  <a16:creationId xmlns:a16="http://schemas.microsoft.com/office/drawing/2014/main" xmlns="" id="{D1299D6D-1B6F-426A-A417-D81D3B05C85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53" name="object 21">
              <a:extLst>
                <a:ext uri="{FF2B5EF4-FFF2-40B4-BE49-F238E27FC236}">
                  <a16:creationId xmlns:a16="http://schemas.microsoft.com/office/drawing/2014/main" xmlns="" id="{42E650FA-7DDE-4811-B218-75F76BDB81F4}"/>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風呂・シャワー</a:t>
              </a:r>
            </a:p>
          </p:txBody>
        </p:sp>
        <p:sp>
          <p:nvSpPr>
            <p:cNvPr id="54" name="object 22">
              <a:extLst>
                <a:ext uri="{FF2B5EF4-FFF2-40B4-BE49-F238E27FC236}">
                  <a16:creationId xmlns:a16="http://schemas.microsoft.com/office/drawing/2014/main" xmlns="" id="{E5933079-FB08-42ED-82CA-62D85E49317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55" name="object 23">
              <a:extLst>
                <a:ext uri="{FF2B5EF4-FFF2-40B4-BE49-F238E27FC236}">
                  <a16:creationId xmlns:a16="http://schemas.microsoft.com/office/drawing/2014/main" xmlns="" id="{62500841-CB3A-4856-8D74-F9C667B2EC65}"/>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５</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56" name="object 9">
            <a:extLst>
              <a:ext uri="{FF2B5EF4-FFF2-40B4-BE49-F238E27FC236}">
                <a16:creationId xmlns:a16="http://schemas.microsoft.com/office/drawing/2014/main" xmlns="" id="{184E8944-8A28-4861-B0C1-13B91518916B}"/>
              </a:ext>
            </a:extLst>
          </p:cNvPr>
          <p:cNvSpPr txBox="1"/>
          <p:nvPr/>
        </p:nvSpPr>
        <p:spPr>
          <a:xfrm>
            <a:off x="744964" y="9014743"/>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清掃用具、消毒機材など、避難所の衛生的な環境整備に必要な物資状況を確認し、</a:t>
            </a: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不足分は食料・物資班への物資等依頼票を使用して食料・物資班に調達を依頼し、確保</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する。</a:t>
            </a:r>
          </a:p>
        </p:txBody>
      </p:sp>
      <p:grpSp>
        <p:nvGrpSpPr>
          <p:cNvPr id="57" name="グループ化 56">
            <a:extLst>
              <a:ext uri="{FF2B5EF4-FFF2-40B4-BE49-F238E27FC236}">
                <a16:creationId xmlns:a16="http://schemas.microsoft.com/office/drawing/2014/main" xmlns="" id="{B14D307F-6313-4972-A0DD-E2335936A4FF}"/>
              </a:ext>
            </a:extLst>
          </p:cNvPr>
          <p:cNvGrpSpPr/>
          <p:nvPr/>
        </p:nvGrpSpPr>
        <p:grpSpPr>
          <a:xfrm>
            <a:off x="635138" y="8352790"/>
            <a:ext cx="6357742" cy="504190"/>
            <a:chOff x="728646" y="1851740"/>
            <a:chExt cx="6120130" cy="504190"/>
          </a:xfrm>
        </p:grpSpPr>
        <p:sp>
          <p:nvSpPr>
            <p:cNvPr id="58" name="object 20">
              <a:extLst>
                <a:ext uri="{FF2B5EF4-FFF2-40B4-BE49-F238E27FC236}">
                  <a16:creationId xmlns:a16="http://schemas.microsoft.com/office/drawing/2014/main" xmlns="" id="{84507C57-B68B-4EC4-9458-E5BCC101947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59" name="object 21">
              <a:extLst>
                <a:ext uri="{FF2B5EF4-FFF2-40B4-BE49-F238E27FC236}">
                  <a16:creationId xmlns:a16="http://schemas.microsoft.com/office/drawing/2014/main" xmlns="" id="{4D2F7F4B-E185-4F2A-B919-6777749960B7}"/>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その他（清掃、各種道具など）</a:t>
              </a:r>
            </a:p>
          </p:txBody>
        </p:sp>
        <p:sp>
          <p:nvSpPr>
            <p:cNvPr id="60" name="object 22">
              <a:extLst>
                <a:ext uri="{FF2B5EF4-FFF2-40B4-BE49-F238E27FC236}">
                  <a16:creationId xmlns:a16="http://schemas.microsoft.com/office/drawing/2014/main" xmlns="" id="{6BBCB5A0-3059-4030-AF71-354BF872161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61" name="object 23">
              <a:extLst>
                <a:ext uri="{FF2B5EF4-FFF2-40B4-BE49-F238E27FC236}">
                  <a16:creationId xmlns:a16="http://schemas.microsoft.com/office/drawing/2014/main" xmlns="" id="{DE117C38-D593-4E24-AAD3-9B8D37DAA958}"/>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６</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62" name="テキスト ボックス 61">
            <a:extLst>
              <a:ext uri="{FF2B5EF4-FFF2-40B4-BE49-F238E27FC236}">
                <a16:creationId xmlns:a16="http://schemas.microsoft.com/office/drawing/2014/main" xmlns="" id="{F4FFF24E-377E-46AF-AA72-64095E424795}"/>
              </a:ext>
            </a:extLst>
          </p:cNvPr>
          <p:cNvSpPr txBox="1"/>
          <p:nvPr/>
        </p:nvSpPr>
        <p:spPr>
          <a:xfrm>
            <a:off x="655918" y="996963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22】</a:t>
            </a:r>
            <a:r>
              <a:rPr kumimoji="1" lang="ja-JP" altLang="en-US" sz="1600" b="1" u="sng">
                <a:solidFill>
                  <a:srgbClr val="172A88"/>
                </a:solidFill>
                <a:latin typeface="Yu Gothic" panose="020B0400000000000000" pitchFamily="34" charset="-128"/>
                <a:cs typeface="YuGothic"/>
              </a:rPr>
              <a:t>その他生活環境の衛生管理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2423097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７５</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FFBEFB8B-B4D0-4A97-89DC-44BAB685F2CE}"/>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４</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居住空間の環境管理</a:t>
            </a:r>
          </a:p>
        </p:txBody>
      </p:sp>
      <p:grpSp>
        <p:nvGrpSpPr>
          <p:cNvPr id="21" name="グループ化 20">
            <a:extLst>
              <a:ext uri="{FF2B5EF4-FFF2-40B4-BE49-F238E27FC236}">
                <a16:creationId xmlns:a16="http://schemas.microsoft.com/office/drawing/2014/main" xmlns="" id="{EF4D4036-9CD6-4CCE-98B4-99157E7BE3B8}"/>
              </a:ext>
            </a:extLst>
          </p:cNvPr>
          <p:cNvGrpSpPr/>
          <p:nvPr/>
        </p:nvGrpSpPr>
        <p:grpSpPr>
          <a:xfrm>
            <a:off x="693930" y="1668095"/>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11838DD1-8AB4-444D-8A30-1A3881B4D3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86D68E30-4E1B-403D-8B07-FCDF25E3A095}"/>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9">
            <a:extLst>
              <a:ext uri="{FF2B5EF4-FFF2-40B4-BE49-F238E27FC236}">
                <a16:creationId xmlns:a16="http://schemas.microsoft.com/office/drawing/2014/main" xmlns="" id="{58C43A08-C3E0-4102-A13C-A74A74A9939A}"/>
              </a:ext>
            </a:extLst>
          </p:cNvPr>
          <p:cNvSpPr txBox="1"/>
          <p:nvPr/>
        </p:nvSpPr>
        <p:spPr>
          <a:xfrm>
            <a:off x="749093" y="3142263"/>
            <a:ext cx="6186293" cy="318907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清掃・換気の実施時間と役割分担について検討し、清掃・換気ルールを定める。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避難者への呼びかけを通じて</a:t>
            </a:r>
            <a:r>
              <a:rPr kumimoji="1" lang="ja-JP" altLang="en-US" sz="1600" b="1" i="0" u="none" strike="noStrike" kern="0" cap="none" spc="0" normalizeH="0" baseline="0" noProof="0">
                <a:ln>
                  <a:noFill/>
                </a:ln>
                <a:solidFill>
                  <a:srgbClr val="221815"/>
                </a:solidFill>
                <a:effectLst/>
                <a:uLnTx/>
                <a:uFillTx/>
                <a:latin typeface="Yu Gothic" panose="020B0400000000000000" pitchFamily="34" charset="-128"/>
                <a:ea typeface="Yu Gothic" panose="020B0400000000000000" pitchFamily="34" charset="-128"/>
              </a:rPr>
              <a:t>、清掃・換気ルールを伝えるとともに、情報班を通じてチラシを掲示板に貼り出すなどして、周知徹底を図る。</a:t>
            </a:r>
            <a:endParaRPr kumimoji="1" lang="en-US" altLang="ja-JP"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毎日決まった時間に身近な部分の清掃を行うよう呼び掛ける。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毎日決まった時間に窓を開けて換気するよう呼び掛ける。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定期的に、部屋全体の清掃実施を行うよう呼び掛ける。</a:t>
            </a:r>
          </a:p>
        </p:txBody>
      </p:sp>
      <p:grpSp>
        <p:nvGrpSpPr>
          <p:cNvPr id="25" name="グループ化 24">
            <a:extLst>
              <a:ext uri="{FF2B5EF4-FFF2-40B4-BE49-F238E27FC236}">
                <a16:creationId xmlns:a16="http://schemas.microsoft.com/office/drawing/2014/main" xmlns="" id="{5EABA9A1-EE3B-4285-9354-0593181C544C}"/>
              </a:ext>
            </a:extLst>
          </p:cNvPr>
          <p:cNvGrpSpPr/>
          <p:nvPr/>
        </p:nvGrpSpPr>
        <p:grpSpPr>
          <a:xfrm>
            <a:off x="639267" y="2480310"/>
            <a:ext cx="6357742" cy="504190"/>
            <a:chOff x="728646" y="1851740"/>
            <a:chExt cx="6120130" cy="504190"/>
          </a:xfrm>
        </p:grpSpPr>
        <p:sp>
          <p:nvSpPr>
            <p:cNvPr id="26" name="object 20">
              <a:extLst>
                <a:ext uri="{FF2B5EF4-FFF2-40B4-BE49-F238E27FC236}">
                  <a16:creationId xmlns:a16="http://schemas.microsoft.com/office/drawing/2014/main" xmlns="" id="{3044CD16-2C9E-4079-9707-808936CFED5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BE6BE123-B685-4C6B-B147-18BBD33FD0A2}"/>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清掃・換気ルール（毎日）</a:t>
              </a:r>
            </a:p>
          </p:txBody>
        </p:sp>
        <p:sp>
          <p:nvSpPr>
            <p:cNvPr id="28" name="object 22">
              <a:extLst>
                <a:ext uri="{FF2B5EF4-FFF2-40B4-BE49-F238E27FC236}">
                  <a16:creationId xmlns:a16="http://schemas.microsoft.com/office/drawing/2014/main" xmlns="" id="{30CBFFFE-53A1-41B9-99D0-8A25E0B0C26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9" name="object 23">
              <a:extLst>
                <a:ext uri="{FF2B5EF4-FFF2-40B4-BE49-F238E27FC236}">
                  <a16:creationId xmlns:a16="http://schemas.microsoft.com/office/drawing/2014/main" xmlns="" id="{6669FED6-6483-4A21-B981-E0A97E58A754}"/>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0" name="object 5">
            <a:extLst>
              <a:ext uri="{FF2B5EF4-FFF2-40B4-BE49-F238E27FC236}">
                <a16:creationId xmlns:a16="http://schemas.microsoft.com/office/drawing/2014/main" xmlns="" id="{1A5C07F2-1F40-4E0C-BA07-3E725897286E}"/>
              </a:ext>
            </a:extLst>
          </p:cNvPr>
          <p:cNvSpPr txBox="1"/>
          <p:nvPr/>
        </p:nvSpPr>
        <p:spPr>
          <a:xfrm>
            <a:off x="1380161"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31" name="object 9">
            <a:extLst>
              <a:ext uri="{FF2B5EF4-FFF2-40B4-BE49-F238E27FC236}">
                <a16:creationId xmlns:a16="http://schemas.microsoft.com/office/drawing/2014/main" xmlns="" id="{16F1934E-C419-4E36-9C91-1508DF1F0EAA}"/>
              </a:ext>
            </a:extLst>
          </p:cNvPr>
          <p:cNvSpPr txBox="1"/>
          <p:nvPr/>
        </p:nvSpPr>
        <p:spPr>
          <a:xfrm>
            <a:off x="742853" y="6999253"/>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清掃用具、消毒機材など、避難所の衛生的な環境確保に必要な物品の状況を確認し、</a:t>
            </a: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不足分は食料・物資班への物資等依頼票を使用して食料・物資班に調達を依頼し、確保</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する。</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32" name="グループ化 31">
            <a:extLst>
              <a:ext uri="{FF2B5EF4-FFF2-40B4-BE49-F238E27FC236}">
                <a16:creationId xmlns:a16="http://schemas.microsoft.com/office/drawing/2014/main" xmlns="" id="{730C0C03-6766-463F-96D5-E90231FCDAC6}"/>
              </a:ext>
            </a:extLst>
          </p:cNvPr>
          <p:cNvGrpSpPr/>
          <p:nvPr/>
        </p:nvGrpSpPr>
        <p:grpSpPr>
          <a:xfrm>
            <a:off x="633027" y="6337300"/>
            <a:ext cx="6357742" cy="504190"/>
            <a:chOff x="728646" y="1851740"/>
            <a:chExt cx="6120130" cy="504190"/>
          </a:xfrm>
        </p:grpSpPr>
        <p:sp>
          <p:nvSpPr>
            <p:cNvPr id="33" name="object 20">
              <a:extLst>
                <a:ext uri="{FF2B5EF4-FFF2-40B4-BE49-F238E27FC236}">
                  <a16:creationId xmlns:a16="http://schemas.microsoft.com/office/drawing/2014/main" xmlns="" id="{D2F1A3A3-336A-490C-A3B7-5C59A50229A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67123A08-3473-4D68-872F-02EE9D381A1D}"/>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衛生用品等の確保</a:t>
              </a:r>
            </a:p>
          </p:txBody>
        </p:sp>
        <p:sp>
          <p:nvSpPr>
            <p:cNvPr id="35" name="object 22">
              <a:extLst>
                <a:ext uri="{FF2B5EF4-FFF2-40B4-BE49-F238E27FC236}">
                  <a16:creationId xmlns:a16="http://schemas.microsoft.com/office/drawing/2014/main" xmlns="" id="{501D4936-E0CC-492A-A005-1A5AE18D816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6" name="object 23">
              <a:extLst>
                <a:ext uri="{FF2B5EF4-FFF2-40B4-BE49-F238E27FC236}">
                  <a16:creationId xmlns:a16="http://schemas.microsoft.com/office/drawing/2014/main" xmlns="" id="{237FF8BF-78B0-43E9-B1B9-47A2AEB358E5}"/>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3088072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７６</a:t>
            </a:r>
            <a:endParaRPr lang="ja-JP" altLang="en-US" dirty="0">
              <a:solidFill>
                <a:schemeClr val="tx1">
                  <a:lumMod val="50000"/>
                  <a:lumOff val="50000"/>
                </a:schemeClr>
              </a:solidFill>
              <a:latin typeface="+mj-ea"/>
              <a:ea typeface="+mj-ea"/>
            </a:endParaRPr>
          </a:p>
        </p:txBody>
      </p:sp>
      <p:sp>
        <p:nvSpPr>
          <p:cNvPr id="39" name="object 2">
            <a:extLst>
              <a:ext uri="{FF2B5EF4-FFF2-40B4-BE49-F238E27FC236}">
                <a16:creationId xmlns:a16="http://schemas.microsoft.com/office/drawing/2014/main" xmlns="" id="{088323FA-4EBF-434F-BB52-CF72A90C723C}"/>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５</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避難者の健康管理</a:t>
            </a:r>
          </a:p>
        </p:txBody>
      </p:sp>
      <p:sp>
        <p:nvSpPr>
          <p:cNvPr id="40" name="object 9">
            <a:extLst>
              <a:ext uri="{FF2B5EF4-FFF2-40B4-BE49-F238E27FC236}">
                <a16:creationId xmlns:a16="http://schemas.microsoft.com/office/drawing/2014/main" xmlns="" id="{5F440966-5737-4A9B-A1B2-E7737BA472FA}"/>
              </a:ext>
            </a:extLst>
          </p:cNvPr>
          <p:cNvSpPr txBox="1"/>
          <p:nvPr/>
        </p:nvSpPr>
        <p:spPr>
          <a:xfrm>
            <a:off x="738476" y="3142263"/>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避難所利用者の感染防止や健康維持のための行動ルールを検討する。</a:t>
            </a:r>
            <a:endParaRPr kumimoji="1" lang="en-US" altLang="ja-JP"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感染症対策や衛生確保のため、チラシを各所に掲示し、流水と石鹸での手洗いを徹底する。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健康管理のための各種活動や取り組みの支援を行う。</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41" name="グループ化 40">
            <a:extLst>
              <a:ext uri="{FF2B5EF4-FFF2-40B4-BE49-F238E27FC236}">
                <a16:creationId xmlns:a16="http://schemas.microsoft.com/office/drawing/2014/main" xmlns="" id="{E8B7C1E3-4F7E-47F3-91FB-02C9843B3B0E}"/>
              </a:ext>
            </a:extLst>
          </p:cNvPr>
          <p:cNvGrpSpPr/>
          <p:nvPr/>
        </p:nvGrpSpPr>
        <p:grpSpPr>
          <a:xfrm>
            <a:off x="628650" y="2480310"/>
            <a:ext cx="6357742" cy="504190"/>
            <a:chOff x="728646" y="1851740"/>
            <a:chExt cx="6120130" cy="504190"/>
          </a:xfrm>
        </p:grpSpPr>
        <p:sp>
          <p:nvSpPr>
            <p:cNvPr id="42" name="object 20">
              <a:extLst>
                <a:ext uri="{FF2B5EF4-FFF2-40B4-BE49-F238E27FC236}">
                  <a16:creationId xmlns:a16="http://schemas.microsoft.com/office/drawing/2014/main" xmlns="" id="{5F2AEE7D-38AF-42C4-96C4-E4176FE4371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3" name="object 21">
              <a:extLst>
                <a:ext uri="{FF2B5EF4-FFF2-40B4-BE49-F238E27FC236}">
                  <a16:creationId xmlns:a16="http://schemas.microsoft.com/office/drawing/2014/main" xmlns="" id="{31385F8C-C9E6-4ECF-B032-25AC3F76A1D4}"/>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感染防止・健康管理のための行動ルールの検討</a:t>
              </a:r>
            </a:p>
          </p:txBody>
        </p:sp>
        <p:sp>
          <p:nvSpPr>
            <p:cNvPr id="44" name="object 22">
              <a:extLst>
                <a:ext uri="{FF2B5EF4-FFF2-40B4-BE49-F238E27FC236}">
                  <a16:creationId xmlns:a16="http://schemas.microsoft.com/office/drawing/2014/main" xmlns="" id="{9C377748-6955-44ED-97BD-971B8856457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45" name="object 23">
              <a:extLst>
                <a:ext uri="{FF2B5EF4-FFF2-40B4-BE49-F238E27FC236}">
                  <a16:creationId xmlns:a16="http://schemas.microsoft.com/office/drawing/2014/main" xmlns="" id="{609F1193-38C5-4760-AC68-C07596E775B7}"/>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46" name="グループ化 45">
            <a:extLst>
              <a:ext uri="{FF2B5EF4-FFF2-40B4-BE49-F238E27FC236}">
                <a16:creationId xmlns:a16="http://schemas.microsoft.com/office/drawing/2014/main" xmlns="" id="{51A27BCA-171C-4646-A75B-D88BE5C16500}"/>
              </a:ext>
            </a:extLst>
          </p:cNvPr>
          <p:cNvGrpSpPr/>
          <p:nvPr/>
        </p:nvGrpSpPr>
        <p:grpSpPr>
          <a:xfrm>
            <a:off x="689917" y="1624372"/>
            <a:ext cx="6283775" cy="648000"/>
            <a:chOff x="689917" y="1624372"/>
            <a:chExt cx="6283775" cy="648000"/>
          </a:xfrm>
        </p:grpSpPr>
        <p:pic>
          <p:nvPicPr>
            <p:cNvPr id="47" name="グラフィックス 46" descr="ドキュメント 枠線">
              <a:extLst>
                <a:ext uri="{FF2B5EF4-FFF2-40B4-BE49-F238E27FC236}">
                  <a16:creationId xmlns:a16="http://schemas.microsoft.com/office/drawing/2014/main" xmlns="" id="{C2CF059E-BE70-40C3-83E4-3EC217EA9E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8" name="正方形/長方形 47">
              <a:extLst>
                <a:ext uri="{FF2B5EF4-FFF2-40B4-BE49-F238E27FC236}">
                  <a16:creationId xmlns:a16="http://schemas.microsoft.com/office/drawing/2014/main" xmlns="" id="{BB6E1222-F457-444F-B2CA-0638A46A5B31}"/>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9" name="object 9">
            <a:extLst>
              <a:ext uri="{FF2B5EF4-FFF2-40B4-BE49-F238E27FC236}">
                <a16:creationId xmlns:a16="http://schemas.microsoft.com/office/drawing/2014/main" xmlns="" id="{36BC2522-0785-45C9-BD25-56B702A7EB5D}"/>
              </a:ext>
            </a:extLst>
          </p:cNvPr>
          <p:cNvSpPr txBox="1"/>
          <p:nvPr/>
        </p:nvSpPr>
        <p:spPr>
          <a:xfrm>
            <a:off x="732236" y="616144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不眠やＰＴＳＤなど、こころのケアが必要と思われる人を把握する。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チラシを活用して、避難所利用者に注意を呼び掛ける。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必要に応じて総務班と連携し、熊野町災害対策本部に保健師や</a:t>
            </a:r>
            <a:r>
              <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DPAT</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など専門家の派遣を要請するなど、適切に対処する。</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50" name="グループ化 49">
            <a:extLst>
              <a:ext uri="{FF2B5EF4-FFF2-40B4-BE49-F238E27FC236}">
                <a16:creationId xmlns:a16="http://schemas.microsoft.com/office/drawing/2014/main" xmlns="" id="{C7402342-31BC-46DF-B7D8-85A4FDA9760E}"/>
              </a:ext>
            </a:extLst>
          </p:cNvPr>
          <p:cNvGrpSpPr/>
          <p:nvPr/>
        </p:nvGrpSpPr>
        <p:grpSpPr>
          <a:xfrm>
            <a:off x="622410" y="5499487"/>
            <a:ext cx="6357742" cy="504190"/>
            <a:chOff x="728646" y="1851740"/>
            <a:chExt cx="6120130" cy="504190"/>
          </a:xfrm>
        </p:grpSpPr>
        <p:sp>
          <p:nvSpPr>
            <p:cNvPr id="51" name="object 20">
              <a:extLst>
                <a:ext uri="{FF2B5EF4-FFF2-40B4-BE49-F238E27FC236}">
                  <a16:creationId xmlns:a16="http://schemas.microsoft.com/office/drawing/2014/main" xmlns="" id="{0A1BC9EB-A55D-489E-BB5D-AABE12D6798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52" name="object 21">
              <a:extLst>
                <a:ext uri="{FF2B5EF4-FFF2-40B4-BE49-F238E27FC236}">
                  <a16:creationId xmlns:a16="http://schemas.microsoft.com/office/drawing/2014/main" xmlns="" id="{E1ED4FDB-8617-4256-B228-C151514AEDE6}"/>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心のケア対策の取り組み</a:t>
              </a:r>
            </a:p>
          </p:txBody>
        </p:sp>
        <p:sp>
          <p:nvSpPr>
            <p:cNvPr id="53" name="object 22">
              <a:extLst>
                <a:ext uri="{FF2B5EF4-FFF2-40B4-BE49-F238E27FC236}">
                  <a16:creationId xmlns:a16="http://schemas.microsoft.com/office/drawing/2014/main" xmlns="" id="{39B434EB-D334-478A-9A60-977792FAB8A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54" name="object 23">
              <a:extLst>
                <a:ext uri="{FF2B5EF4-FFF2-40B4-BE49-F238E27FC236}">
                  <a16:creationId xmlns:a16="http://schemas.microsoft.com/office/drawing/2014/main" xmlns="" id="{62F66492-3545-415A-B7F2-BA725BD294E5}"/>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55" name="object 5">
            <a:extLst>
              <a:ext uri="{FF2B5EF4-FFF2-40B4-BE49-F238E27FC236}">
                <a16:creationId xmlns:a16="http://schemas.microsoft.com/office/drawing/2014/main" xmlns="" id="{E8D08336-8A43-43A5-9AA4-E10AB954BA59}"/>
              </a:ext>
            </a:extLst>
          </p:cNvPr>
          <p:cNvSpPr txBox="1"/>
          <p:nvPr/>
        </p:nvSpPr>
        <p:spPr>
          <a:xfrm>
            <a:off x="1420554" y="1745513"/>
            <a:ext cx="5497975" cy="456535"/>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dirty="0">
                <a:solidFill>
                  <a:prstClr val="black"/>
                </a:solidFill>
                <a:latin typeface="Yu Gothic" panose="020B0400000000000000" pitchFamily="34" charset="-128"/>
                <a:cs typeface="YuGothic"/>
              </a:rPr>
              <a:t>20</a:t>
            </a:r>
            <a:r>
              <a:rPr kumimoji="1" lang="ja-JP" altLang="en-US" sz="1400" b="1">
                <a:solidFill>
                  <a:prstClr val="black"/>
                </a:solidFill>
                <a:latin typeface="Yu Gothic" panose="020B0400000000000000" pitchFamily="34" charset="-128"/>
                <a:cs typeface="YuGothic"/>
              </a:rPr>
              <a:t>：手洗いチラシ、</a:t>
            </a:r>
          </a:p>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dirty="0">
                <a:solidFill>
                  <a:prstClr val="black"/>
                </a:solidFill>
                <a:latin typeface="Yu Gothic" panose="020B0400000000000000" pitchFamily="34" charset="-128"/>
                <a:cs typeface="YuGothic"/>
              </a:rPr>
              <a:t>21</a:t>
            </a:r>
            <a:r>
              <a:rPr kumimoji="1" lang="ja-JP" altLang="en-US" sz="1400" b="1">
                <a:solidFill>
                  <a:prstClr val="black"/>
                </a:solidFill>
                <a:latin typeface="Yu Gothic" panose="020B0400000000000000" pitchFamily="34" charset="-128"/>
                <a:cs typeface="YuGothic"/>
              </a:rPr>
              <a:t>：災害のあとの気持ちの変化チラシ</a:t>
            </a:r>
          </a:p>
        </p:txBody>
      </p:sp>
      <p:sp>
        <p:nvSpPr>
          <p:cNvPr id="56" name="テキスト ボックス 55">
            <a:extLst>
              <a:ext uri="{FF2B5EF4-FFF2-40B4-BE49-F238E27FC236}">
                <a16:creationId xmlns:a16="http://schemas.microsoft.com/office/drawing/2014/main" xmlns="" id="{793EDCA5-7AC1-4FB2-AE84-91D6FBEB6F62}"/>
              </a:ext>
            </a:extLst>
          </p:cNvPr>
          <p:cNvSpPr txBox="1"/>
          <p:nvPr/>
        </p:nvSpPr>
        <p:spPr>
          <a:xfrm>
            <a:off x="645942" y="8132346"/>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23】</a:t>
            </a:r>
            <a:r>
              <a:rPr kumimoji="1" lang="ja-JP" altLang="en-US" sz="1600" b="1" u="sng">
                <a:solidFill>
                  <a:srgbClr val="172A88"/>
                </a:solidFill>
                <a:latin typeface="Yu Gothic" panose="020B0400000000000000" pitchFamily="34" charset="-128"/>
                <a:cs typeface="YuGothic"/>
              </a:rPr>
              <a:t>避難者の健康管理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57932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７７</a:t>
            </a:r>
            <a:endParaRPr lang="ja-JP" altLang="en-US" dirty="0">
              <a:solidFill>
                <a:schemeClr val="tx1">
                  <a:lumMod val="50000"/>
                  <a:lumOff val="50000"/>
                </a:schemeClr>
              </a:solidFill>
              <a:latin typeface="+mj-ea"/>
              <a:ea typeface="+mj-ea"/>
            </a:endParaRPr>
          </a:p>
        </p:txBody>
      </p:sp>
      <p:sp>
        <p:nvSpPr>
          <p:cNvPr id="39" name="object 2">
            <a:extLst>
              <a:ext uri="{FF2B5EF4-FFF2-40B4-BE49-F238E27FC236}">
                <a16:creationId xmlns:a16="http://schemas.microsoft.com/office/drawing/2014/main" xmlns="" id="{839765FF-2AC0-46CA-8C07-5F434C99A025}"/>
              </a:ext>
            </a:extLst>
          </p:cNvPr>
          <p:cNvSpPr txBox="1">
            <a:spLocks/>
          </p:cNvSpPr>
          <p:nvPr/>
        </p:nvSpPr>
        <p:spPr>
          <a:xfrm>
            <a:off x="640904" y="97028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dirty="0">
                <a:solidFill>
                  <a:srgbClr val="4F81BD"/>
                </a:solidFill>
                <a:latin typeface="Yu Gothic" panose="020B0400000000000000" pitchFamily="34" charset="-128"/>
                <a:ea typeface="Yu Gothic" panose="020B0400000000000000" pitchFamily="34" charset="-128"/>
              </a:rPr>
              <a:t>６</a:t>
            </a:r>
            <a:r>
              <a:rPr lang="en-US" altLang="ja-JP" sz="3200" b="1" kern="0" dirty="0">
                <a:solidFill>
                  <a:srgbClr val="4F81BD"/>
                </a:solidFill>
                <a:latin typeface="Yu Gothic" panose="020B0400000000000000" pitchFamily="34" charset="-128"/>
                <a:ea typeface="Yu Gothic" panose="020B0400000000000000" pitchFamily="34" charset="-128"/>
              </a:rPr>
              <a:t>. </a:t>
            </a:r>
            <a:r>
              <a:rPr lang="ja-JP" altLang="en-US" sz="3200" b="1" kern="0" dirty="0">
                <a:solidFill>
                  <a:srgbClr val="4F81BD"/>
                </a:solidFill>
                <a:latin typeface="Yu Gothic" panose="020B0400000000000000" pitchFamily="34" charset="-128"/>
                <a:ea typeface="Yu Gothic" panose="020B0400000000000000" pitchFamily="34" charset="-128"/>
              </a:rPr>
              <a:t>要配慮者の確認</a:t>
            </a:r>
          </a:p>
        </p:txBody>
      </p:sp>
      <p:sp>
        <p:nvSpPr>
          <p:cNvPr id="40" name="object 9">
            <a:extLst>
              <a:ext uri="{FF2B5EF4-FFF2-40B4-BE49-F238E27FC236}">
                <a16:creationId xmlns:a16="http://schemas.microsoft.com/office/drawing/2014/main" xmlns="" id="{400DD9EC-296F-4F7D-A681-81F6BC85F020}"/>
              </a:ext>
            </a:extLst>
          </p:cNvPr>
          <p:cNvSpPr txBox="1"/>
          <p:nvPr/>
        </p:nvSpPr>
        <p:spPr>
          <a:xfrm>
            <a:off x="741994" y="3142673"/>
            <a:ext cx="6186293" cy="3806363"/>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避難所利用者登録票に書かれた「特に配慮が必要なこと」欄を確認して、避難所内の要配慮者を把握する。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本人や家族などから支援に必要な情報を詳しく聞き取る。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聞き取った事項はメモしておき、名簿係が管理・保管している登録票に追記する。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配慮が必要な人に関する情報を、避難所運営のために必要な範囲で、関係する各運営班と共有する。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配慮が必要な人やその家族からの意見・要望など、避難所運営のために必要な情報を避難所運営委員会の場で共有し、支援の方針を検討する。</a:t>
            </a:r>
          </a:p>
        </p:txBody>
      </p:sp>
      <p:grpSp>
        <p:nvGrpSpPr>
          <p:cNvPr id="41" name="グループ化 40">
            <a:extLst>
              <a:ext uri="{FF2B5EF4-FFF2-40B4-BE49-F238E27FC236}">
                <a16:creationId xmlns:a16="http://schemas.microsoft.com/office/drawing/2014/main" xmlns="" id="{04A1F638-F6FE-45F6-A63D-83CF82A2CF78}"/>
              </a:ext>
            </a:extLst>
          </p:cNvPr>
          <p:cNvGrpSpPr/>
          <p:nvPr/>
        </p:nvGrpSpPr>
        <p:grpSpPr>
          <a:xfrm>
            <a:off x="632168" y="2480720"/>
            <a:ext cx="6357742" cy="504190"/>
            <a:chOff x="728646" y="1851740"/>
            <a:chExt cx="6120130" cy="504190"/>
          </a:xfrm>
        </p:grpSpPr>
        <p:sp>
          <p:nvSpPr>
            <p:cNvPr id="42" name="object 20">
              <a:extLst>
                <a:ext uri="{FF2B5EF4-FFF2-40B4-BE49-F238E27FC236}">
                  <a16:creationId xmlns:a16="http://schemas.microsoft.com/office/drawing/2014/main" xmlns="" id="{5B4025A8-3E85-41C2-9D47-DC26D1BD8BC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43" name="object 21">
              <a:extLst>
                <a:ext uri="{FF2B5EF4-FFF2-40B4-BE49-F238E27FC236}">
                  <a16:creationId xmlns:a16="http://schemas.microsoft.com/office/drawing/2014/main" xmlns="" id="{EEEE3692-3D40-455D-9523-5045F50067C0}"/>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dirty="0">
                  <a:solidFill>
                    <a:srgbClr val="FFFFFF"/>
                  </a:solidFill>
                  <a:latin typeface="Yu Gothic" panose="020B0400000000000000" pitchFamily="34" charset="-128"/>
                  <a:cs typeface="YuGothic"/>
                </a:rPr>
                <a:t>要配慮者の把握、共有</a:t>
              </a:r>
            </a:p>
          </p:txBody>
        </p:sp>
        <p:sp>
          <p:nvSpPr>
            <p:cNvPr id="44" name="object 22">
              <a:extLst>
                <a:ext uri="{FF2B5EF4-FFF2-40B4-BE49-F238E27FC236}">
                  <a16:creationId xmlns:a16="http://schemas.microsoft.com/office/drawing/2014/main" xmlns="" id="{781DC43C-0EF7-4607-8F77-B682FA7585A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5" name="object 23">
              <a:extLst>
                <a:ext uri="{FF2B5EF4-FFF2-40B4-BE49-F238E27FC236}">
                  <a16:creationId xmlns:a16="http://schemas.microsoft.com/office/drawing/2014/main" xmlns="" id="{9BCD43B9-B005-4811-8962-B71E601A288C}"/>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１</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grpSp>
        <p:nvGrpSpPr>
          <p:cNvPr id="46" name="グループ化 45">
            <a:extLst>
              <a:ext uri="{FF2B5EF4-FFF2-40B4-BE49-F238E27FC236}">
                <a16:creationId xmlns:a16="http://schemas.microsoft.com/office/drawing/2014/main" xmlns="" id="{509F1222-CEE9-4618-B259-060316F30980}"/>
              </a:ext>
            </a:extLst>
          </p:cNvPr>
          <p:cNvGrpSpPr/>
          <p:nvPr/>
        </p:nvGrpSpPr>
        <p:grpSpPr>
          <a:xfrm>
            <a:off x="693435" y="1624782"/>
            <a:ext cx="6283775" cy="648000"/>
            <a:chOff x="689917" y="1624372"/>
            <a:chExt cx="6283775" cy="648000"/>
          </a:xfrm>
        </p:grpSpPr>
        <p:pic>
          <p:nvPicPr>
            <p:cNvPr id="47" name="グラフィックス 46" descr="ドキュメント 枠線">
              <a:extLst>
                <a:ext uri="{FF2B5EF4-FFF2-40B4-BE49-F238E27FC236}">
                  <a16:creationId xmlns:a16="http://schemas.microsoft.com/office/drawing/2014/main" xmlns="" id="{C859000F-5C16-42CD-AEC7-DBC227B4E1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8" name="正方形/長方形 47">
              <a:extLst>
                <a:ext uri="{FF2B5EF4-FFF2-40B4-BE49-F238E27FC236}">
                  <a16:creationId xmlns:a16="http://schemas.microsoft.com/office/drawing/2014/main" xmlns="" id="{766B6AF5-6CB9-4016-9402-EBCFA3BB6788}"/>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9" name="object 9">
            <a:extLst>
              <a:ext uri="{FF2B5EF4-FFF2-40B4-BE49-F238E27FC236}">
                <a16:creationId xmlns:a16="http://schemas.microsoft.com/office/drawing/2014/main" xmlns="" id="{E22D2CDB-4D78-4745-BC31-85026225DF89}"/>
              </a:ext>
            </a:extLst>
          </p:cNvPr>
          <p:cNvSpPr txBox="1"/>
          <p:nvPr/>
        </p:nvSpPr>
        <p:spPr>
          <a:xfrm>
            <a:off x="735754" y="7837863"/>
            <a:ext cx="6186293" cy="63010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配慮が必要な人に関する情報を、その人の支援のために必要な範囲で、医師や保健師、民生委員などの支援者と共有する。</a:t>
            </a:r>
            <a:endParaRPr kumimoji="1" lang="ja-JP" altLang="en-US" sz="1200" b="1">
              <a:solidFill>
                <a:srgbClr val="8064A2"/>
              </a:solidFill>
              <a:latin typeface="Yu Gothic" panose="020B0400000000000000" pitchFamily="34" charset="-128"/>
            </a:endParaRPr>
          </a:p>
        </p:txBody>
      </p:sp>
      <p:grpSp>
        <p:nvGrpSpPr>
          <p:cNvPr id="50" name="グループ化 49">
            <a:extLst>
              <a:ext uri="{FF2B5EF4-FFF2-40B4-BE49-F238E27FC236}">
                <a16:creationId xmlns:a16="http://schemas.microsoft.com/office/drawing/2014/main" xmlns="" id="{20939BF7-BD93-48E1-95D0-E69A38522B8A}"/>
              </a:ext>
            </a:extLst>
          </p:cNvPr>
          <p:cNvGrpSpPr/>
          <p:nvPr/>
        </p:nvGrpSpPr>
        <p:grpSpPr>
          <a:xfrm>
            <a:off x="625928" y="7175910"/>
            <a:ext cx="6357742" cy="504190"/>
            <a:chOff x="728646" y="1851740"/>
            <a:chExt cx="6120130" cy="504190"/>
          </a:xfrm>
        </p:grpSpPr>
        <p:sp>
          <p:nvSpPr>
            <p:cNvPr id="51" name="object 20">
              <a:extLst>
                <a:ext uri="{FF2B5EF4-FFF2-40B4-BE49-F238E27FC236}">
                  <a16:creationId xmlns:a16="http://schemas.microsoft.com/office/drawing/2014/main" xmlns="" id="{42C8F2D9-CF39-4A75-85D4-2A7599C31F8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52" name="object 21">
              <a:extLst>
                <a:ext uri="{FF2B5EF4-FFF2-40B4-BE49-F238E27FC236}">
                  <a16:creationId xmlns:a16="http://schemas.microsoft.com/office/drawing/2014/main" xmlns="" id="{D6841256-0D69-4CEC-A8FE-57BB5CC61097}"/>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要配慮者の状態確認</a:t>
              </a:r>
            </a:p>
          </p:txBody>
        </p:sp>
        <p:sp>
          <p:nvSpPr>
            <p:cNvPr id="53" name="object 22">
              <a:extLst>
                <a:ext uri="{FF2B5EF4-FFF2-40B4-BE49-F238E27FC236}">
                  <a16:creationId xmlns:a16="http://schemas.microsoft.com/office/drawing/2014/main" xmlns="" id="{EE94785D-74D8-497D-AD24-24E183BC8D0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54" name="object 23">
              <a:extLst>
                <a:ext uri="{FF2B5EF4-FFF2-40B4-BE49-F238E27FC236}">
                  <a16:creationId xmlns:a16="http://schemas.microsoft.com/office/drawing/2014/main" xmlns="" id="{517B5DD0-25DF-4FEE-A763-6461FB5CA142}"/>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２</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sp>
        <p:nvSpPr>
          <p:cNvPr id="55" name="object 5">
            <a:extLst>
              <a:ext uri="{FF2B5EF4-FFF2-40B4-BE49-F238E27FC236}">
                <a16:creationId xmlns:a16="http://schemas.microsoft.com/office/drawing/2014/main" xmlns="" id="{DFB048A8-72EA-458F-B323-A6D3A0B9422E}"/>
              </a:ext>
            </a:extLst>
          </p:cNvPr>
          <p:cNvSpPr txBox="1"/>
          <p:nvPr/>
        </p:nvSpPr>
        <p:spPr>
          <a:xfrm>
            <a:off x="1423177" y="1860827"/>
            <a:ext cx="5031002" cy="228268"/>
          </a:xfrm>
          <a:prstGeom prst="rect">
            <a:avLst/>
          </a:prstGeom>
        </p:spPr>
        <p:txBody>
          <a:bodyPr vert="horz" wrap="square" lIns="0" tIns="12700" rIns="0" bIns="0" rtlCol="0">
            <a:spAutoFit/>
          </a:bodyPr>
          <a:lstStyle/>
          <a:p>
            <a:pPr marL="12700" defTabSz="914400">
              <a:spcBef>
                <a:spcPts val="100"/>
              </a:spcBef>
            </a:pPr>
            <a:r>
              <a:rPr kumimoji="1" lang="zh-TW" altLang="en-US" sz="1400" b="1" dirty="0">
                <a:solidFill>
                  <a:prstClr val="black"/>
                </a:solidFill>
                <a:latin typeface="Yu Gothic" panose="020B0400000000000000" pitchFamily="34" charset="-128"/>
                <a:ea typeface="Yu Gothic" panose="020B0400000000000000" pitchFamily="34" charset="-128"/>
                <a:cs typeface="YuGothic"/>
              </a:rPr>
              <a:t>様式</a:t>
            </a:r>
            <a:r>
              <a:rPr kumimoji="1" lang="en-US" altLang="zh-TW" sz="1400" b="1" dirty="0">
                <a:solidFill>
                  <a:prstClr val="black"/>
                </a:solidFill>
                <a:latin typeface="Yu Gothic" panose="020B0400000000000000" pitchFamily="34" charset="-128"/>
                <a:ea typeface="Yu Gothic" panose="020B0400000000000000" pitchFamily="34" charset="-128"/>
                <a:cs typeface="YuGothic"/>
              </a:rPr>
              <a:t>02</a:t>
            </a:r>
            <a:r>
              <a:rPr kumimoji="1" lang="zh-TW" altLang="en-US" sz="1400" b="1" dirty="0">
                <a:solidFill>
                  <a:prstClr val="black"/>
                </a:solidFill>
                <a:latin typeface="Yu Gothic" panose="020B0400000000000000" pitchFamily="34" charset="-128"/>
                <a:ea typeface="Yu Gothic" panose="020B0400000000000000" pitchFamily="34" charset="-128"/>
                <a:cs typeface="YuGothic"/>
              </a:rPr>
              <a:t>：避難所利用者登録票</a:t>
            </a:r>
          </a:p>
        </p:txBody>
      </p:sp>
      <p:sp>
        <p:nvSpPr>
          <p:cNvPr id="56" name="テキスト ボックス 55">
            <a:extLst>
              <a:ext uri="{FF2B5EF4-FFF2-40B4-BE49-F238E27FC236}">
                <a16:creationId xmlns:a16="http://schemas.microsoft.com/office/drawing/2014/main" xmlns="" id="{A8681880-6414-40E4-A656-891569B1C04F}"/>
              </a:ext>
            </a:extLst>
          </p:cNvPr>
          <p:cNvSpPr txBox="1"/>
          <p:nvPr/>
        </p:nvSpPr>
        <p:spPr>
          <a:xfrm>
            <a:off x="649460" y="8666156"/>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24】</a:t>
            </a:r>
            <a:r>
              <a:rPr kumimoji="1" lang="ja-JP" altLang="en-US" sz="1600" b="1" u="sng">
                <a:solidFill>
                  <a:srgbClr val="172A88"/>
                </a:solidFill>
                <a:latin typeface="Yu Gothic" panose="020B0400000000000000" pitchFamily="34" charset="-128"/>
                <a:cs typeface="YuGothic"/>
              </a:rPr>
              <a:t>要配慮者への支援</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602465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７８</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B790A7BA-B233-4D21-BD03-ABE7E9E579DA}"/>
              </a:ext>
            </a:extLst>
          </p:cNvPr>
          <p:cNvSpPr txBox="1">
            <a:spLocks/>
          </p:cNvSpPr>
          <p:nvPr/>
        </p:nvSpPr>
        <p:spPr>
          <a:xfrm>
            <a:off x="425942" y="93365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dirty="0">
                <a:solidFill>
                  <a:srgbClr val="4F81BD"/>
                </a:solidFill>
                <a:latin typeface="Yu Gothic" panose="020B0400000000000000" pitchFamily="34" charset="-128"/>
                <a:ea typeface="Yu Gothic" panose="020B0400000000000000" pitchFamily="34" charset="-128"/>
              </a:rPr>
              <a:t>７</a:t>
            </a:r>
            <a:r>
              <a:rPr lang="en-US" altLang="ja-JP" sz="3200" b="1" kern="0" dirty="0">
                <a:solidFill>
                  <a:srgbClr val="4F81BD"/>
                </a:solidFill>
                <a:latin typeface="Yu Gothic" panose="020B0400000000000000" pitchFamily="34" charset="-128"/>
                <a:ea typeface="Yu Gothic" panose="020B0400000000000000" pitchFamily="34" charset="-128"/>
              </a:rPr>
              <a:t>. </a:t>
            </a:r>
            <a:r>
              <a:rPr lang="ja-JP" altLang="en-US" sz="3200" b="1" kern="0" dirty="0">
                <a:solidFill>
                  <a:srgbClr val="4F81BD"/>
                </a:solidFill>
                <a:latin typeface="Yu Gothic" panose="020B0400000000000000" pitchFamily="34" charset="-128"/>
                <a:ea typeface="Yu Gothic" panose="020B0400000000000000" pitchFamily="34" charset="-128"/>
              </a:rPr>
              <a:t>要配慮者への緊急的な対応</a:t>
            </a:r>
          </a:p>
        </p:txBody>
      </p:sp>
      <p:grpSp>
        <p:nvGrpSpPr>
          <p:cNvPr id="21" name="グループ化 20">
            <a:extLst>
              <a:ext uri="{FF2B5EF4-FFF2-40B4-BE49-F238E27FC236}">
                <a16:creationId xmlns:a16="http://schemas.microsoft.com/office/drawing/2014/main" xmlns="" id="{F1ADF73D-0143-4837-8497-F59912BA0AB0}"/>
              </a:ext>
            </a:extLst>
          </p:cNvPr>
          <p:cNvGrpSpPr/>
          <p:nvPr/>
        </p:nvGrpSpPr>
        <p:grpSpPr>
          <a:xfrm>
            <a:off x="567757" y="1644872"/>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0E840DAF-B0D5-4EE1-8846-19933EC3F9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EF5303F4-92E4-47CC-8F74-BAF229034FF1}"/>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9">
            <a:extLst>
              <a:ext uri="{FF2B5EF4-FFF2-40B4-BE49-F238E27FC236}">
                <a16:creationId xmlns:a16="http://schemas.microsoft.com/office/drawing/2014/main" xmlns="" id="{56FD3695-F51E-4463-89B5-5386A27DA5BF}"/>
              </a:ext>
            </a:extLst>
          </p:cNvPr>
          <p:cNvSpPr txBox="1"/>
          <p:nvPr/>
        </p:nvSpPr>
        <p:spPr>
          <a:xfrm>
            <a:off x="622920" y="3119040"/>
            <a:ext cx="6186293" cy="1807161"/>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医療の必要な配慮者が避難所内にいる場合には、熊野町職員（熊野町職員がいない場合は総務班）を通して熊野町災害対策本部に相談し、医師や看護師など専門家につなぐ。</a:t>
            </a:r>
            <a:endParaRPr kumimoji="1" lang="en-US" altLang="ja-JP" sz="1200" b="1" dirty="0">
              <a:solidFill>
                <a:srgbClr val="221815"/>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移送先や移送方法が決まったら、医療の必要な要配慮者の搬送支援を行う。</a:t>
            </a:r>
          </a:p>
        </p:txBody>
      </p:sp>
      <p:grpSp>
        <p:nvGrpSpPr>
          <p:cNvPr id="25" name="グループ化 24">
            <a:extLst>
              <a:ext uri="{FF2B5EF4-FFF2-40B4-BE49-F238E27FC236}">
                <a16:creationId xmlns:a16="http://schemas.microsoft.com/office/drawing/2014/main" xmlns="" id="{A68E2568-CC7E-44A9-9557-21BCF74F2102}"/>
              </a:ext>
            </a:extLst>
          </p:cNvPr>
          <p:cNvGrpSpPr/>
          <p:nvPr/>
        </p:nvGrpSpPr>
        <p:grpSpPr>
          <a:xfrm>
            <a:off x="513094" y="2457087"/>
            <a:ext cx="6357742" cy="504190"/>
            <a:chOff x="728646" y="1851740"/>
            <a:chExt cx="6120130" cy="504190"/>
          </a:xfrm>
        </p:grpSpPr>
        <p:sp>
          <p:nvSpPr>
            <p:cNvPr id="26" name="object 20">
              <a:extLst>
                <a:ext uri="{FF2B5EF4-FFF2-40B4-BE49-F238E27FC236}">
                  <a16:creationId xmlns:a16="http://schemas.microsoft.com/office/drawing/2014/main" xmlns="" id="{73F2B0E6-A065-4859-BE7B-E3717B3FE98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4029BEB3-976D-4DCF-8E7C-A1148681D496}"/>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医療の必要な配慮者への対応</a:t>
              </a:r>
            </a:p>
          </p:txBody>
        </p:sp>
        <p:sp>
          <p:nvSpPr>
            <p:cNvPr id="28" name="object 22">
              <a:extLst>
                <a:ext uri="{FF2B5EF4-FFF2-40B4-BE49-F238E27FC236}">
                  <a16:creationId xmlns:a16="http://schemas.microsoft.com/office/drawing/2014/main" xmlns="" id="{CCAD2A96-F5ED-48B4-A7B0-AD0BC5A60A7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9" name="object 23">
              <a:extLst>
                <a:ext uri="{FF2B5EF4-FFF2-40B4-BE49-F238E27FC236}">
                  <a16:creationId xmlns:a16="http://schemas.microsoft.com/office/drawing/2014/main" xmlns="" id="{D40393B0-3B4B-4151-9848-632D66AACC27}"/>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１</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sp>
        <p:nvSpPr>
          <p:cNvPr id="30" name="object 9">
            <a:extLst>
              <a:ext uri="{FF2B5EF4-FFF2-40B4-BE49-F238E27FC236}">
                <a16:creationId xmlns:a16="http://schemas.microsoft.com/office/drawing/2014/main" xmlns="" id="{991C40B3-E9DD-4798-8E6C-8117640DE7EB}"/>
              </a:ext>
            </a:extLst>
          </p:cNvPr>
          <p:cNvSpPr txBox="1"/>
          <p:nvPr/>
        </p:nvSpPr>
        <p:spPr>
          <a:xfrm>
            <a:off x="616680" y="5553717"/>
            <a:ext cx="6186293" cy="2087238"/>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福祉避難所での対応が必要な配慮者が避難所内にいる場合には、熊野町職員（熊野町職員がいない場合は総務班）を通して熊野町災害対策本部に相談し、福祉避難所での受け入れの検討、介護等の専門家への支援につなぐ。</a:t>
            </a:r>
            <a:endParaRPr kumimoji="1" lang="en-US" altLang="ja-JP" sz="1600" b="1" dirty="0">
              <a:solidFill>
                <a:srgbClr val="221815"/>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移送先や移送方法が決まったら、医療の必要な要配慮者の搬送支援を行う。</a:t>
            </a:r>
          </a:p>
        </p:txBody>
      </p:sp>
      <p:grpSp>
        <p:nvGrpSpPr>
          <p:cNvPr id="31" name="グループ化 30">
            <a:extLst>
              <a:ext uri="{FF2B5EF4-FFF2-40B4-BE49-F238E27FC236}">
                <a16:creationId xmlns:a16="http://schemas.microsoft.com/office/drawing/2014/main" xmlns="" id="{34A611F2-AA74-4D52-871B-7A033B6BEA4C}"/>
              </a:ext>
            </a:extLst>
          </p:cNvPr>
          <p:cNvGrpSpPr/>
          <p:nvPr/>
        </p:nvGrpSpPr>
        <p:grpSpPr>
          <a:xfrm>
            <a:off x="506854" y="4891764"/>
            <a:ext cx="6357742" cy="504190"/>
            <a:chOff x="728646" y="1851740"/>
            <a:chExt cx="6120130" cy="504190"/>
          </a:xfrm>
        </p:grpSpPr>
        <p:sp>
          <p:nvSpPr>
            <p:cNvPr id="32" name="object 20">
              <a:extLst>
                <a:ext uri="{FF2B5EF4-FFF2-40B4-BE49-F238E27FC236}">
                  <a16:creationId xmlns:a16="http://schemas.microsoft.com/office/drawing/2014/main" xmlns="" id="{B95F23EB-DA04-433B-A4E2-F46126B1632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865ACBDF-564A-4C19-A8F8-07E26AA3C0DB}"/>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dirty="0">
                  <a:solidFill>
                    <a:srgbClr val="FFFFFF"/>
                  </a:solidFill>
                  <a:latin typeface="Yu Gothic" panose="020B0400000000000000" pitchFamily="34" charset="-128"/>
                  <a:cs typeface="YuGothic"/>
                </a:rPr>
                <a:t>福祉避難所での対応が必要な配慮者への対応</a:t>
              </a:r>
            </a:p>
          </p:txBody>
        </p:sp>
        <p:sp>
          <p:nvSpPr>
            <p:cNvPr id="34" name="object 22">
              <a:extLst>
                <a:ext uri="{FF2B5EF4-FFF2-40B4-BE49-F238E27FC236}">
                  <a16:creationId xmlns:a16="http://schemas.microsoft.com/office/drawing/2014/main" xmlns="" id="{9E007D85-758B-4046-AFAD-D2533A1B970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5" name="object 23">
              <a:extLst>
                <a:ext uri="{FF2B5EF4-FFF2-40B4-BE49-F238E27FC236}">
                  <a16:creationId xmlns:a16="http://schemas.microsoft.com/office/drawing/2014/main" xmlns="" id="{8A7975A5-AA53-4E40-8CB1-1E4CF096C2D4}"/>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２</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sp>
        <p:nvSpPr>
          <p:cNvPr id="36" name="object 5">
            <a:extLst>
              <a:ext uri="{FF2B5EF4-FFF2-40B4-BE49-F238E27FC236}">
                <a16:creationId xmlns:a16="http://schemas.microsoft.com/office/drawing/2014/main" xmlns="" id="{154DE99E-AEDD-4E53-A43F-051D67E9C174}"/>
              </a:ext>
            </a:extLst>
          </p:cNvPr>
          <p:cNvSpPr txBox="1"/>
          <p:nvPr/>
        </p:nvSpPr>
        <p:spPr>
          <a:xfrm>
            <a:off x="1253988" y="1850105"/>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dirty="0">
                <a:solidFill>
                  <a:srgbClr val="221815"/>
                </a:solidFill>
                <a:latin typeface="Yu Gothic" panose="020B0400000000000000" pitchFamily="34" charset="-128"/>
                <a:cs typeface="YuGothic"/>
              </a:rPr>
              <a:t>08</a:t>
            </a:r>
            <a:r>
              <a:rPr kumimoji="1" lang="ja-JP" altLang="en-US" sz="1400" b="1">
                <a:solidFill>
                  <a:srgbClr val="221815"/>
                </a:solidFill>
                <a:latin typeface="Yu Gothic" panose="020B0400000000000000" pitchFamily="34" charset="-128"/>
                <a:cs typeface="YuGothic"/>
              </a:rPr>
              <a:t>：相談・要望受付メモ</a:t>
            </a:r>
          </a:p>
        </p:txBody>
      </p:sp>
    </p:spTree>
    <p:extLst>
      <p:ext uri="{BB962C8B-B14F-4D97-AF65-F5344CB8AC3E}">
        <p14:creationId xmlns:p14="http://schemas.microsoft.com/office/powerpoint/2010/main" val="4042886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７９</a:t>
            </a:r>
            <a:endParaRPr lang="ja-JP" altLang="en-US" dirty="0">
              <a:solidFill>
                <a:schemeClr val="tx1">
                  <a:lumMod val="50000"/>
                  <a:lumOff val="50000"/>
                </a:schemeClr>
              </a:solidFill>
              <a:latin typeface="+mj-ea"/>
              <a:ea typeface="+mj-ea"/>
            </a:endParaRPr>
          </a:p>
        </p:txBody>
      </p:sp>
      <p:sp>
        <p:nvSpPr>
          <p:cNvPr id="26" name="object 2">
            <a:extLst>
              <a:ext uri="{FF2B5EF4-FFF2-40B4-BE49-F238E27FC236}">
                <a16:creationId xmlns:a16="http://schemas.microsoft.com/office/drawing/2014/main" xmlns="" id="{3A86309E-B23F-4D1D-A7B2-D30FC6CE67D8}"/>
              </a:ext>
            </a:extLst>
          </p:cNvPr>
          <p:cNvSpPr txBox="1">
            <a:spLocks/>
          </p:cNvSpPr>
          <p:nvPr/>
        </p:nvSpPr>
        <p:spPr>
          <a:xfrm>
            <a:off x="642863" y="946655"/>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4"/>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８</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要配慮者支援体制づくり</a:t>
            </a:r>
          </a:p>
        </p:txBody>
      </p:sp>
      <p:sp>
        <p:nvSpPr>
          <p:cNvPr id="27" name="object 9">
            <a:extLst>
              <a:ext uri="{FF2B5EF4-FFF2-40B4-BE49-F238E27FC236}">
                <a16:creationId xmlns:a16="http://schemas.microsoft.com/office/drawing/2014/main" xmlns="" id="{9F4A468A-4542-450B-BC0D-C86C8F40EC27}"/>
              </a:ext>
            </a:extLst>
          </p:cNvPr>
          <p:cNvSpPr txBox="1"/>
          <p:nvPr/>
        </p:nvSpPr>
        <p:spPr>
          <a:xfrm>
            <a:off x="743953" y="3119040"/>
            <a:ext cx="6186293" cy="174426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避難所内で要配慮者が利用する特別配慮避難エリアを確保し、配慮特性に応じ、利用しやすい場や生活しやすい環境づくりを行う。</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要配慮者向けの空間づくりが必要な場合は、施設管理班と協力して、場づくり、環境づくりを行う。</a:t>
            </a:r>
          </a:p>
        </p:txBody>
      </p:sp>
      <p:grpSp>
        <p:nvGrpSpPr>
          <p:cNvPr id="28" name="グループ化 27">
            <a:extLst>
              <a:ext uri="{FF2B5EF4-FFF2-40B4-BE49-F238E27FC236}">
                <a16:creationId xmlns:a16="http://schemas.microsoft.com/office/drawing/2014/main" xmlns="" id="{AB9FB29E-6A1E-4201-8880-008BFA96C250}"/>
              </a:ext>
            </a:extLst>
          </p:cNvPr>
          <p:cNvGrpSpPr/>
          <p:nvPr/>
        </p:nvGrpSpPr>
        <p:grpSpPr>
          <a:xfrm>
            <a:off x="634127" y="2457087"/>
            <a:ext cx="6357742" cy="504190"/>
            <a:chOff x="728646" y="1851740"/>
            <a:chExt cx="6120130" cy="504190"/>
          </a:xfrm>
        </p:grpSpPr>
        <p:sp>
          <p:nvSpPr>
            <p:cNvPr id="29" name="object 20">
              <a:extLst>
                <a:ext uri="{FF2B5EF4-FFF2-40B4-BE49-F238E27FC236}">
                  <a16:creationId xmlns:a16="http://schemas.microsoft.com/office/drawing/2014/main" xmlns="" id="{DF67A794-726D-4D99-A581-2E285EB501D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30" name="object 21">
              <a:extLst>
                <a:ext uri="{FF2B5EF4-FFF2-40B4-BE49-F238E27FC236}">
                  <a16:creationId xmlns:a16="http://schemas.microsoft.com/office/drawing/2014/main" xmlns="" id="{FFDDF8B1-674D-421E-A7D6-E50AB9EB07F1}"/>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要配慮者スペースの環境整備</a:t>
              </a:r>
            </a:p>
          </p:txBody>
        </p:sp>
        <p:sp>
          <p:nvSpPr>
            <p:cNvPr id="31" name="object 22">
              <a:extLst>
                <a:ext uri="{FF2B5EF4-FFF2-40B4-BE49-F238E27FC236}">
                  <a16:creationId xmlns:a16="http://schemas.microsoft.com/office/drawing/2014/main" xmlns="" id="{16F368E6-8EEB-485C-990C-643FD0789E3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2" name="object 23">
              <a:extLst>
                <a:ext uri="{FF2B5EF4-FFF2-40B4-BE49-F238E27FC236}">
                  <a16:creationId xmlns:a16="http://schemas.microsoft.com/office/drawing/2014/main" xmlns="" id="{C7D6748E-0CFE-437E-A33D-5238D24FF012}"/>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１</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grpSp>
        <p:nvGrpSpPr>
          <p:cNvPr id="33" name="グループ化 32">
            <a:extLst>
              <a:ext uri="{FF2B5EF4-FFF2-40B4-BE49-F238E27FC236}">
                <a16:creationId xmlns:a16="http://schemas.microsoft.com/office/drawing/2014/main" xmlns="" id="{0CDCCF75-AF96-4F97-A1B5-82942A2D8560}"/>
              </a:ext>
            </a:extLst>
          </p:cNvPr>
          <p:cNvGrpSpPr/>
          <p:nvPr/>
        </p:nvGrpSpPr>
        <p:grpSpPr>
          <a:xfrm>
            <a:off x="695394" y="1601149"/>
            <a:ext cx="6283775" cy="648000"/>
            <a:chOff x="689917" y="1624372"/>
            <a:chExt cx="6283775" cy="648000"/>
          </a:xfrm>
        </p:grpSpPr>
        <p:pic>
          <p:nvPicPr>
            <p:cNvPr id="34" name="グラフィックス 33" descr="ドキュメント 枠線">
              <a:extLst>
                <a:ext uri="{FF2B5EF4-FFF2-40B4-BE49-F238E27FC236}">
                  <a16:creationId xmlns:a16="http://schemas.microsoft.com/office/drawing/2014/main" xmlns="" id="{EBF02CF3-DCE7-4B48-869F-9F2F91E786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5" name="正方形/長方形 34">
              <a:extLst>
                <a:ext uri="{FF2B5EF4-FFF2-40B4-BE49-F238E27FC236}">
                  <a16:creationId xmlns:a16="http://schemas.microsoft.com/office/drawing/2014/main" xmlns="" id="{2041837E-8704-4498-843A-01D1ED562F24}"/>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6" name="object 9">
            <a:extLst>
              <a:ext uri="{FF2B5EF4-FFF2-40B4-BE49-F238E27FC236}">
                <a16:creationId xmlns:a16="http://schemas.microsoft.com/office/drawing/2014/main" xmlns="" id="{F00E208B-5E21-41A4-AA11-81051EF676C0}"/>
              </a:ext>
            </a:extLst>
          </p:cNvPr>
          <p:cNvSpPr txBox="1"/>
          <p:nvPr/>
        </p:nvSpPr>
        <p:spPr>
          <a:xfrm>
            <a:off x="743953" y="5863677"/>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食料・物資班と協力して、避難者・要配慮者への支援対策を行うために必要な物資を確保する。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不足分は、食料・物資班への物資等依頼票を使用して食料・物資班に調達を依頼し、確保する。</a:t>
            </a:r>
          </a:p>
          <a:p>
            <a:pPr marL="12700" marR="5080" lvl="0" indent="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None/>
              <a:tabLst/>
              <a:defRPr/>
            </a:pPr>
            <a:endPar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grpSp>
        <p:nvGrpSpPr>
          <p:cNvPr id="37" name="グループ化 36">
            <a:extLst>
              <a:ext uri="{FF2B5EF4-FFF2-40B4-BE49-F238E27FC236}">
                <a16:creationId xmlns:a16="http://schemas.microsoft.com/office/drawing/2014/main" xmlns="" id="{8AAC94B4-5B0D-4343-94A5-FA49EB91C620}"/>
              </a:ext>
            </a:extLst>
          </p:cNvPr>
          <p:cNvGrpSpPr/>
          <p:nvPr/>
        </p:nvGrpSpPr>
        <p:grpSpPr>
          <a:xfrm>
            <a:off x="634127" y="5201724"/>
            <a:ext cx="6357742" cy="504190"/>
            <a:chOff x="728646" y="1851740"/>
            <a:chExt cx="6120130" cy="504190"/>
          </a:xfrm>
        </p:grpSpPr>
        <p:sp>
          <p:nvSpPr>
            <p:cNvPr id="38" name="object 20">
              <a:extLst>
                <a:ext uri="{FF2B5EF4-FFF2-40B4-BE49-F238E27FC236}">
                  <a16:creationId xmlns:a16="http://schemas.microsoft.com/office/drawing/2014/main" xmlns="" id="{C20032C6-88A1-4915-A8D1-8102C9BC429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39" name="object 21">
              <a:extLst>
                <a:ext uri="{FF2B5EF4-FFF2-40B4-BE49-F238E27FC236}">
                  <a16:creationId xmlns:a16="http://schemas.microsoft.com/office/drawing/2014/main" xmlns="" id="{6EDF557E-3430-4526-AE42-E3B7A2B00DDF}"/>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必要な道具や機材等の確保</a:t>
              </a:r>
            </a:p>
          </p:txBody>
        </p:sp>
        <p:sp>
          <p:nvSpPr>
            <p:cNvPr id="40" name="object 22">
              <a:extLst>
                <a:ext uri="{FF2B5EF4-FFF2-40B4-BE49-F238E27FC236}">
                  <a16:creationId xmlns:a16="http://schemas.microsoft.com/office/drawing/2014/main" xmlns="" id="{4D184BDE-E232-43C4-9A4F-612D681C4CA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1" name="object 23">
              <a:extLst>
                <a:ext uri="{FF2B5EF4-FFF2-40B4-BE49-F238E27FC236}">
                  <a16:creationId xmlns:a16="http://schemas.microsoft.com/office/drawing/2014/main" xmlns="" id="{00F7D075-761B-46DE-B81B-8AC4D2B85504}"/>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２</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sp>
        <p:nvSpPr>
          <p:cNvPr id="42" name="object 5">
            <a:extLst>
              <a:ext uri="{FF2B5EF4-FFF2-40B4-BE49-F238E27FC236}">
                <a16:creationId xmlns:a16="http://schemas.microsoft.com/office/drawing/2014/main" xmlns="" id="{CFFBAD92-6AC5-492E-B27A-FF749014ED9A}"/>
              </a:ext>
            </a:extLst>
          </p:cNvPr>
          <p:cNvSpPr txBox="1"/>
          <p:nvPr/>
        </p:nvSpPr>
        <p:spPr>
          <a:xfrm>
            <a:off x="1425136" y="1837194"/>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43" name="object 9">
            <a:extLst>
              <a:ext uri="{FF2B5EF4-FFF2-40B4-BE49-F238E27FC236}">
                <a16:creationId xmlns:a16="http://schemas.microsoft.com/office/drawing/2014/main" xmlns="" id="{D1A4D6DC-8343-40E9-A0EC-B46F04E774E6}"/>
              </a:ext>
            </a:extLst>
          </p:cNvPr>
          <p:cNvSpPr txBox="1"/>
          <p:nvPr/>
        </p:nvSpPr>
        <p:spPr>
          <a:xfrm>
            <a:off x="756681" y="8221791"/>
            <a:ext cx="6186293" cy="63010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民生委員や保健師の協力を得て、配慮が必要な人</a:t>
            </a:r>
            <a:r>
              <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避難所以外の場所に滞在する人を含む</a:t>
            </a:r>
            <a:r>
              <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の見守り体制づくりを行う。</a:t>
            </a:r>
            <a:endParaRPr kumimoji="1" lang="ja-JP" altLang="en-US" sz="1200" b="1" i="0" u="none" strike="noStrike" kern="0" cap="none" spc="0" normalizeH="0" baseline="0" noProof="0" dirty="0">
              <a:ln>
                <a:noFill/>
              </a:ln>
              <a:solidFill>
                <a:srgbClr val="8064A2"/>
              </a:solidFill>
              <a:effectLst/>
              <a:uLnTx/>
              <a:uFillTx/>
              <a:latin typeface="Yu Gothic" panose="020B0400000000000000" pitchFamily="34" charset="-128"/>
              <a:ea typeface="Yu Gothic" panose="020B0400000000000000" pitchFamily="34" charset="-128"/>
              <a:cs typeface="+mn-cs"/>
            </a:endParaRPr>
          </a:p>
        </p:txBody>
      </p:sp>
      <p:grpSp>
        <p:nvGrpSpPr>
          <p:cNvPr id="44" name="グループ化 43">
            <a:extLst>
              <a:ext uri="{FF2B5EF4-FFF2-40B4-BE49-F238E27FC236}">
                <a16:creationId xmlns:a16="http://schemas.microsoft.com/office/drawing/2014/main" xmlns="" id="{60439149-EF5A-4281-B5B1-F1607F4CBA7B}"/>
              </a:ext>
            </a:extLst>
          </p:cNvPr>
          <p:cNvGrpSpPr/>
          <p:nvPr/>
        </p:nvGrpSpPr>
        <p:grpSpPr>
          <a:xfrm>
            <a:off x="646855" y="7559838"/>
            <a:ext cx="6357742" cy="504190"/>
            <a:chOff x="728646" y="1851740"/>
            <a:chExt cx="6120130" cy="504190"/>
          </a:xfrm>
        </p:grpSpPr>
        <p:sp>
          <p:nvSpPr>
            <p:cNvPr id="45" name="object 20">
              <a:extLst>
                <a:ext uri="{FF2B5EF4-FFF2-40B4-BE49-F238E27FC236}">
                  <a16:creationId xmlns:a16="http://schemas.microsoft.com/office/drawing/2014/main" xmlns="" id="{CAF84239-B70C-4C4A-88F4-F30DFD2A679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46" name="object 21">
              <a:extLst>
                <a:ext uri="{FF2B5EF4-FFF2-40B4-BE49-F238E27FC236}">
                  <a16:creationId xmlns:a16="http://schemas.microsoft.com/office/drawing/2014/main" xmlns="" id="{FD2A187C-83FB-43F8-8C43-9CEA8AA9E416}"/>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見守り体制づくり（専門家との連携）</a:t>
              </a:r>
            </a:p>
          </p:txBody>
        </p:sp>
        <p:sp>
          <p:nvSpPr>
            <p:cNvPr id="47" name="object 22">
              <a:extLst>
                <a:ext uri="{FF2B5EF4-FFF2-40B4-BE49-F238E27FC236}">
                  <a16:creationId xmlns:a16="http://schemas.microsoft.com/office/drawing/2014/main" xmlns="" id="{A4D4F842-D5F9-4F6C-8628-2B55E555BD7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8" name="object 23">
              <a:extLst>
                <a:ext uri="{FF2B5EF4-FFF2-40B4-BE49-F238E27FC236}">
                  <a16:creationId xmlns:a16="http://schemas.microsoft.com/office/drawing/2014/main" xmlns="" id="{6175533E-3B9B-4599-9BE9-132555C3C754}"/>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３</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660510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８０</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8F0DC723-328A-49FE-ADE8-89D72B51CE39}"/>
              </a:ext>
            </a:extLst>
          </p:cNvPr>
          <p:cNvSpPr txBox="1">
            <a:spLocks/>
          </p:cNvSpPr>
          <p:nvPr/>
        </p:nvSpPr>
        <p:spPr>
          <a:xfrm>
            <a:off x="420429" y="932383"/>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4"/>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９</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ニーズの把握と支援</a:t>
            </a:r>
          </a:p>
        </p:txBody>
      </p:sp>
      <p:grpSp>
        <p:nvGrpSpPr>
          <p:cNvPr id="21" name="グループ化 20">
            <a:extLst>
              <a:ext uri="{FF2B5EF4-FFF2-40B4-BE49-F238E27FC236}">
                <a16:creationId xmlns:a16="http://schemas.microsoft.com/office/drawing/2014/main" xmlns="" id="{07362697-37E5-470E-8C18-2D2D5F1C3E86}"/>
              </a:ext>
            </a:extLst>
          </p:cNvPr>
          <p:cNvGrpSpPr/>
          <p:nvPr/>
        </p:nvGrpSpPr>
        <p:grpSpPr>
          <a:xfrm>
            <a:off x="562244" y="1643602"/>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6E2D691E-CBDC-4790-9390-04382008AA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6958A29A-6547-427D-8848-3FC69BB1FB44}"/>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9">
            <a:extLst>
              <a:ext uri="{FF2B5EF4-FFF2-40B4-BE49-F238E27FC236}">
                <a16:creationId xmlns:a16="http://schemas.microsoft.com/office/drawing/2014/main" xmlns="" id="{E0B84C0E-2283-40D8-802A-91644552A774}"/>
              </a:ext>
            </a:extLst>
          </p:cNvPr>
          <p:cNvSpPr txBox="1"/>
          <p:nvPr/>
        </p:nvSpPr>
        <p:spPr>
          <a:xfrm>
            <a:off x="617407" y="3117770"/>
            <a:ext cx="6186293" cy="3652475"/>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本人やご家族から、必要とするサービスや相談したいこと、必要となる物品等を聞き取る。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必要とするサービスや情報の提供にあたり、民生委員や介護等の専門職の方に相談するほか、状況に応じて</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熊野町職員</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に相談し、具体的な支援につなぐ。</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必要とする物資等の提供に</a:t>
            </a: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あたり</a:t>
            </a:r>
            <a:r>
              <a:rPr kumimoji="1" lang="ja-JP" altLang="en-US" sz="1600" b="1" i="0" u="none" strike="noStrike" kern="0" cap="none" spc="0" normalizeH="0" baseline="0" noProof="0">
                <a:ln>
                  <a:noFill/>
                </a:ln>
                <a:solidFill>
                  <a:srgbClr val="221815"/>
                </a:solidFill>
                <a:effectLst/>
                <a:uLnTx/>
                <a:uFillTx/>
                <a:latin typeface="Yu Gothic" panose="020B0400000000000000" pitchFamily="34" charset="-128"/>
                <a:ea typeface="Yu Gothic" panose="020B0400000000000000" pitchFamily="34" charset="-128"/>
              </a:rPr>
              <a:t>、食料・物資班への物資等依頼票を使用して食料・物資班に調達を依頼し、</a:t>
            </a: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熊野町</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災害対策本部に要請し、確保する。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各障がい者団体など要配慮者の支援を行う団体から情報提供を求められた場合は、本人の同意に基づき、できる限り協力する。</a:t>
            </a:r>
          </a:p>
        </p:txBody>
      </p:sp>
      <p:grpSp>
        <p:nvGrpSpPr>
          <p:cNvPr id="25" name="グループ化 24">
            <a:extLst>
              <a:ext uri="{FF2B5EF4-FFF2-40B4-BE49-F238E27FC236}">
                <a16:creationId xmlns:a16="http://schemas.microsoft.com/office/drawing/2014/main" xmlns="" id="{B677A572-8018-409A-8D79-C2C3AA79BE14}"/>
              </a:ext>
            </a:extLst>
          </p:cNvPr>
          <p:cNvGrpSpPr/>
          <p:nvPr/>
        </p:nvGrpSpPr>
        <p:grpSpPr>
          <a:xfrm>
            <a:off x="507581" y="2455817"/>
            <a:ext cx="6357742" cy="504190"/>
            <a:chOff x="728646" y="1851740"/>
            <a:chExt cx="6120130" cy="504190"/>
          </a:xfrm>
        </p:grpSpPr>
        <p:sp>
          <p:nvSpPr>
            <p:cNvPr id="26" name="object 20">
              <a:extLst>
                <a:ext uri="{FF2B5EF4-FFF2-40B4-BE49-F238E27FC236}">
                  <a16:creationId xmlns:a16="http://schemas.microsoft.com/office/drawing/2014/main" xmlns="" id="{C351E00D-6648-48E7-B806-D6D2B0F3D36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6F3D227A-E055-4432-8FCF-2386E0F75E85}"/>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情報、物資等の提供支援</a:t>
              </a:r>
            </a:p>
          </p:txBody>
        </p:sp>
        <p:sp>
          <p:nvSpPr>
            <p:cNvPr id="28" name="object 22">
              <a:extLst>
                <a:ext uri="{FF2B5EF4-FFF2-40B4-BE49-F238E27FC236}">
                  <a16:creationId xmlns:a16="http://schemas.microsoft.com/office/drawing/2014/main" xmlns="" id="{73DF23E5-7D79-4574-84E3-A2DA8E4D6D0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9" name="object 23">
              <a:extLst>
                <a:ext uri="{FF2B5EF4-FFF2-40B4-BE49-F238E27FC236}">
                  <a16:creationId xmlns:a16="http://schemas.microsoft.com/office/drawing/2014/main" xmlns="" id="{660A18E5-6ABE-44E5-9CA6-A397B09FD09B}"/>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１</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sp>
        <p:nvSpPr>
          <p:cNvPr id="30" name="object 9">
            <a:extLst>
              <a:ext uri="{FF2B5EF4-FFF2-40B4-BE49-F238E27FC236}">
                <a16:creationId xmlns:a16="http://schemas.microsoft.com/office/drawing/2014/main" xmlns="" id="{96AE2591-B112-41FC-902C-144D6875D8F6}"/>
              </a:ext>
            </a:extLst>
          </p:cNvPr>
          <p:cNvSpPr txBox="1"/>
          <p:nvPr/>
        </p:nvSpPr>
        <p:spPr>
          <a:xfrm>
            <a:off x="611167" y="7624264"/>
            <a:ext cx="6186293" cy="2218236"/>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配慮が必要な人</a:t>
            </a:r>
            <a:r>
              <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避難所以外の場所に滞在する人を含む</a:t>
            </a:r>
            <a:r>
              <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を定期的に巡回し、健康状態や意見、要望などを聞き取る。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聞き取った内容は、医療・福祉等の専門家と支援に必要な範囲内で共有する。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巡回の際、具合の悪そうな人がいたら声をかけ、保健師の面談、こころのケアの専門家の相談を紹介する。</a:t>
            </a:r>
          </a:p>
        </p:txBody>
      </p:sp>
      <p:grpSp>
        <p:nvGrpSpPr>
          <p:cNvPr id="31" name="グループ化 30">
            <a:extLst>
              <a:ext uri="{FF2B5EF4-FFF2-40B4-BE49-F238E27FC236}">
                <a16:creationId xmlns:a16="http://schemas.microsoft.com/office/drawing/2014/main" xmlns="" id="{953F806A-0511-4C49-8270-1743734554BD}"/>
              </a:ext>
            </a:extLst>
          </p:cNvPr>
          <p:cNvGrpSpPr/>
          <p:nvPr/>
        </p:nvGrpSpPr>
        <p:grpSpPr>
          <a:xfrm>
            <a:off x="501341" y="6962311"/>
            <a:ext cx="6357742" cy="504190"/>
            <a:chOff x="728646" y="1851740"/>
            <a:chExt cx="6120130" cy="504190"/>
          </a:xfrm>
        </p:grpSpPr>
        <p:sp>
          <p:nvSpPr>
            <p:cNvPr id="32" name="object 20">
              <a:extLst>
                <a:ext uri="{FF2B5EF4-FFF2-40B4-BE49-F238E27FC236}">
                  <a16:creationId xmlns:a16="http://schemas.microsoft.com/office/drawing/2014/main" xmlns="" id="{551B0615-851F-42CE-853D-42464CD928F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A5807CA3-1C98-41D9-A053-47377BC16EC0}"/>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prstClr val="white"/>
                  </a:solidFill>
                  <a:latin typeface="Yu Gothic" panose="020B0400000000000000" pitchFamily="34" charset="-128"/>
                  <a:cs typeface="YuGothic"/>
                </a:rPr>
                <a:t>巡回による把握</a:t>
              </a:r>
            </a:p>
          </p:txBody>
        </p:sp>
        <p:sp>
          <p:nvSpPr>
            <p:cNvPr id="34" name="object 22">
              <a:extLst>
                <a:ext uri="{FF2B5EF4-FFF2-40B4-BE49-F238E27FC236}">
                  <a16:creationId xmlns:a16="http://schemas.microsoft.com/office/drawing/2014/main" xmlns="" id="{E1E05861-A15C-46CB-9FA8-54410C9CCE8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5" name="object 23">
              <a:extLst>
                <a:ext uri="{FF2B5EF4-FFF2-40B4-BE49-F238E27FC236}">
                  <a16:creationId xmlns:a16="http://schemas.microsoft.com/office/drawing/2014/main" xmlns="" id="{BDE0C3D4-3F60-4B43-A21E-F336843C583E}"/>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２</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sp>
        <p:nvSpPr>
          <p:cNvPr id="36" name="object 5">
            <a:extLst>
              <a:ext uri="{FF2B5EF4-FFF2-40B4-BE49-F238E27FC236}">
                <a16:creationId xmlns:a16="http://schemas.microsoft.com/office/drawing/2014/main" xmlns="" id="{F3BCC55F-8027-4CE6-AF99-5F0EF00194B9}"/>
              </a:ext>
            </a:extLst>
          </p:cNvPr>
          <p:cNvSpPr txBox="1"/>
          <p:nvPr/>
        </p:nvSpPr>
        <p:spPr>
          <a:xfrm>
            <a:off x="1248475" y="1848835"/>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Tree>
    <p:extLst>
      <p:ext uri="{BB962C8B-B14F-4D97-AF65-F5344CB8AC3E}">
        <p14:creationId xmlns:p14="http://schemas.microsoft.com/office/powerpoint/2010/main" val="19882530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８１</a:t>
            </a:r>
            <a:endParaRPr lang="ja-JP" altLang="en-US" dirty="0">
              <a:solidFill>
                <a:schemeClr val="tx1">
                  <a:lumMod val="50000"/>
                  <a:lumOff val="50000"/>
                </a:schemeClr>
              </a:solidFill>
              <a:latin typeface="+mj-ea"/>
              <a:ea typeface="+mj-ea"/>
            </a:endParaRPr>
          </a:p>
        </p:txBody>
      </p:sp>
      <p:sp>
        <p:nvSpPr>
          <p:cNvPr id="14" name="object 2">
            <a:extLst>
              <a:ext uri="{FF2B5EF4-FFF2-40B4-BE49-F238E27FC236}">
                <a16:creationId xmlns:a16="http://schemas.microsoft.com/office/drawing/2014/main" xmlns="" id="{0E66FD80-ED6F-4450-8E96-02C8B1D275E1}"/>
              </a:ext>
            </a:extLst>
          </p:cNvPr>
          <p:cNvSpPr txBox="1">
            <a:spLocks/>
          </p:cNvSpPr>
          <p:nvPr/>
        </p:nvSpPr>
        <p:spPr>
          <a:xfrm>
            <a:off x="646141" y="961427"/>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4"/>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９</a:t>
            </a:r>
            <a:r>
              <a:rPr kumimoji="0" lang="en-US" altLang="ja-JP"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mj-cs"/>
              </a:rPr>
              <a:t>ニーズの把握と支援</a:t>
            </a:r>
          </a:p>
        </p:txBody>
      </p:sp>
      <p:sp>
        <p:nvSpPr>
          <p:cNvPr id="15" name="object 9">
            <a:extLst>
              <a:ext uri="{FF2B5EF4-FFF2-40B4-BE49-F238E27FC236}">
                <a16:creationId xmlns:a16="http://schemas.microsoft.com/office/drawing/2014/main" xmlns="" id="{C684EFD5-2266-420C-9894-988E616105D1}"/>
              </a:ext>
            </a:extLst>
          </p:cNvPr>
          <p:cNvSpPr txBox="1"/>
          <p:nvPr/>
        </p:nvSpPr>
        <p:spPr>
          <a:xfrm>
            <a:off x="747231" y="3133812"/>
            <a:ext cx="6186293" cy="333238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女性や子どもへの暴力を防ぐための対策を検討する。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女性や子どもなどへの暴力や性的暴力の被害を防ぐため、防犯ブザーやホイッスルを配給し、携帯するよう</a:t>
            </a: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呼びかける。防犯ブザーやホイッスルがない場合は、食料・物資班への物資等依頼票を使用して食料・物資班に調達を依頼し、確保する。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女性や子どもは特に夜間は一人でトイレに行かないように指導する。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必要に応じて近隣の警察署に巡回や、女性警察官の派遣を依頼する。</a:t>
            </a:r>
          </a:p>
        </p:txBody>
      </p:sp>
      <p:grpSp>
        <p:nvGrpSpPr>
          <p:cNvPr id="16" name="グループ化 15">
            <a:extLst>
              <a:ext uri="{FF2B5EF4-FFF2-40B4-BE49-F238E27FC236}">
                <a16:creationId xmlns:a16="http://schemas.microsoft.com/office/drawing/2014/main" xmlns="" id="{25464450-22DB-47B3-BDE7-6073ED9B2530}"/>
              </a:ext>
            </a:extLst>
          </p:cNvPr>
          <p:cNvGrpSpPr/>
          <p:nvPr/>
        </p:nvGrpSpPr>
        <p:grpSpPr>
          <a:xfrm>
            <a:off x="637405" y="2471859"/>
            <a:ext cx="6357742" cy="504190"/>
            <a:chOff x="728646" y="1851740"/>
            <a:chExt cx="6120130" cy="504190"/>
          </a:xfrm>
        </p:grpSpPr>
        <p:sp>
          <p:nvSpPr>
            <p:cNvPr id="17" name="object 20">
              <a:extLst>
                <a:ext uri="{FF2B5EF4-FFF2-40B4-BE49-F238E27FC236}">
                  <a16:creationId xmlns:a16="http://schemas.microsoft.com/office/drawing/2014/main" xmlns="" id="{BABCBFE3-11F8-47FC-A8D2-072A91BC022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dirty="0">
                <a:solidFill>
                  <a:prstClr val="black"/>
                </a:solidFill>
                <a:latin typeface="Yu Gothic" panose="020B0400000000000000" pitchFamily="34" charset="-128"/>
                <a:ea typeface="Yu Gothic" panose="020B0400000000000000" pitchFamily="34" charset="-128"/>
              </a:endParaRPr>
            </a:p>
          </p:txBody>
        </p:sp>
        <p:sp>
          <p:nvSpPr>
            <p:cNvPr id="18" name="object 21">
              <a:extLst>
                <a:ext uri="{FF2B5EF4-FFF2-40B4-BE49-F238E27FC236}">
                  <a16:creationId xmlns:a16="http://schemas.microsoft.com/office/drawing/2014/main" xmlns="" id="{0C105DEE-A256-4AC4-B056-F283F0DF55B1}"/>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暴力防止対策</a:t>
              </a:r>
            </a:p>
          </p:txBody>
        </p:sp>
        <p:sp>
          <p:nvSpPr>
            <p:cNvPr id="19" name="object 22">
              <a:extLst>
                <a:ext uri="{FF2B5EF4-FFF2-40B4-BE49-F238E27FC236}">
                  <a16:creationId xmlns:a16="http://schemas.microsoft.com/office/drawing/2014/main" xmlns="" id="{3B96D4F1-804E-41A2-8289-786DEF7D87F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0" name="object 23">
              <a:extLst>
                <a:ext uri="{FF2B5EF4-FFF2-40B4-BE49-F238E27FC236}">
                  <a16:creationId xmlns:a16="http://schemas.microsoft.com/office/drawing/2014/main" xmlns="" id="{4132A681-862E-4A30-8551-D7D3EE3F6DAE}"/>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4F81BD"/>
                  </a:solidFill>
                  <a:latin typeface="Yu Gothic" panose="020B0400000000000000" pitchFamily="34" charset="-128"/>
                  <a:cs typeface="YuGothic"/>
                </a:rPr>
                <a:t>３</a:t>
              </a:r>
              <a:endParaRPr kumimoji="1" sz="2100" b="1" dirty="0">
                <a:solidFill>
                  <a:srgbClr val="4F81BD"/>
                </a:solidFill>
                <a:latin typeface="Yu Gothic" panose="020B0400000000000000" pitchFamily="34" charset="-128"/>
                <a:ea typeface="Yu Gothic" panose="020B0400000000000000" pitchFamily="34" charset="-128"/>
                <a:cs typeface="YuGothic"/>
              </a:endParaRPr>
            </a:p>
          </p:txBody>
        </p:sp>
      </p:grpSp>
      <p:grpSp>
        <p:nvGrpSpPr>
          <p:cNvPr id="21" name="グループ化 20">
            <a:extLst>
              <a:ext uri="{FF2B5EF4-FFF2-40B4-BE49-F238E27FC236}">
                <a16:creationId xmlns:a16="http://schemas.microsoft.com/office/drawing/2014/main" xmlns="" id="{EFA6DB26-6F40-489E-9BBA-CF325287C33F}"/>
              </a:ext>
            </a:extLst>
          </p:cNvPr>
          <p:cNvGrpSpPr/>
          <p:nvPr/>
        </p:nvGrpSpPr>
        <p:grpSpPr>
          <a:xfrm>
            <a:off x="698672" y="1615921"/>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A27C296E-9181-4722-B9D6-803125C43A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E4B18BD3-EF5F-4BC6-9904-1DC3DCA7E04A}"/>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5">
            <a:extLst>
              <a:ext uri="{FF2B5EF4-FFF2-40B4-BE49-F238E27FC236}">
                <a16:creationId xmlns:a16="http://schemas.microsoft.com/office/drawing/2014/main" xmlns="" id="{526DE9A3-E61A-45B4-BE24-AEB2C3C46C5E}"/>
              </a:ext>
            </a:extLst>
          </p:cNvPr>
          <p:cNvSpPr txBox="1"/>
          <p:nvPr/>
        </p:nvSpPr>
        <p:spPr>
          <a:xfrm>
            <a:off x="1428414" y="1851966"/>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Tree>
    <p:extLst>
      <p:ext uri="{BB962C8B-B14F-4D97-AF65-F5344CB8AC3E}">
        <p14:creationId xmlns:p14="http://schemas.microsoft.com/office/powerpoint/2010/main" val="2623182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xmlns="" id="{A2928CB7-7D53-4C1B-A102-A1E2DEDCFF49}"/>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1" name="bg object 17">
            <a:extLst>
              <a:ext uri="{FF2B5EF4-FFF2-40B4-BE49-F238E27FC236}">
                <a16:creationId xmlns:a16="http://schemas.microsoft.com/office/drawing/2014/main" xmlns="" id="{87E04819-83C8-486B-9B44-235BB1DC96CC}"/>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32" name="bg object 18">
            <a:extLst>
              <a:ext uri="{FF2B5EF4-FFF2-40B4-BE49-F238E27FC236}">
                <a16:creationId xmlns:a16="http://schemas.microsoft.com/office/drawing/2014/main" xmlns="" id="{8E4230CE-D955-409E-A28A-035AE9422505}"/>
              </a:ext>
            </a:extLst>
          </p:cNvPr>
          <p:cNvPicPr/>
          <p:nvPr/>
        </p:nvPicPr>
        <p:blipFill>
          <a:blip r:embed="rId2" cstate="print"/>
          <a:stretch>
            <a:fillRect/>
          </a:stretch>
        </p:blipFill>
        <p:spPr>
          <a:xfrm>
            <a:off x="117745" y="0"/>
            <a:ext cx="174123" cy="208812"/>
          </a:xfrm>
          <a:prstGeom prst="rect">
            <a:avLst/>
          </a:prstGeom>
        </p:spPr>
      </p:pic>
      <p:sp>
        <p:nvSpPr>
          <p:cNvPr id="55" name="テキスト ボックス 54">
            <a:extLst>
              <a:ext uri="{FF2B5EF4-FFF2-40B4-BE49-F238E27FC236}">
                <a16:creationId xmlns:a16="http://schemas.microsoft.com/office/drawing/2014/main" xmlns="" id="{F344A62E-1961-458E-BC06-C5F52E010BC5}"/>
              </a:ext>
            </a:extLst>
          </p:cNvPr>
          <p:cNvSpPr txBox="1"/>
          <p:nvPr/>
        </p:nvSpPr>
        <p:spPr>
          <a:xfrm>
            <a:off x="141513" y="10172700"/>
            <a:ext cx="740808"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８２</a:t>
            </a:r>
          </a:p>
        </p:txBody>
      </p:sp>
      <p:grpSp>
        <p:nvGrpSpPr>
          <p:cNvPr id="28" name="object 9">
            <a:extLst>
              <a:ext uri="{FF2B5EF4-FFF2-40B4-BE49-F238E27FC236}">
                <a16:creationId xmlns:a16="http://schemas.microsoft.com/office/drawing/2014/main" xmlns="" id="{C0C470D2-ED1A-40D7-AC71-CCDDFA850C21}"/>
              </a:ext>
            </a:extLst>
          </p:cNvPr>
          <p:cNvGrpSpPr/>
          <p:nvPr/>
        </p:nvGrpSpPr>
        <p:grpSpPr>
          <a:xfrm>
            <a:off x="567691" y="694868"/>
            <a:ext cx="6553200" cy="628997"/>
            <a:chOff x="540004" y="1688134"/>
            <a:chExt cx="6480175" cy="334010"/>
          </a:xfrm>
          <a:solidFill>
            <a:srgbClr val="172A88"/>
          </a:solidFill>
        </p:grpSpPr>
        <p:pic>
          <p:nvPicPr>
            <p:cNvPr id="29" name="object 10">
              <a:extLst>
                <a:ext uri="{FF2B5EF4-FFF2-40B4-BE49-F238E27FC236}">
                  <a16:creationId xmlns:a16="http://schemas.microsoft.com/office/drawing/2014/main" xmlns="" id="{13C2A3EC-4F04-4268-B7EE-0979FB9529DA}"/>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56" name="object 11">
              <a:extLst>
                <a:ext uri="{FF2B5EF4-FFF2-40B4-BE49-F238E27FC236}">
                  <a16:creationId xmlns:a16="http://schemas.microsoft.com/office/drawing/2014/main" xmlns="" id="{512583C9-44E1-4C7C-A5D0-8FCFED29B39B}"/>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dirty="0"/>
            </a:p>
          </p:txBody>
        </p:sp>
      </p:grpSp>
      <p:sp>
        <p:nvSpPr>
          <p:cNvPr id="57" name="object 12">
            <a:extLst>
              <a:ext uri="{FF2B5EF4-FFF2-40B4-BE49-F238E27FC236}">
                <a16:creationId xmlns:a16="http://schemas.microsoft.com/office/drawing/2014/main" xmlns="" id="{D5D42C0B-E5A9-4B55-90A2-2B8DE5C97B65}"/>
              </a:ext>
            </a:extLst>
          </p:cNvPr>
          <p:cNvSpPr txBox="1"/>
          <p:nvPr/>
        </p:nvSpPr>
        <p:spPr>
          <a:xfrm>
            <a:off x="729361" y="837435"/>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５</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避難所の閉鎖（撤収期）</a:t>
            </a:r>
          </a:p>
        </p:txBody>
      </p:sp>
      <p:sp>
        <p:nvSpPr>
          <p:cNvPr id="33" name="テキスト ボックス 32">
            <a:extLst>
              <a:ext uri="{FF2B5EF4-FFF2-40B4-BE49-F238E27FC236}">
                <a16:creationId xmlns:a16="http://schemas.microsoft.com/office/drawing/2014/main" xmlns="" id="{22290B8C-18F0-4ABD-8811-E7FA3C66DB91}"/>
              </a:ext>
            </a:extLst>
          </p:cNvPr>
          <p:cNvSpPr txBox="1"/>
          <p:nvPr/>
        </p:nvSpPr>
        <p:spPr>
          <a:xfrm>
            <a:off x="807596" y="1476788"/>
            <a:ext cx="5975984" cy="104695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ライフライン機能が復活することにより、地域の本来の生活を再開することができる期間です。住居をなくした人は、より生活環境の整った応急仮設住宅などに移動してもらい、避難所を段階的に統合・閉鎖することで、施設本来業務を再開させる準備を行います。</a:t>
            </a:r>
          </a:p>
        </p:txBody>
      </p:sp>
      <p:sp>
        <p:nvSpPr>
          <p:cNvPr id="34" name="object 2">
            <a:extLst>
              <a:ext uri="{FF2B5EF4-FFF2-40B4-BE49-F238E27FC236}">
                <a16:creationId xmlns:a16="http://schemas.microsoft.com/office/drawing/2014/main" xmlns="" id="{FACBF11B-9330-4E7F-87AF-F71ECAC7CEAE}"/>
              </a:ext>
            </a:extLst>
          </p:cNvPr>
          <p:cNvSpPr txBox="1">
            <a:spLocks/>
          </p:cNvSpPr>
          <p:nvPr/>
        </p:nvSpPr>
        <p:spPr>
          <a:xfrm>
            <a:off x="803462" y="2801725"/>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dirty="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閉鎖準備</a:t>
            </a:r>
          </a:p>
        </p:txBody>
      </p:sp>
      <p:grpSp>
        <p:nvGrpSpPr>
          <p:cNvPr id="35" name="グループ化 34">
            <a:extLst>
              <a:ext uri="{FF2B5EF4-FFF2-40B4-BE49-F238E27FC236}">
                <a16:creationId xmlns:a16="http://schemas.microsoft.com/office/drawing/2014/main" xmlns="" id="{F8A54E5C-95F6-447C-9B45-86CD433B0F59}"/>
              </a:ext>
            </a:extLst>
          </p:cNvPr>
          <p:cNvGrpSpPr/>
          <p:nvPr/>
        </p:nvGrpSpPr>
        <p:grpSpPr>
          <a:xfrm>
            <a:off x="803462" y="3314700"/>
            <a:ext cx="6120130" cy="328706"/>
            <a:chOff x="719999" y="6776611"/>
            <a:chExt cx="6120130" cy="328706"/>
          </a:xfrm>
        </p:grpSpPr>
        <p:sp>
          <p:nvSpPr>
            <p:cNvPr id="36" name="object 14">
              <a:extLst>
                <a:ext uri="{FF2B5EF4-FFF2-40B4-BE49-F238E27FC236}">
                  <a16:creationId xmlns:a16="http://schemas.microsoft.com/office/drawing/2014/main" xmlns="" id="{EFC1DC94-D100-4315-BAA2-F6F80843E48F}"/>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7" name="object 15">
              <a:extLst>
                <a:ext uri="{FF2B5EF4-FFF2-40B4-BE49-F238E27FC236}">
                  <a16:creationId xmlns:a16="http://schemas.microsoft.com/office/drawing/2014/main" xmlns="" id="{2FE59F57-AA3A-4F09-AD00-1132731B259B}"/>
                </a:ext>
              </a:extLst>
            </p:cNvPr>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dirty="0">
                  <a:solidFill>
                    <a:srgbClr val="172A88"/>
                  </a:solidFill>
                  <a:latin typeface="Yu Gothic" panose="020B0400000000000000" pitchFamily="34" charset="-128"/>
                  <a:ea typeface="Yu Gothic" panose="020B0400000000000000" pitchFamily="34" charset="-128"/>
                  <a:cs typeface="YuGothic"/>
                </a:rPr>
                <a:t>① 避難所の統合・閉鎖に向けた準備</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38" name="object 8">
            <a:extLst>
              <a:ext uri="{FF2B5EF4-FFF2-40B4-BE49-F238E27FC236}">
                <a16:creationId xmlns:a16="http://schemas.microsoft.com/office/drawing/2014/main" xmlns="" id="{FA22068C-2838-405D-90D3-57C2B2F5FC54}"/>
              </a:ext>
            </a:extLst>
          </p:cNvPr>
          <p:cNvSpPr txBox="1"/>
          <p:nvPr/>
        </p:nvSpPr>
        <p:spPr>
          <a:xfrm>
            <a:off x="1006661" y="3828457"/>
            <a:ext cx="6120129" cy="9546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避難者の意向を把握するため意向調査表を配布し回収する。</a:t>
            </a:r>
            <a:endParaRPr lang="en-US" altLang="ja-JP" sz="1600" b="1" dirty="0">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避難所の統合・閉鎖の時期、閉鎖後の対応などについて、熊野</a:t>
            </a:r>
            <a:r>
              <a:rPr lang="ja-JP" altLang="en-US" sz="1600" b="1" dirty="0">
                <a:solidFill>
                  <a:srgbClr val="221815"/>
                </a:solidFill>
                <a:latin typeface="游ゴシック" panose="020B0400000000000000" pitchFamily="50" charset="-128"/>
                <a:ea typeface="游ゴシック" panose="020B0400000000000000" pitchFamily="50" charset="-128"/>
              </a:rPr>
              <a:t>町職員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を通して、熊野町災害対策本部と協議する。</a:t>
            </a:r>
            <a:endParaRPr sz="1600" b="1" dirty="0">
              <a:solidFill>
                <a:srgbClr val="221815"/>
              </a:solidFill>
              <a:latin typeface="游ゴシック" panose="020B0400000000000000" pitchFamily="50" charset="-128"/>
              <a:ea typeface="游ゴシック" panose="020B0400000000000000" pitchFamily="50" charset="-128"/>
              <a:cs typeface="YuGothic"/>
            </a:endParaRPr>
          </a:p>
        </p:txBody>
      </p:sp>
      <p:grpSp>
        <p:nvGrpSpPr>
          <p:cNvPr id="39" name="グループ化 38">
            <a:extLst>
              <a:ext uri="{FF2B5EF4-FFF2-40B4-BE49-F238E27FC236}">
                <a16:creationId xmlns:a16="http://schemas.microsoft.com/office/drawing/2014/main" xmlns="" id="{6986F74A-47A6-4FB3-BEB5-753EBA228F15}"/>
              </a:ext>
            </a:extLst>
          </p:cNvPr>
          <p:cNvGrpSpPr/>
          <p:nvPr/>
        </p:nvGrpSpPr>
        <p:grpSpPr>
          <a:xfrm>
            <a:off x="832423" y="5651500"/>
            <a:ext cx="6120130" cy="328706"/>
            <a:chOff x="719999" y="6776611"/>
            <a:chExt cx="6120130" cy="328706"/>
          </a:xfrm>
        </p:grpSpPr>
        <p:sp>
          <p:nvSpPr>
            <p:cNvPr id="40" name="object 14">
              <a:extLst>
                <a:ext uri="{FF2B5EF4-FFF2-40B4-BE49-F238E27FC236}">
                  <a16:creationId xmlns:a16="http://schemas.microsoft.com/office/drawing/2014/main" xmlns="" id="{29736535-A946-4381-B03E-0D3E479A9279}"/>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1" name="object 15">
              <a:extLst>
                <a:ext uri="{FF2B5EF4-FFF2-40B4-BE49-F238E27FC236}">
                  <a16:creationId xmlns:a16="http://schemas.microsoft.com/office/drawing/2014/main" xmlns="" id="{6568314B-9938-45F1-BE8C-AE9322726572}"/>
                </a:ext>
              </a:extLst>
            </p:cNvPr>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統合・閉鎖に向けた説明会の開催協力</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42" name="object 8">
            <a:extLst>
              <a:ext uri="{FF2B5EF4-FFF2-40B4-BE49-F238E27FC236}">
                <a16:creationId xmlns:a16="http://schemas.microsoft.com/office/drawing/2014/main" xmlns="" id="{32E80FF7-B6F2-41DD-94FA-F533656E8BA2}"/>
              </a:ext>
            </a:extLst>
          </p:cNvPr>
          <p:cNvSpPr txBox="1"/>
          <p:nvPr/>
        </p:nvSpPr>
        <p:spPr>
          <a:xfrm>
            <a:off x="1006661" y="6165257"/>
            <a:ext cx="6120129" cy="5870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避難所の統合・閉鎖にあたり、熊野町が開催する説明会の開催に協力するなどして、避難所利用者全員に伝える。</a:t>
            </a:r>
            <a:endParaRPr sz="1600" b="1" dirty="0">
              <a:latin typeface="Yu Gothic" panose="020B0400000000000000" pitchFamily="34" charset="-128"/>
              <a:ea typeface="Yu Gothic" panose="020B0400000000000000" pitchFamily="34" charset="-128"/>
              <a:cs typeface="YuGothic"/>
            </a:endParaRPr>
          </a:p>
        </p:txBody>
      </p:sp>
      <p:sp>
        <p:nvSpPr>
          <p:cNvPr id="43" name="object 72">
            <a:extLst>
              <a:ext uri="{FF2B5EF4-FFF2-40B4-BE49-F238E27FC236}">
                <a16:creationId xmlns:a16="http://schemas.microsoft.com/office/drawing/2014/main" xmlns="" id="{DDCB3616-0AEA-4A66-850F-41A4190DB1EA}"/>
              </a:ext>
            </a:extLst>
          </p:cNvPr>
          <p:cNvSpPr/>
          <p:nvPr/>
        </p:nvSpPr>
        <p:spPr>
          <a:xfrm>
            <a:off x="1032062" y="8093932"/>
            <a:ext cx="3315725"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dirty="0"/>
          </a:p>
        </p:txBody>
      </p:sp>
      <p:sp>
        <p:nvSpPr>
          <p:cNvPr id="44" name="object 73">
            <a:extLst>
              <a:ext uri="{FF2B5EF4-FFF2-40B4-BE49-F238E27FC236}">
                <a16:creationId xmlns:a16="http://schemas.microsoft.com/office/drawing/2014/main" xmlns="" id="{B3F12BCC-3700-4AE3-ACA3-1D4327FE61A8}"/>
              </a:ext>
            </a:extLst>
          </p:cNvPr>
          <p:cNvSpPr txBox="1"/>
          <p:nvPr/>
        </p:nvSpPr>
        <p:spPr>
          <a:xfrm>
            <a:off x="1147980" y="8155771"/>
            <a:ext cx="3115152" cy="184666"/>
          </a:xfrm>
          <a:prstGeom prst="rect">
            <a:avLst/>
          </a:prstGeom>
        </p:spPr>
        <p:txBody>
          <a:bodyPr vert="horz" wrap="square" lIns="0" tIns="0" rIns="0" bIns="0" rtlCol="0">
            <a:spAutoFit/>
          </a:bodyPr>
          <a:lstStyle/>
          <a:p>
            <a:pPr marL="12700">
              <a:lnSpc>
                <a:spcPct val="100000"/>
              </a:lnSpc>
            </a:pP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28</a:t>
            </a: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a:t>
            </a:r>
            <a:r>
              <a:rPr lang="zh-TW" altLang="en-US" sz="1200" b="1" spc="60" dirty="0">
                <a:solidFill>
                  <a:srgbClr val="FFFFFF"/>
                </a:solidFill>
                <a:latin typeface="游ゴシック" panose="020B0400000000000000" pitchFamily="50" charset="-128"/>
                <a:ea typeface="游ゴシック" panose="020B0400000000000000" pitchFamily="50" charset="-128"/>
                <a:cs typeface="BIZ UDゴシック"/>
              </a:rPr>
              <a:t>避難所運営委員会規約（案）</a:t>
            </a:r>
            <a:endParaRPr sz="1200" dirty="0">
              <a:latin typeface="游ゴシック" panose="020B0400000000000000" pitchFamily="50" charset="-128"/>
              <a:ea typeface="游ゴシック" panose="020B0400000000000000" pitchFamily="50" charset="-128"/>
              <a:cs typeface="BIZ UDゴシック"/>
            </a:endParaRPr>
          </a:p>
        </p:txBody>
      </p:sp>
      <p:sp>
        <p:nvSpPr>
          <p:cNvPr id="45" name="object 74">
            <a:extLst>
              <a:ext uri="{FF2B5EF4-FFF2-40B4-BE49-F238E27FC236}">
                <a16:creationId xmlns:a16="http://schemas.microsoft.com/office/drawing/2014/main" xmlns="" id="{09C2653E-14E1-4138-ACFA-53184EA782AE}"/>
              </a:ext>
            </a:extLst>
          </p:cNvPr>
          <p:cNvSpPr/>
          <p:nvPr/>
        </p:nvSpPr>
        <p:spPr>
          <a:xfrm>
            <a:off x="3998690" y="814677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dirty="0"/>
          </a:p>
        </p:txBody>
      </p:sp>
      <p:sp>
        <p:nvSpPr>
          <p:cNvPr id="46" name="object 5">
            <a:extLst>
              <a:ext uri="{FF2B5EF4-FFF2-40B4-BE49-F238E27FC236}">
                <a16:creationId xmlns:a16="http://schemas.microsoft.com/office/drawing/2014/main" xmlns="" id="{A9C90CF9-F740-46EF-9C16-5800DA7E413D}"/>
              </a:ext>
            </a:extLst>
          </p:cNvPr>
          <p:cNvSpPr txBox="1"/>
          <p:nvPr/>
        </p:nvSpPr>
        <p:spPr>
          <a:xfrm>
            <a:off x="1182732" y="7125865"/>
            <a:ext cx="5841862" cy="495007"/>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避難者と十分な話合いを行い、理解を得ることが重要。</a:t>
            </a: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できるだけ、代表者だけでなく、多くの避難者と話し合う必要がある。</a:t>
            </a:r>
          </a:p>
        </p:txBody>
      </p:sp>
      <p:sp>
        <p:nvSpPr>
          <p:cNvPr id="47" name="object 6">
            <a:extLst>
              <a:ext uri="{FF2B5EF4-FFF2-40B4-BE49-F238E27FC236}">
                <a16:creationId xmlns:a16="http://schemas.microsoft.com/office/drawing/2014/main" xmlns="" id="{CA5B6163-4161-479C-9C7D-DD3846E823B9}"/>
              </a:ext>
            </a:extLst>
          </p:cNvPr>
          <p:cNvSpPr/>
          <p:nvPr/>
        </p:nvSpPr>
        <p:spPr>
          <a:xfrm>
            <a:off x="955862" y="6946900"/>
            <a:ext cx="6128784" cy="8381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dirty="0"/>
          </a:p>
        </p:txBody>
      </p:sp>
      <p:sp>
        <p:nvSpPr>
          <p:cNvPr id="48" name="object 72">
            <a:extLst>
              <a:ext uri="{FF2B5EF4-FFF2-40B4-BE49-F238E27FC236}">
                <a16:creationId xmlns:a16="http://schemas.microsoft.com/office/drawing/2014/main" xmlns="" id="{FA9CD7B8-B680-4615-AFE6-9537F8274F59}"/>
              </a:ext>
            </a:extLst>
          </p:cNvPr>
          <p:cNvSpPr/>
          <p:nvPr/>
        </p:nvSpPr>
        <p:spPr>
          <a:xfrm>
            <a:off x="1032062" y="4965700"/>
            <a:ext cx="2052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dirty="0"/>
          </a:p>
        </p:txBody>
      </p:sp>
      <p:sp>
        <p:nvSpPr>
          <p:cNvPr id="49" name="object 73">
            <a:extLst>
              <a:ext uri="{FF2B5EF4-FFF2-40B4-BE49-F238E27FC236}">
                <a16:creationId xmlns:a16="http://schemas.microsoft.com/office/drawing/2014/main" xmlns="" id="{31F47FA3-DC83-494B-BB8F-50421AFC961F}"/>
              </a:ext>
            </a:extLst>
          </p:cNvPr>
          <p:cNvSpPr txBox="1"/>
          <p:nvPr/>
        </p:nvSpPr>
        <p:spPr>
          <a:xfrm>
            <a:off x="1147980" y="5027539"/>
            <a:ext cx="3115152"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30</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：意向調査表</a:t>
            </a:r>
            <a:endParaRPr sz="1200" dirty="0">
              <a:latin typeface="游ゴシック" panose="020B0400000000000000" pitchFamily="50" charset="-128"/>
              <a:ea typeface="游ゴシック" panose="020B0400000000000000" pitchFamily="50" charset="-128"/>
              <a:cs typeface="BIZ UDゴシック"/>
            </a:endParaRPr>
          </a:p>
        </p:txBody>
      </p:sp>
      <p:sp>
        <p:nvSpPr>
          <p:cNvPr id="50" name="object 74">
            <a:extLst>
              <a:ext uri="{FF2B5EF4-FFF2-40B4-BE49-F238E27FC236}">
                <a16:creationId xmlns:a16="http://schemas.microsoft.com/office/drawing/2014/main" xmlns="" id="{339B600E-F879-45A3-855D-79C83C2A4E4C}"/>
              </a:ext>
            </a:extLst>
          </p:cNvPr>
          <p:cNvSpPr/>
          <p:nvPr/>
        </p:nvSpPr>
        <p:spPr>
          <a:xfrm>
            <a:off x="2756029" y="501854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dirty="0"/>
          </a:p>
        </p:txBody>
      </p:sp>
    </p:spTree>
    <p:extLst>
      <p:ext uri="{BB962C8B-B14F-4D97-AF65-F5344CB8AC3E}">
        <p14:creationId xmlns:p14="http://schemas.microsoft.com/office/powerpoint/2010/main" val="865865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xmlns="" id="{60F50884-E906-4C0D-9D0B-CF62F54DECFF}"/>
              </a:ext>
            </a:extLst>
          </p:cNvPr>
          <p:cNvSpPr txBox="1"/>
          <p:nvPr/>
        </p:nvSpPr>
        <p:spPr>
          <a:xfrm>
            <a:off x="6777263" y="10203545"/>
            <a:ext cx="782412"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８３</a:t>
            </a:r>
            <a:endParaRPr lang="ja-JP" altLang="en-US" dirty="0">
              <a:solidFill>
                <a:schemeClr val="tx1">
                  <a:lumMod val="50000"/>
                  <a:lumOff val="50000"/>
                </a:schemeClr>
              </a:solidFill>
              <a:latin typeface="+mj-ea"/>
              <a:ea typeface="+mj-ea"/>
            </a:endParaRPr>
          </a:p>
        </p:txBody>
      </p:sp>
      <p:sp>
        <p:nvSpPr>
          <p:cNvPr id="33" name="bg object 16">
            <a:extLst>
              <a:ext uri="{FF2B5EF4-FFF2-40B4-BE49-F238E27FC236}">
                <a16:creationId xmlns:a16="http://schemas.microsoft.com/office/drawing/2014/main" xmlns="" id="{9C0E79CC-6298-42B1-B6B9-A1BA9BD5545D}"/>
              </a:ext>
            </a:extLst>
          </p:cNvPr>
          <p:cNvSpPr/>
          <p:nvPr/>
        </p:nvSpPr>
        <p:spPr>
          <a:xfrm>
            <a:off x="0" y="-1792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dirty="0"/>
          </a:p>
        </p:txBody>
      </p:sp>
      <p:sp>
        <p:nvSpPr>
          <p:cNvPr id="34" name="bg object 17">
            <a:extLst>
              <a:ext uri="{FF2B5EF4-FFF2-40B4-BE49-F238E27FC236}">
                <a16:creationId xmlns:a16="http://schemas.microsoft.com/office/drawing/2014/main" xmlns="" id="{36BFADB5-9AC4-404A-86EE-54EED3F1AB74}"/>
              </a:ext>
            </a:extLst>
          </p:cNvPr>
          <p:cNvSpPr/>
          <p:nvPr/>
        </p:nvSpPr>
        <p:spPr>
          <a:xfrm>
            <a:off x="142900" y="-17919"/>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dirty="0"/>
          </a:p>
        </p:txBody>
      </p:sp>
      <p:pic>
        <p:nvPicPr>
          <p:cNvPr id="35" name="bg object 18">
            <a:extLst>
              <a:ext uri="{FF2B5EF4-FFF2-40B4-BE49-F238E27FC236}">
                <a16:creationId xmlns:a16="http://schemas.microsoft.com/office/drawing/2014/main" xmlns="" id="{F4804B5A-C4DA-450A-ACE3-09E5EEC809C0}"/>
              </a:ext>
            </a:extLst>
          </p:cNvPr>
          <p:cNvPicPr/>
          <p:nvPr/>
        </p:nvPicPr>
        <p:blipFill>
          <a:blip r:embed="rId2" cstate="print"/>
          <a:stretch>
            <a:fillRect/>
          </a:stretch>
        </p:blipFill>
        <p:spPr>
          <a:xfrm>
            <a:off x="117744" y="-17920"/>
            <a:ext cx="174123" cy="208812"/>
          </a:xfrm>
          <a:prstGeom prst="rect">
            <a:avLst/>
          </a:prstGeom>
        </p:spPr>
      </p:pic>
      <p:sp>
        <p:nvSpPr>
          <p:cNvPr id="36" name="object 2">
            <a:extLst>
              <a:ext uri="{FF2B5EF4-FFF2-40B4-BE49-F238E27FC236}">
                <a16:creationId xmlns:a16="http://schemas.microsoft.com/office/drawing/2014/main" xmlns="" id="{CF19F4C5-E3AE-4F40-B4E4-D82BEFBA0BDE}"/>
              </a:ext>
            </a:extLst>
          </p:cNvPr>
          <p:cNvSpPr txBox="1">
            <a:spLocks/>
          </p:cNvSpPr>
          <p:nvPr/>
        </p:nvSpPr>
        <p:spPr>
          <a:xfrm>
            <a:off x="685800" y="1427044"/>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dirty="0">
                <a:solidFill>
                  <a:srgbClr val="172A88"/>
                </a:solidFill>
                <a:latin typeface="Yu Gothic" panose="020B0400000000000000" pitchFamily="34" charset="-128"/>
                <a:ea typeface="Yu Gothic" panose="020B0400000000000000" pitchFamily="34" charset="-128"/>
              </a:rPr>
              <a:t>２</a:t>
            </a:r>
            <a:r>
              <a:rPr kumimoji="0" lang="en-US" altLang="ja-JP" sz="2400" b="1" kern="0" dirty="0">
                <a:solidFill>
                  <a:srgbClr val="172A88"/>
                </a:solidFill>
                <a:latin typeface="Yu Gothic" panose="020B0400000000000000" pitchFamily="34" charset="-128"/>
                <a:ea typeface="Yu Gothic" panose="020B0400000000000000" pitchFamily="34" charset="-128"/>
              </a:rPr>
              <a:t>.</a:t>
            </a:r>
            <a:r>
              <a:rPr kumimoji="0" lang="ja-JP" altLang="en-US" sz="2400" b="1" kern="0" dirty="0">
                <a:solidFill>
                  <a:srgbClr val="172A88"/>
                </a:solidFill>
                <a:latin typeface="Yu Gothic" panose="020B0400000000000000" pitchFamily="34" charset="-128"/>
                <a:ea typeface="Yu Gothic" panose="020B0400000000000000" pitchFamily="34" charset="-128"/>
              </a:rPr>
              <a:t> </a:t>
            </a:r>
            <a:r>
              <a:rPr kumimoji="0" lang="ja-JP" altLang="en-US" sz="2400" b="1" kern="0" spc="-235" dirty="0">
                <a:solidFill>
                  <a:srgbClr val="172A88"/>
                </a:solidFill>
                <a:latin typeface="Yu Gothic" panose="020B0400000000000000" pitchFamily="34" charset="-128"/>
                <a:ea typeface="Yu Gothic" panose="020B0400000000000000" pitchFamily="34" charset="-128"/>
              </a:rPr>
              <a:t>避難所の閉鎖</a:t>
            </a:r>
            <a:endParaRPr kumimoji="0" lang="ja-JP" altLang="en-US" sz="2400" b="1" kern="0" dirty="0">
              <a:solidFill>
                <a:srgbClr val="172A88"/>
              </a:solidFill>
              <a:latin typeface="Yu Gothic" panose="020B0400000000000000" pitchFamily="34" charset="-128"/>
              <a:ea typeface="Yu Gothic" panose="020B0400000000000000" pitchFamily="34" charset="-128"/>
            </a:endParaRPr>
          </a:p>
        </p:txBody>
      </p:sp>
      <p:grpSp>
        <p:nvGrpSpPr>
          <p:cNvPr id="37" name="グループ化 36">
            <a:extLst>
              <a:ext uri="{FF2B5EF4-FFF2-40B4-BE49-F238E27FC236}">
                <a16:creationId xmlns:a16="http://schemas.microsoft.com/office/drawing/2014/main" xmlns="" id="{8BB90A53-EB68-4B32-A453-EF91C1589229}"/>
              </a:ext>
            </a:extLst>
          </p:cNvPr>
          <p:cNvGrpSpPr/>
          <p:nvPr/>
        </p:nvGrpSpPr>
        <p:grpSpPr>
          <a:xfrm>
            <a:off x="685800" y="1940019"/>
            <a:ext cx="6120130" cy="328706"/>
            <a:chOff x="719999" y="6776611"/>
            <a:chExt cx="6120130" cy="328706"/>
          </a:xfrm>
        </p:grpSpPr>
        <p:sp>
          <p:nvSpPr>
            <p:cNvPr id="38" name="object 14">
              <a:extLst>
                <a:ext uri="{FF2B5EF4-FFF2-40B4-BE49-F238E27FC236}">
                  <a16:creationId xmlns:a16="http://schemas.microsoft.com/office/drawing/2014/main" xmlns="" id="{5611770B-1D6C-4DD0-9EC7-EC9DF2FE4216}"/>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39" name="object 15">
              <a:extLst>
                <a:ext uri="{FF2B5EF4-FFF2-40B4-BE49-F238E27FC236}">
                  <a16:creationId xmlns:a16="http://schemas.microsoft.com/office/drawing/2014/main" xmlns="" id="{2C6FD081-B880-4E7D-85C1-6FB8AE0D124F}"/>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片付け</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40" name="object 8">
            <a:extLst>
              <a:ext uri="{FF2B5EF4-FFF2-40B4-BE49-F238E27FC236}">
                <a16:creationId xmlns:a16="http://schemas.microsoft.com/office/drawing/2014/main" xmlns="" id="{BBD05F41-68E2-4096-B2F7-ED01F1B73029}"/>
              </a:ext>
            </a:extLst>
          </p:cNvPr>
          <p:cNvSpPr txBox="1"/>
          <p:nvPr/>
        </p:nvSpPr>
        <p:spPr>
          <a:xfrm>
            <a:off x="888999" y="2453776"/>
            <a:ext cx="6120129" cy="3181577"/>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避難所の統合・閉鎖にあたり、避難所利用者の情報などを円滑に引き継ぎすることができるよう避難所運営委員会、各運営班などの協力を得て、避難所の運営・管理に関する情報や書類を集約する。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集約した情報や書類などは、熊野町災害対策本部に提出する。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避難所運営委員会、各運営班、避難所利用者、</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熊野</a:t>
            </a:r>
            <a:r>
              <a:rPr lang="ja-JP" altLang="en-US" sz="1600" b="1" dirty="0">
                <a:solidFill>
                  <a:srgbClr val="221815"/>
                </a:solidFill>
                <a:latin typeface="游ゴシック" panose="020B0400000000000000" pitchFamily="50" charset="-128"/>
                <a:ea typeface="游ゴシック" panose="020B0400000000000000" pitchFamily="50" charset="-128"/>
              </a:rPr>
              <a:t>町職員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a:t>
            </a:r>
            <a:r>
              <a:rPr lang="ja-JP" altLang="en-US" sz="1600" b="1" dirty="0">
                <a:latin typeface="Yu Gothic" panose="020B0400000000000000" pitchFamily="34" charset="-128"/>
                <a:ea typeface="Yu Gothic" panose="020B0400000000000000" pitchFamily="34" charset="-128"/>
                <a:cs typeface="YuGothic"/>
              </a:rPr>
              <a:t>施設管理者は協力して、施設全体の清掃や使用した設備の返却、整理整頓を行う。</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片付けのための人手が足りない場合は、熊野町災害対策本部に対し、職員やボランティアの派遣を要請する。</a:t>
            </a:r>
            <a:endParaRPr sz="1600" b="1" dirty="0">
              <a:latin typeface="Yu Gothic" panose="020B0400000000000000" pitchFamily="34" charset="-128"/>
              <a:ea typeface="Yu Gothic" panose="020B0400000000000000" pitchFamily="34" charset="-128"/>
              <a:cs typeface="YuGothic"/>
            </a:endParaRPr>
          </a:p>
        </p:txBody>
      </p:sp>
      <p:grpSp>
        <p:nvGrpSpPr>
          <p:cNvPr id="41" name="グループ化 40">
            <a:extLst>
              <a:ext uri="{FF2B5EF4-FFF2-40B4-BE49-F238E27FC236}">
                <a16:creationId xmlns:a16="http://schemas.microsoft.com/office/drawing/2014/main" xmlns="" id="{504EFA82-77C1-4300-A1B6-CDCC36D98B28}"/>
              </a:ext>
            </a:extLst>
          </p:cNvPr>
          <p:cNvGrpSpPr/>
          <p:nvPr/>
        </p:nvGrpSpPr>
        <p:grpSpPr>
          <a:xfrm>
            <a:off x="714761" y="6410419"/>
            <a:ext cx="6120130" cy="328706"/>
            <a:chOff x="719999" y="6776611"/>
            <a:chExt cx="6120130" cy="328706"/>
          </a:xfrm>
        </p:grpSpPr>
        <p:sp>
          <p:nvSpPr>
            <p:cNvPr id="42" name="object 14">
              <a:extLst>
                <a:ext uri="{FF2B5EF4-FFF2-40B4-BE49-F238E27FC236}">
                  <a16:creationId xmlns:a16="http://schemas.microsoft.com/office/drawing/2014/main" xmlns="" id="{AB82E829-8B52-4857-AB1F-F7F18E42C2BB}"/>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dirty="0">
                <a:latin typeface="Yu Gothic" panose="020B0400000000000000" pitchFamily="34" charset="-128"/>
                <a:ea typeface="Yu Gothic" panose="020B0400000000000000" pitchFamily="34" charset="-128"/>
              </a:endParaRPr>
            </a:p>
          </p:txBody>
        </p:sp>
        <p:sp>
          <p:nvSpPr>
            <p:cNvPr id="43" name="object 15">
              <a:extLst>
                <a:ext uri="{FF2B5EF4-FFF2-40B4-BE49-F238E27FC236}">
                  <a16:creationId xmlns:a16="http://schemas.microsoft.com/office/drawing/2014/main" xmlns="" id="{4AB52D17-8283-42E8-9846-048808F05252}"/>
                </a:ext>
              </a:extLst>
            </p:cNvPr>
            <p:cNvSpPr txBox="1"/>
            <p:nvPr/>
          </p:nvSpPr>
          <p:spPr>
            <a:xfrm>
              <a:off x="810226" y="6776611"/>
              <a:ext cx="2699080"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dirty="0">
                  <a:solidFill>
                    <a:srgbClr val="172A88"/>
                  </a:solidFill>
                  <a:latin typeface="Yu Gothic" panose="020B0400000000000000" pitchFamily="34" charset="-128"/>
                  <a:ea typeface="Yu Gothic" panose="020B0400000000000000" pitchFamily="34" charset="-128"/>
                  <a:cs typeface="YuGothic"/>
                </a:rPr>
                <a:t>② 避難所の閉鎖</a:t>
              </a:r>
              <a:endParaRPr sz="2000" b="1" dirty="0">
                <a:solidFill>
                  <a:srgbClr val="172A88"/>
                </a:solidFill>
                <a:latin typeface="Yu Gothic" panose="020B0400000000000000" pitchFamily="34" charset="-128"/>
                <a:ea typeface="Yu Gothic" panose="020B0400000000000000" pitchFamily="34" charset="-128"/>
                <a:cs typeface="YuGothic"/>
              </a:endParaRPr>
            </a:p>
          </p:txBody>
        </p:sp>
      </p:grpSp>
      <p:sp>
        <p:nvSpPr>
          <p:cNvPr id="44" name="object 8">
            <a:extLst>
              <a:ext uri="{FF2B5EF4-FFF2-40B4-BE49-F238E27FC236}">
                <a16:creationId xmlns:a16="http://schemas.microsoft.com/office/drawing/2014/main" xmlns="" id="{9E0C8FC7-3D6A-4146-960E-349C5EF2DAF5}"/>
              </a:ext>
            </a:extLst>
          </p:cNvPr>
          <p:cNvSpPr txBox="1"/>
          <p:nvPr/>
        </p:nvSpPr>
        <p:spPr>
          <a:xfrm>
            <a:off x="888999" y="6924176"/>
            <a:ext cx="6120129" cy="2218236"/>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避難所は、避難所外避難者の支援拠点でもあるため、避難所閉鎖後の支援をどのように行うかについて、検討する。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避難施設の備品等を毀損していないかを確認する。時間が経過すると、責任の所在があいまいになるなど、毀損の原因等が不明瞭になりがちなため、毀損している場合には、管理者にすぐ連絡し対応する。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避難所運営委員会は、避難所閉鎖の日に解散する。</a:t>
            </a:r>
            <a:endParaRPr sz="1600" b="1" dirty="0">
              <a:latin typeface="Yu Gothic" panose="020B0400000000000000" pitchFamily="34" charset="-128"/>
              <a:ea typeface="Yu Gothic" panose="020B0400000000000000" pitchFamily="34" charset="-128"/>
              <a:cs typeface="YuGothic"/>
            </a:endParaRPr>
          </a:p>
        </p:txBody>
      </p:sp>
      <p:sp>
        <p:nvSpPr>
          <p:cNvPr id="45" name="object 72">
            <a:extLst>
              <a:ext uri="{FF2B5EF4-FFF2-40B4-BE49-F238E27FC236}">
                <a16:creationId xmlns:a16="http://schemas.microsoft.com/office/drawing/2014/main" xmlns="" id="{B6351CA1-E48C-4383-9EC8-161158E45CE7}"/>
              </a:ext>
            </a:extLst>
          </p:cNvPr>
          <p:cNvSpPr/>
          <p:nvPr/>
        </p:nvSpPr>
        <p:spPr>
          <a:xfrm>
            <a:off x="931272" y="5758564"/>
            <a:ext cx="2368447" cy="306045"/>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dirty="0"/>
          </a:p>
        </p:txBody>
      </p:sp>
      <p:sp>
        <p:nvSpPr>
          <p:cNvPr id="46" name="object 73">
            <a:extLst>
              <a:ext uri="{FF2B5EF4-FFF2-40B4-BE49-F238E27FC236}">
                <a16:creationId xmlns:a16="http://schemas.microsoft.com/office/drawing/2014/main" xmlns="" id="{F2410F72-E781-4BC6-87E4-9BE7FF41D501}"/>
              </a:ext>
            </a:extLst>
          </p:cNvPr>
          <p:cNvSpPr txBox="1"/>
          <p:nvPr/>
        </p:nvSpPr>
        <p:spPr>
          <a:xfrm>
            <a:off x="1047190" y="5820403"/>
            <a:ext cx="2167874"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22</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：職員派遣依頼書</a:t>
            </a:r>
            <a:endParaRPr sz="1200" dirty="0">
              <a:latin typeface="游ゴシック" panose="020B0400000000000000" pitchFamily="50" charset="-128"/>
              <a:ea typeface="游ゴシック" panose="020B0400000000000000" pitchFamily="50" charset="-128"/>
              <a:cs typeface="BIZ UDゴシック"/>
            </a:endParaRPr>
          </a:p>
        </p:txBody>
      </p:sp>
      <p:sp>
        <p:nvSpPr>
          <p:cNvPr id="47" name="object 74">
            <a:extLst>
              <a:ext uri="{FF2B5EF4-FFF2-40B4-BE49-F238E27FC236}">
                <a16:creationId xmlns:a16="http://schemas.microsoft.com/office/drawing/2014/main" xmlns="" id="{DE597AD2-54F7-44A1-95D1-FC89001B37BE}"/>
              </a:ext>
            </a:extLst>
          </p:cNvPr>
          <p:cNvSpPr/>
          <p:nvPr/>
        </p:nvSpPr>
        <p:spPr>
          <a:xfrm>
            <a:off x="2971800" y="5811405"/>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dirty="0"/>
          </a:p>
        </p:txBody>
      </p:sp>
    </p:spTree>
    <p:extLst>
      <p:ext uri="{BB962C8B-B14F-4D97-AF65-F5344CB8AC3E}">
        <p14:creationId xmlns:p14="http://schemas.microsoft.com/office/powerpoint/2010/main" val="45801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5C26407D-5EF9-4C90-B322-80D7BAEA9996}"/>
              </a:ext>
            </a:extLst>
          </p:cNvPr>
          <p:cNvSpPr txBox="1"/>
          <p:nvPr/>
        </p:nvSpPr>
        <p:spPr>
          <a:xfrm>
            <a:off x="6751863" y="10128199"/>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a:t>
            </a:r>
            <a:endParaRPr lang="ja-JP" altLang="en-US">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569A8ACB-C4C7-45A2-AF6C-57C00DA815CF}"/>
              </a:ext>
            </a:extLst>
          </p:cNvPr>
          <p:cNvSpPr/>
          <p:nvPr/>
        </p:nvSpPr>
        <p:spPr>
          <a:xfrm>
            <a:off x="3629" y="10277"/>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5" name="bg object 17">
            <a:extLst>
              <a:ext uri="{FF2B5EF4-FFF2-40B4-BE49-F238E27FC236}">
                <a16:creationId xmlns:a16="http://schemas.microsoft.com/office/drawing/2014/main" xmlns="" id="{023ED6AB-C699-4202-A5D1-162A8E961B6E}"/>
              </a:ext>
            </a:extLst>
          </p:cNvPr>
          <p:cNvSpPr/>
          <p:nvPr/>
        </p:nvSpPr>
        <p:spPr>
          <a:xfrm>
            <a:off x="146529" y="10278"/>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6" name="bg object 18">
            <a:extLst>
              <a:ext uri="{FF2B5EF4-FFF2-40B4-BE49-F238E27FC236}">
                <a16:creationId xmlns:a16="http://schemas.microsoft.com/office/drawing/2014/main" xmlns="" id="{63BABF63-B829-490D-97E5-99C65D821455}"/>
              </a:ext>
            </a:extLst>
          </p:cNvPr>
          <p:cNvPicPr/>
          <p:nvPr/>
        </p:nvPicPr>
        <p:blipFill>
          <a:blip r:embed="rId2" cstate="print"/>
          <a:stretch>
            <a:fillRect/>
          </a:stretch>
        </p:blipFill>
        <p:spPr>
          <a:xfrm>
            <a:off x="121373" y="10277"/>
            <a:ext cx="174123" cy="208812"/>
          </a:xfrm>
          <a:prstGeom prst="rect">
            <a:avLst/>
          </a:prstGeom>
        </p:spPr>
      </p:pic>
      <p:pic>
        <p:nvPicPr>
          <p:cNvPr id="7" name="object 40">
            <a:extLst>
              <a:ext uri="{FF2B5EF4-FFF2-40B4-BE49-F238E27FC236}">
                <a16:creationId xmlns:a16="http://schemas.microsoft.com/office/drawing/2014/main" xmlns="" id="{580AF39D-5248-4929-B77E-75422C8E5E4D}"/>
              </a:ext>
            </a:extLst>
          </p:cNvPr>
          <p:cNvPicPr/>
          <p:nvPr/>
        </p:nvPicPr>
        <p:blipFill>
          <a:blip r:embed="rId3" cstate="print"/>
          <a:stretch>
            <a:fillRect/>
          </a:stretch>
        </p:blipFill>
        <p:spPr>
          <a:xfrm>
            <a:off x="2794000" y="7856815"/>
            <a:ext cx="1444361" cy="2061885"/>
          </a:xfrm>
          <a:prstGeom prst="rect">
            <a:avLst/>
          </a:prstGeom>
        </p:spPr>
      </p:pic>
      <p:pic>
        <p:nvPicPr>
          <p:cNvPr id="8" name="object 43">
            <a:extLst>
              <a:ext uri="{FF2B5EF4-FFF2-40B4-BE49-F238E27FC236}">
                <a16:creationId xmlns:a16="http://schemas.microsoft.com/office/drawing/2014/main" xmlns="" id="{5A5B3D78-2BBA-4853-97A8-20EF3A8DF6FB}"/>
              </a:ext>
            </a:extLst>
          </p:cNvPr>
          <p:cNvPicPr/>
          <p:nvPr/>
        </p:nvPicPr>
        <p:blipFill>
          <a:blip r:embed="rId4" cstate="print"/>
          <a:stretch>
            <a:fillRect/>
          </a:stretch>
        </p:blipFill>
        <p:spPr>
          <a:xfrm>
            <a:off x="2387737" y="3121612"/>
            <a:ext cx="877831" cy="1230657"/>
          </a:xfrm>
          <a:prstGeom prst="rect">
            <a:avLst/>
          </a:prstGeom>
        </p:spPr>
      </p:pic>
      <p:sp>
        <p:nvSpPr>
          <p:cNvPr id="9" name="object 44">
            <a:extLst>
              <a:ext uri="{FF2B5EF4-FFF2-40B4-BE49-F238E27FC236}">
                <a16:creationId xmlns:a16="http://schemas.microsoft.com/office/drawing/2014/main" xmlns="" id="{938F9B1D-A796-43F7-A796-AFE263DB37C1}"/>
              </a:ext>
            </a:extLst>
          </p:cNvPr>
          <p:cNvSpPr/>
          <p:nvPr/>
        </p:nvSpPr>
        <p:spPr>
          <a:xfrm>
            <a:off x="2384645" y="3127161"/>
            <a:ext cx="877933" cy="1230847"/>
          </a:xfrm>
          <a:custGeom>
            <a:avLst/>
            <a:gdLst/>
            <a:ahLst/>
            <a:cxnLst/>
            <a:rect l="l" t="t" r="r" b="b"/>
            <a:pathLst>
              <a:path w="1153160" h="1616709">
                <a:moveTo>
                  <a:pt x="1153020" y="0"/>
                </a:moveTo>
                <a:lnTo>
                  <a:pt x="0" y="0"/>
                </a:lnTo>
                <a:lnTo>
                  <a:pt x="0" y="1616455"/>
                </a:lnTo>
                <a:lnTo>
                  <a:pt x="1153020" y="1616455"/>
                </a:lnTo>
                <a:lnTo>
                  <a:pt x="1153020" y="0"/>
                </a:lnTo>
                <a:close/>
              </a:path>
            </a:pathLst>
          </a:custGeom>
          <a:solidFill>
            <a:srgbClr val="040000">
              <a:alpha val="11997"/>
            </a:srgbClr>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pic>
        <p:nvPicPr>
          <p:cNvPr id="10" name="object 45">
            <a:extLst>
              <a:ext uri="{FF2B5EF4-FFF2-40B4-BE49-F238E27FC236}">
                <a16:creationId xmlns:a16="http://schemas.microsoft.com/office/drawing/2014/main" xmlns="" id="{872119B9-5F46-4905-9C60-C91F066E1050}"/>
              </a:ext>
            </a:extLst>
          </p:cNvPr>
          <p:cNvPicPr/>
          <p:nvPr/>
        </p:nvPicPr>
        <p:blipFill>
          <a:blip r:embed="rId5" cstate="print"/>
          <a:stretch>
            <a:fillRect/>
          </a:stretch>
        </p:blipFill>
        <p:spPr>
          <a:xfrm>
            <a:off x="2033232" y="3315337"/>
            <a:ext cx="962721" cy="1349667"/>
          </a:xfrm>
          <a:prstGeom prst="rect">
            <a:avLst/>
          </a:prstGeom>
        </p:spPr>
      </p:pic>
      <p:sp>
        <p:nvSpPr>
          <p:cNvPr id="11" name="object 46">
            <a:extLst>
              <a:ext uri="{FF2B5EF4-FFF2-40B4-BE49-F238E27FC236}">
                <a16:creationId xmlns:a16="http://schemas.microsoft.com/office/drawing/2014/main" xmlns="" id="{C975D654-88EC-44A0-B7C5-1BF2463148C5}"/>
              </a:ext>
            </a:extLst>
          </p:cNvPr>
          <p:cNvSpPr/>
          <p:nvPr/>
        </p:nvSpPr>
        <p:spPr>
          <a:xfrm>
            <a:off x="2033329" y="3315337"/>
            <a:ext cx="963019" cy="1349773"/>
          </a:xfrm>
          <a:custGeom>
            <a:avLst/>
            <a:gdLst/>
            <a:ahLst/>
            <a:cxnLst/>
            <a:rect l="l" t="t" r="r" b="b"/>
            <a:pathLst>
              <a:path w="1264920" h="1772920">
                <a:moveTo>
                  <a:pt x="1264526" y="0"/>
                </a:moveTo>
                <a:lnTo>
                  <a:pt x="0" y="0"/>
                </a:lnTo>
                <a:lnTo>
                  <a:pt x="0" y="1772780"/>
                </a:lnTo>
                <a:lnTo>
                  <a:pt x="1264526" y="1772780"/>
                </a:lnTo>
                <a:lnTo>
                  <a:pt x="1264526" y="0"/>
                </a:lnTo>
                <a:close/>
              </a:path>
            </a:pathLst>
          </a:custGeom>
          <a:solidFill>
            <a:srgbClr val="040000">
              <a:alpha val="5999"/>
            </a:srgbClr>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pic>
        <p:nvPicPr>
          <p:cNvPr id="12" name="object 47">
            <a:extLst>
              <a:ext uri="{FF2B5EF4-FFF2-40B4-BE49-F238E27FC236}">
                <a16:creationId xmlns:a16="http://schemas.microsoft.com/office/drawing/2014/main" xmlns="" id="{92C1FF6B-566E-43A5-81C6-1AFA82F66DDD}"/>
              </a:ext>
            </a:extLst>
          </p:cNvPr>
          <p:cNvPicPr/>
          <p:nvPr/>
        </p:nvPicPr>
        <p:blipFill>
          <a:blip r:embed="rId6" cstate="print"/>
          <a:stretch>
            <a:fillRect/>
          </a:stretch>
        </p:blipFill>
        <p:spPr>
          <a:xfrm>
            <a:off x="1538469" y="3518619"/>
            <a:ext cx="1088595" cy="1526133"/>
          </a:xfrm>
          <a:prstGeom prst="rect">
            <a:avLst/>
          </a:prstGeom>
        </p:spPr>
      </p:pic>
      <p:sp>
        <p:nvSpPr>
          <p:cNvPr id="13" name="object 48">
            <a:extLst>
              <a:ext uri="{FF2B5EF4-FFF2-40B4-BE49-F238E27FC236}">
                <a16:creationId xmlns:a16="http://schemas.microsoft.com/office/drawing/2014/main" xmlns="" id="{6CED1240-82DD-418F-BB10-65301877BB69}"/>
              </a:ext>
            </a:extLst>
          </p:cNvPr>
          <p:cNvSpPr/>
          <p:nvPr/>
        </p:nvSpPr>
        <p:spPr>
          <a:xfrm>
            <a:off x="1311142" y="3304119"/>
            <a:ext cx="303601" cy="213198"/>
          </a:xfrm>
          <a:custGeom>
            <a:avLst/>
            <a:gdLst/>
            <a:ahLst/>
            <a:cxnLst/>
            <a:rect l="l" t="t" r="r" b="b"/>
            <a:pathLst>
              <a:path w="398779" h="280034">
                <a:moveTo>
                  <a:pt x="0" y="279514"/>
                </a:moveTo>
                <a:lnTo>
                  <a:pt x="60580" y="114291"/>
                </a:lnTo>
                <a:lnTo>
                  <a:pt x="122264" y="30100"/>
                </a:lnTo>
                <a:lnTo>
                  <a:pt x="222393" y="738"/>
                </a:lnTo>
                <a:lnTo>
                  <a:pt x="398310" y="0"/>
                </a:lnTo>
              </a:path>
            </a:pathLst>
          </a:custGeom>
          <a:ln w="28003">
            <a:solidFill>
              <a:srgbClr val="E71F19"/>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4" name="object 49">
            <a:extLst>
              <a:ext uri="{FF2B5EF4-FFF2-40B4-BE49-F238E27FC236}">
                <a16:creationId xmlns:a16="http://schemas.microsoft.com/office/drawing/2014/main" xmlns="" id="{C1536894-D923-447A-9559-433298849974}"/>
              </a:ext>
            </a:extLst>
          </p:cNvPr>
          <p:cNvSpPr/>
          <p:nvPr/>
        </p:nvSpPr>
        <p:spPr>
          <a:xfrm>
            <a:off x="1615887" y="3206531"/>
            <a:ext cx="137781" cy="147933"/>
          </a:xfrm>
          <a:custGeom>
            <a:avLst/>
            <a:gdLst/>
            <a:ahLst/>
            <a:cxnLst/>
            <a:rect l="l" t="t" r="r" b="b"/>
            <a:pathLst>
              <a:path w="180975" h="194309">
                <a:moveTo>
                  <a:pt x="25603" y="0"/>
                </a:moveTo>
                <a:lnTo>
                  <a:pt x="0" y="193827"/>
                </a:lnTo>
                <a:lnTo>
                  <a:pt x="180632" y="119087"/>
                </a:lnTo>
                <a:lnTo>
                  <a:pt x="25603" y="0"/>
                </a:lnTo>
                <a:close/>
              </a:path>
            </a:pathLst>
          </a:custGeom>
          <a:solidFill>
            <a:srgbClr val="E71F19"/>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50">
            <a:extLst>
              <a:ext uri="{FF2B5EF4-FFF2-40B4-BE49-F238E27FC236}">
                <a16:creationId xmlns:a16="http://schemas.microsoft.com/office/drawing/2014/main" xmlns="" id="{3E3B30E6-3F6B-409D-B4B5-13258498C50D}"/>
              </a:ext>
            </a:extLst>
          </p:cNvPr>
          <p:cNvSpPr/>
          <p:nvPr/>
        </p:nvSpPr>
        <p:spPr>
          <a:xfrm>
            <a:off x="1955715" y="3103478"/>
            <a:ext cx="267344" cy="154702"/>
          </a:xfrm>
          <a:custGeom>
            <a:avLst/>
            <a:gdLst/>
            <a:ahLst/>
            <a:cxnLst/>
            <a:rect l="l" t="t" r="r" b="b"/>
            <a:pathLst>
              <a:path w="351154" h="203200">
                <a:moveTo>
                  <a:pt x="0" y="203173"/>
                </a:moveTo>
                <a:lnTo>
                  <a:pt x="65855" y="75517"/>
                </a:lnTo>
                <a:lnTo>
                  <a:pt x="124367" y="13602"/>
                </a:lnTo>
                <a:lnTo>
                  <a:pt x="208440" y="0"/>
                </a:lnTo>
                <a:lnTo>
                  <a:pt x="350977" y="17283"/>
                </a:lnTo>
              </a:path>
            </a:pathLst>
          </a:custGeom>
          <a:ln w="22860">
            <a:solidFill>
              <a:srgbClr val="E71F19"/>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51">
            <a:extLst>
              <a:ext uri="{FF2B5EF4-FFF2-40B4-BE49-F238E27FC236}">
                <a16:creationId xmlns:a16="http://schemas.microsoft.com/office/drawing/2014/main" xmlns="" id="{277685C1-A4EE-42CF-890F-A7CED201809A}"/>
              </a:ext>
            </a:extLst>
          </p:cNvPr>
          <p:cNvSpPr/>
          <p:nvPr/>
        </p:nvSpPr>
        <p:spPr>
          <a:xfrm>
            <a:off x="2216255" y="3066272"/>
            <a:ext cx="117477" cy="117960"/>
          </a:xfrm>
          <a:custGeom>
            <a:avLst/>
            <a:gdLst/>
            <a:ahLst/>
            <a:cxnLst/>
            <a:rect l="l" t="t" r="r" b="b"/>
            <a:pathLst>
              <a:path w="154304" h="154940">
                <a:moveTo>
                  <a:pt x="40424" y="0"/>
                </a:moveTo>
                <a:lnTo>
                  <a:pt x="0" y="154368"/>
                </a:lnTo>
                <a:lnTo>
                  <a:pt x="153873" y="112191"/>
                </a:lnTo>
                <a:lnTo>
                  <a:pt x="40424" y="0"/>
                </a:lnTo>
                <a:close/>
              </a:path>
            </a:pathLst>
          </a:custGeom>
          <a:solidFill>
            <a:srgbClr val="E71F19"/>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0">
            <a:extLst>
              <a:ext uri="{FF2B5EF4-FFF2-40B4-BE49-F238E27FC236}">
                <a16:creationId xmlns:a16="http://schemas.microsoft.com/office/drawing/2014/main" xmlns="" id="{3A540FAE-D2DA-4937-B09F-1DB648C7B838}"/>
              </a:ext>
            </a:extLst>
          </p:cNvPr>
          <p:cNvSpPr txBox="1"/>
          <p:nvPr/>
        </p:nvSpPr>
        <p:spPr>
          <a:xfrm>
            <a:off x="3714037" y="3285412"/>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避難所開設アクションカード</a:t>
            </a:r>
            <a:endParaRPr sz="1600" b="1">
              <a:latin typeface="Yu Gothic" panose="020B0400000000000000" pitchFamily="34" charset="-128"/>
              <a:ea typeface="Yu Gothic" panose="020B0400000000000000" pitchFamily="34" charset="-128"/>
              <a:cs typeface="YuGothic"/>
            </a:endParaRPr>
          </a:p>
        </p:txBody>
      </p:sp>
      <p:sp>
        <p:nvSpPr>
          <p:cNvPr id="18" name="object 22">
            <a:extLst>
              <a:ext uri="{FF2B5EF4-FFF2-40B4-BE49-F238E27FC236}">
                <a16:creationId xmlns:a16="http://schemas.microsoft.com/office/drawing/2014/main" xmlns="" id="{2264402F-4C77-46D5-9652-2E2B34B6405A}"/>
              </a:ext>
            </a:extLst>
          </p:cNvPr>
          <p:cNvSpPr txBox="1"/>
          <p:nvPr/>
        </p:nvSpPr>
        <p:spPr>
          <a:xfrm>
            <a:off x="3760335" y="3698754"/>
            <a:ext cx="2865835" cy="1090042"/>
          </a:xfrm>
          <a:prstGeom prst="rect">
            <a:avLst/>
          </a:prstGeom>
        </p:spPr>
        <p:txBody>
          <a:bodyPr vert="horz" wrap="square" lIns="0" tIns="12700" rIns="0" bIns="0" rtlCol="0">
            <a:spAutoFit/>
          </a:bodyPr>
          <a:lstStyle/>
          <a:p>
            <a:r>
              <a:rPr lang="ja-JP" altLang="en-US" sz="1400" b="1">
                <a:latin typeface="Yu Gothic" panose="020B0400000000000000" pitchFamily="34" charset="-128"/>
                <a:ea typeface="Yu Gothic" panose="020B0400000000000000" pitchFamily="34" charset="-128"/>
                <a:cs typeface="YuGo-Medium"/>
              </a:rPr>
              <a:t>アクションカードは、このカードを受け取った誰でもが、迷うことなく必要な活動ができるように、「なにを、どうすればよいか」について，その手順と内容が書かれています。</a:t>
            </a:r>
            <a:endParaRPr lang="en-US" altLang="ja-JP" sz="1400" b="1">
              <a:latin typeface="Yu Gothic" panose="020B0400000000000000" pitchFamily="34" charset="-128"/>
              <a:ea typeface="Yu Gothic" panose="020B0400000000000000" pitchFamily="34" charset="-128"/>
              <a:cs typeface="YuGo-Medium"/>
            </a:endParaRPr>
          </a:p>
        </p:txBody>
      </p:sp>
      <p:sp>
        <p:nvSpPr>
          <p:cNvPr id="19" name="テキスト ボックス 18">
            <a:extLst>
              <a:ext uri="{FF2B5EF4-FFF2-40B4-BE49-F238E27FC236}">
                <a16:creationId xmlns:a16="http://schemas.microsoft.com/office/drawing/2014/main" xmlns="" id="{1A15356C-A0C3-431A-9954-94F20A98D23A}"/>
              </a:ext>
            </a:extLst>
          </p:cNvPr>
          <p:cNvSpPr txBox="1"/>
          <p:nvPr/>
        </p:nvSpPr>
        <p:spPr>
          <a:xfrm>
            <a:off x="1462942" y="2020608"/>
            <a:ext cx="5656202"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開設時、避難所開設に必要な４つの仕事の活動方法が示されているアクションカードを取り出し、関係者で協力して対応します。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20" name="正方形/長方形 19">
            <a:extLst>
              <a:ext uri="{FF2B5EF4-FFF2-40B4-BE49-F238E27FC236}">
                <a16:creationId xmlns:a16="http://schemas.microsoft.com/office/drawing/2014/main" xmlns="" id="{BF35F440-CCD4-45C7-9C32-60B67FC389AC}"/>
              </a:ext>
            </a:extLst>
          </p:cNvPr>
          <p:cNvSpPr/>
          <p:nvPr/>
        </p:nvSpPr>
        <p:spPr>
          <a:xfrm>
            <a:off x="523725" y="1974277"/>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1" name="object 16">
            <a:extLst>
              <a:ext uri="{FF2B5EF4-FFF2-40B4-BE49-F238E27FC236}">
                <a16:creationId xmlns:a16="http://schemas.microsoft.com/office/drawing/2014/main" xmlns="" id="{3E302E50-B6FF-48D3-8AAD-7D84BCDE4F96}"/>
              </a:ext>
            </a:extLst>
          </p:cNvPr>
          <p:cNvSpPr/>
          <p:nvPr/>
        </p:nvSpPr>
        <p:spPr>
          <a:xfrm>
            <a:off x="836600" y="2052133"/>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22" name="テキスト ボックス 21">
            <a:extLst>
              <a:ext uri="{FF2B5EF4-FFF2-40B4-BE49-F238E27FC236}">
                <a16:creationId xmlns:a16="http://schemas.microsoft.com/office/drawing/2014/main" xmlns="" id="{E39C1E5E-927B-4908-99D2-160A0666928E}"/>
              </a:ext>
            </a:extLst>
          </p:cNvPr>
          <p:cNvSpPr txBox="1"/>
          <p:nvPr/>
        </p:nvSpPr>
        <p:spPr>
          <a:xfrm>
            <a:off x="735325" y="2467860"/>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pic>
        <p:nvPicPr>
          <p:cNvPr id="23" name="図 22">
            <a:extLst>
              <a:ext uri="{FF2B5EF4-FFF2-40B4-BE49-F238E27FC236}">
                <a16:creationId xmlns:a16="http://schemas.microsoft.com/office/drawing/2014/main" xmlns="" id="{B3B2EE04-B9EF-4D24-8029-46EB6C8B0C98}"/>
              </a:ext>
            </a:extLst>
          </p:cNvPr>
          <p:cNvPicPr>
            <a:picLocks noChangeAspect="1"/>
          </p:cNvPicPr>
          <p:nvPr/>
        </p:nvPicPr>
        <p:blipFill>
          <a:blip r:embed="rId7"/>
          <a:stretch>
            <a:fillRect/>
          </a:stretch>
        </p:blipFill>
        <p:spPr>
          <a:xfrm>
            <a:off x="508000" y="8192783"/>
            <a:ext cx="1042628" cy="1426753"/>
          </a:xfrm>
          <a:prstGeom prst="rect">
            <a:avLst/>
          </a:prstGeom>
        </p:spPr>
      </p:pic>
      <p:sp>
        <p:nvSpPr>
          <p:cNvPr id="24" name="テキスト ボックス 23">
            <a:extLst>
              <a:ext uri="{FF2B5EF4-FFF2-40B4-BE49-F238E27FC236}">
                <a16:creationId xmlns:a16="http://schemas.microsoft.com/office/drawing/2014/main" xmlns="" id="{BB04480E-AD93-4A4A-AE73-50738E067A67}"/>
              </a:ext>
            </a:extLst>
          </p:cNvPr>
          <p:cNvSpPr txBox="1"/>
          <p:nvPr/>
        </p:nvSpPr>
        <p:spPr>
          <a:xfrm>
            <a:off x="1498600" y="8495923"/>
            <a:ext cx="1308370" cy="430887"/>
          </a:xfrm>
          <a:prstGeom prst="rect">
            <a:avLst/>
          </a:prstGeom>
          <a:noFill/>
        </p:spPr>
        <p:txBody>
          <a:bodyPr wrap="square">
            <a:spAutoFit/>
          </a:bodyPr>
          <a:lstStyle/>
          <a:p>
            <a:pPr algn="ctr"/>
            <a:r>
              <a:rPr lang="ja-JP" altLang="en-US" sz="1100" b="1">
                <a:solidFill>
                  <a:srgbClr val="E71F19"/>
                </a:solidFill>
                <a:latin typeface="Yu Gothic" panose="020B0400000000000000" pitchFamily="34" charset="-128"/>
                <a:ea typeface="Yu Gothic" panose="020B0400000000000000" pitchFamily="34" charset="-128"/>
                <a:cs typeface="YuGothic"/>
              </a:rPr>
              <a:t>対象となる班を</a:t>
            </a:r>
            <a:endParaRPr lang="en-US" altLang="ja-JP" sz="1100" b="1">
              <a:solidFill>
                <a:srgbClr val="E71F19"/>
              </a:solidFill>
              <a:latin typeface="Yu Gothic" panose="020B0400000000000000" pitchFamily="34" charset="-128"/>
              <a:ea typeface="Yu Gothic" panose="020B0400000000000000" pitchFamily="34" charset="-128"/>
              <a:cs typeface="YuGothic"/>
            </a:endParaRPr>
          </a:p>
          <a:p>
            <a:pPr algn="ctr"/>
            <a:r>
              <a:rPr lang="ja-JP" altLang="en-US" sz="1100" b="1">
                <a:solidFill>
                  <a:srgbClr val="E71F19"/>
                </a:solidFill>
                <a:latin typeface="Yu Gothic" panose="020B0400000000000000" pitchFamily="34" charset="-128"/>
                <a:ea typeface="Yu Gothic" panose="020B0400000000000000" pitchFamily="34" charset="-128"/>
                <a:cs typeface="YuGothic"/>
              </a:rPr>
              <a:t>抜き出す</a:t>
            </a:r>
            <a:endParaRPr lang="ja-JP" altLang="en-US" sz="1100"/>
          </a:p>
        </p:txBody>
      </p:sp>
      <p:sp>
        <p:nvSpPr>
          <p:cNvPr id="25" name="テキスト ボックス 24">
            <a:extLst>
              <a:ext uri="{FF2B5EF4-FFF2-40B4-BE49-F238E27FC236}">
                <a16:creationId xmlns:a16="http://schemas.microsoft.com/office/drawing/2014/main" xmlns="" id="{A607CE98-F519-47CF-9A11-3F8245FDF130}"/>
              </a:ext>
            </a:extLst>
          </p:cNvPr>
          <p:cNvSpPr txBox="1"/>
          <p:nvPr/>
        </p:nvSpPr>
        <p:spPr>
          <a:xfrm>
            <a:off x="536734" y="2883796"/>
            <a:ext cx="1308370" cy="430887"/>
          </a:xfrm>
          <a:prstGeom prst="rect">
            <a:avLst/>
          </a:prstGeom>
          <a:noFill/>
        </p:spPr>
        <p:txBody>
          <a:bodyPr wrap="square">
            <a:spAutoFit/>
          </a:bodyPr>
          <a:lstStyle/>
          <a:p>
            <a:r>
              <a:rPr lang="ja-JP" altLang="en-US" sz="1100" b="1">
                <a:solidFill>
                  <a:srgbClr val="E71F19"/>
                </a:solidFill>
                <a:latin typeface="Yu Gothic" panose="020B0400000000000000" pitchFamily="34" charset="-128"/>
                <a:ea typeface="Yu Gothic" panose="020B0400000000000000" pitchFamily="34" charset="-128"/>
                <a:cs typeface="YuGothic"/>
              </a:rPr>
              <a:t>手分けして上から順番に実施する</a:t>
            </a:r>
            <a:endParaRPr lang="ja-JP" altLang="en-US" sz="1100"/>
          </a:p>
        </p:txBody>
      </p:sp>
      <p:sp>
        <p:nvSpPr>
          <p:cNvPr id="26" name="object 20">
            <a:extLst>
              <a:ext uri="{FF2B5EF4-FFF2-40B4-BE49-F238E27FC236}">
                <a16:creationId xmlns:a16="http://schemas.microsoft.com/office/drawing/2014/main" xmlns="" id="{B504E829-5447-4C9E-8EB5-E117252E0A83}"/>
              </a:ext>
            </a:extLst>
          </p:cNvPr>
          <p:cNvSpPr txBox="1"/>
          <p:nvPr/>
        </p:nvSpPr>
        <p:spPr>
          <a:xfrm>
            <a:off x="4475299" y="8150240"/>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a:t>
            </a:r>
            <a:r>
              <a:rPr lang="ja-JP" altLang="en-US" sz="1600" b="1">
                <a:solidFill>
                  <a:srgbClr val="221815"/>
                </a:solidFill>
                <a:latin typeface="Yu Gothic" panose="020B0400000000000000" pitchFamily="34" charset="-128"/>
                <a:ea typeface="Yu Gothic" panose="020B0400000000000000" pitchFamily="34" charset="-128"/>
                <a:cs typeface="YuGothic"/>
              </a:rPr>
              <a:t>運営マニュアル</a:t>
            </a:r>
            <a:endParaRPr sz="1600" b="1">
              <a:latin typeface="Yu Gothic" panose="020B0400000000000000" pitchFamily="34" charset="-128"/>
              <a:ea typeface="Yu Gothic" panose="020B0400000000000000" pitchFamily="34" charset="-128"/>
              <a:cs typeface="YuGothic"/>
            </a:endParaRPr>
          </a:p>
        </p:txBody>
      </p:sp>
      <p:sp>
        <p:nvSpPr>
          <p:cNvPr id="27" name="テキスト ボックス 26">
            <a:extLst>
              <a:ext uri="{FF2B5EF4-FFF2-40B4-BE49-F238E27FC236}">
                <a16:creationId xmlns:a16="http://schemas.microsoft.com/office/drawing/2014/main" xmlns="" id="{B316E69B-10D3-4DCA-80D3-E139ED202A7A}"/>
              </a:ext>
            </a:extLst>
          </p:cNvPr>
          <p:cNvSpPr txBox="1"/>
          <p:nvPr/>
        </p:nvSpPr>
        <p:spPr>
          <a:xfrm>
            <a:off x="1705445" y="6866215"/>
            <a:ext cx="5099759" cy="705706"/>
          </a:xfrm>
          <a:prstGeom prst="rect">
            <a:avLst/>
          </a:prstGeom>
          <a:noFill/>
        </p:spPr>
        <p:txBody>
          <a:bodyPr wrap="square">
            <a:spAutoFit/>
          </a:bodyPr>
          <a:lstStyle>
            <a:defPPr>
              <a:defRPr lang="ja-JP"/>
            </a:defPPr>
            <a:lvl1pPr marL="12700" marR="5080">
              <a:lnSpc>
                <a:spcPct val="145800"/>
              </a:lnSpc>
              <a:spcBef>
                <a:spcPts val="100"/>
              </a:spcBef>
              <a:defRPr sz="1400" b="1">
                <a:solidFill>
                  <a:srgbClr val="221815"/>
                </a:solidFill>
                <a:latin typeface="Yu Gothic" panose="020B0400000000000000" pitchFamily="34" charset="-128"/>
                <a:ea typeface="Yu Gothic" panose="020B0400000000000000" pitchFamily="34" charset="-128"/>
                <a:cs typeface="YuGo-Medium"/>
              </a:defRPr>
            </a:lvl1pPr>
          </a:lstStyle>
          <a:p>
            <a:r>
              <a:rPr lang="ja-JP" altLang="en-US"/>
              <a:t>運営班</a:t>
            </a:r>
            <a:r>
              <a:rPr lang="ja-JP" altLang="en-US">
                <a:solidFill>
                  <a:schemeClr val="tx1"/>
                </a:solidFill>
              </a:rPr>
              <a:t>ごとに、担当となる班のマニュアルを抜き出し、</a:t>
            </a:r>
            <a:endParaRPr lang="en-US" altLang="ja-JP">
              <a:solidFill>
                <a:schemeClr val="tx1"/>
              </a:solidFill>
            </a:endParaRPr>
          </a:p>
          <a:p>
            <a:r>
              <a:rPr lang="ja-JP" altLang="en-US">
                <a:solidFill>
                  <a:schemeClr val="tx1"/>
                </a:solidFill>
              </a:rPr>
              <a:t>各班が</a:t>
            </a:r>
            <a:r>
              <a:rPr lang="ja-JP" altLang="en-US"/>
              <a:t>協力して避難所運営を行います。</a:t>
            </a:r>
          </a:p>
        </p:txBody>
      </p:sp>
      <p:sp>
        <p:nvSpPr>
          <p:cNvPr id="28" name="正方形/長方形 27">
            <a:extLst>
              <a:ext uri="{FF2B5EF4-FFF2-40B4-BE49-F238E27FC236}">
                <a16:creationId xmlns:a16="http://schemas.microsoft.com/office/drawing/2014/main" xmlns="" id="{ED9EB146-DC7F-4BC1-8529-0716AC2E43B6}"/>
              </a:ext>
            </a:extLst>
          </p:cNvPr>
          <p:cNvSpPr/>
          <p:nvPr/>
        </p:nvSpPr>
        <p:spPr>
          <a:xfrm>
            <a:off x="569936" y="6838526"/>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9" name="object 16">
            <a:extLst>
              <a:ext uri="{FF2B5EF4-FFF2-40B4-BE49-F238E27FC236}">
                <a16:creationId xmlns:a16="http://schemas.microsoft.com/office/drawing/2014/main" xmlns="" id="{B12199A7-853E-47E2-AFB1-682CA6C62A28}"/>
              </a:ext>
            </a:extLst>
          </p:cNvPr>
          <p:cNvSpPr/>
          <p:nvPr/>
        </p:nvSpPr>
        <p:spPr>
          <a:xfrm>
            <a:off x="882811" y="6916382"/>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30" name="テキスト ボックス 29">
            <a:extLst>
              <a:ext uri="{FF2B5EF4-FFF2-40B4-BE49-F238E27FC236}">
                <a16:creationId xmlns:a16="http://schemas.microsoft.com/office/drawing/2014/main" xmlns="" id="{58DB747E-5298-4024-A028-9804433EA71A}"/>
              </a:ext>
            </a:extLst>
          </p:cNvPr>
          <p:cNvSpPr txBox="1"/>
          <p:nvPr/>
        </p:nvSpPr>
        <p:spPr>
          <a:xfrm>
            <a:off x="781536" y="7351216"/>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cxnSp>
        <p:nvCxnSpPr>
          <p:cNvPr id="31" name="直線矢印コネクタ 30">
            <a:extLst>
              <a:ext uri="{FF2B5EF4-FFF2-40B4-BE49-F238E27FC236}">
                <a16:creationId xmlns:a16="http://schemas.microsoft.com/office/drawing/2014/main" xmlns="" id="{4D4E6D2F-E90F-407D-A305-800580555CC4}"/>
              </a:ext>
            </a:extLst>
          </p:cNvPr>
          <p:cNvCxnSpPr/>
          <p:nvPr/>
        </p:nvCxnSpPr>
        <p:spPr>
          <a:xfrm>
            <a:off x="1649239" y="8992188"/>
            <a:ext cx="101232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object 9">
            <a:extLst>
              <a:ext uri="{FF2B5EF4-FFF2-40B4-BE49-F238E27FC236}">
                <a16:creationId xmlns:a16="http://schemas.microsoft.com/office/drawing/2014/main" xmlns="" id="{DEC94723-9F36-4CC4-BD5A-16B63916536E}"/>
              </a:ext>
            </a:extLst>
          </p:cNvPr>
          <p:cNvGrpSpPr/>
          <p:nvPr/>
        </p:nvGrpSpPr>
        <p:grpSpPr>
          <a:xfrm>
            <a:off x="508000" y="730980"/>
            <a:ext cx="6553200" cy="628997"/>
            <a:chOff x="540004" y="1688134"/>
            <a:chExt cx="6480175" cy="334010"/>
          </a:xfrm>
          <a:solidFill>
            <a:srgbClr val="172A88"/>
          </a:solidFill>
        </p:grpSpPr>
        <p:pic>
          <p:nvPicPr>
            <p:cNvPr id="33" name="object 10">
              <a:extLst>
                <a:ext uri="{FF2B5EF4-FFF2-40B4-BE49-F238E27FC236}">
                  <a16:creationId xmlns:a16="http://schemas.microsoft.com/office/drawing/2014/main" xmlns="" id="{5A0AB812-1AAC-43DB-B79F-F0BF57A03448}"/>
                </a:ext>
              </a:extLst>
            </p:cNvPr>
            <p:cNvPicPr/>
            <p:nvPr/>
          </p:nvPicPr>
          <p:blipFill>
            <a:blip r:embed="rId8" cstate="print"/>
            <a:stretch>
              <a:fillRect/>
            </a:stretch>
          </p:blipFill>
          <p:spPr>
            <a:xfrm>
              <a:off x="4217036" y="1688134"/>
              <a:ext cx="2802965" cy="333693"/>
            </a:xfrm>
            <a:prstGeom prst="rect">
              <a:avLst/>
            </a:prstGeom>
            <a:grpFill/>
            <a:ln>
              <a:solidFill>
                <a:schemeClr val="bg1"/>
              </a:solidFill>
            </a:ln>
          </p:spPr>
        </p:pic>
        <p:sp>
          <p:nvSpPr>
            <p:cNvPr id="34" name="object 11">
              <a:extLst>
                <a:ext uri="{FF2B5EF4-FFF2-40B4-BE49-F238E27FC236}">
                  <a16:creationId xmlns:a16="http://schemas.microsoft.com/office/drawing/2014/main" xmlns="" id="{A021A737-F499-45FB-AA2F-789F8F650F37}"/>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5" name="object 12">
            <a:extLst>
              <a:ext uri="{FF2B5EF4-FFF2-40B4-BE49-F238E27FC236}">
                <a16:creationId xmlns:a16="http://schemas.microsoft.com/office/drawing/2014/main" xmlns="" id="{4C578682-6808-4F65-B061-08BD80C6D776}"/>
              </a:ext>
            </a:extLst>
          </p:cNvPr>
          <p:cNvSpPr txBox="1"/>
          <p:nvPr/>
        </p:nvSpPr>
        <p:spPr>
          <a:xfrm>
            <a:off x="669669" y="873547"/>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災害時のマニュアルの活用</a:t>
            </a:r>
          </a:p>
        </p:txBody>
      </p:sp>
      <p:grpSp>
        <p:nvGrpSpPr>
          <p:cNvPr id="36" name="グループ化 35">
            <a:extLst>
              <a:ext uri="{FF2B5EF4-FFF2-40B4-BE49-F238E27FC236}">
                <a16:creationId xmlns:a16="http://schemas.microsoft.com/office/drawing/2014/main" xmlns="" id="{05E13C67-AA9C-4002-9AF4-64A303194859}"/>
              </a:ext>
            </a:extLst>
          </p:cNvPr>
          <p:cNvGrpSpPr/>
          <p:nvPr/>
        </p:nvGrpSpPr>
        <p:grpSpPr>
          <a:xfrm>
            <a:off x="627708" y="1536700"/>
            <a:ext cx="4832371" cy="289823"/>
            <a:chOff x="721321" y="3930483"/>
            <a:chExt cx="4832371" cy="289823"/>
          </a:xfrm>
        </p:grpSpPr>
        <p:sp>
          <p:nvSpPr>
            <p:cNvPr id="37" name="object 2">
              <a:extLst>
                <a:ext uri="{FF2B5EF4-FFF2-40B4-BE49-F238E27FC236}">
                  <a16:creationId xmlns:a16="http://schemas.microsoft.com/office/drawing/2014/main" xmlns="" id="{8DE8863A-36A0-4FF3-A0E2-86F78868FC5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避難所開設時：アクションカードの活用</a:t>
              </a:r>
              <a:endParaRPr b="1">
                <a:latin typeface="游ゴシック" panose="020B0400000000000000" pitchFamily="50" charset="-128"/>
                <a:ea typeface="游ゴシック" panose="020B0400000000000000" pitchFamily="50" charset="-128"/>
                <a:cs typeface="YuGothic"/>
              </a:endParaRPr>
            </a:p>
          </p:txBody>
        </p:sp>
        <p:sp>
          <p:nvSpPr>
            <p:cNvPr id="38" name="object 3">
              <a:extLst>
                <a:ext uri="{FF2B5EF4-FFF2-40B4-BE49-F238E27FC236}">
                  <a16:creationId xmlns:a16="http://schemas.microsoft.com/office/drawing/2014/main" xmlns="" id="{7C821904-424B-4969-96C2-3D2D4F6D53B5}"/>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39" name="テキスト ボックス 38">
            <a:extLst>
              <a:ext uri="{FF2B5EF4-FFF2-40B4-BE49-F238E27FC236}">
                <a16:creationId xmlns:a16="http://schemas.microsoft.com/office/drawing/2014/main" xmlns="" id="{93BE1339-CBA5-49D0-9D84-471D69F913C4}"/>
              </a:ext>
            </a:extLst>
          </p:cNvPr>
          <p:cNvSpPr txBox="1"/>
          <p:nvPr/>
        </p:nvSpPr>
        <p:spPr>
          <a:xfrm>
            <a:off x="800229" y="5333864"/>
            <a:ext cx="790601" cy="369332"/>
          </a:xfrm>
          <a:prstGeom prst="rect">
            <a:avLst/>
          </a:prstGeom>
          <a:noFill/>
        </p:spPr>
        <p:txBody>
          <a:bodyPr wrap="none" rtlCol="0">
            <a:spAutoFit/>
          </a:bodyPr>
          <a:lstStyle/>
          <a:p>
            <a:r>
              <a:rPr kumimoji="1" lang="en-US" altLang="ja-JP" b="1"/>
              <a:t>POINT</a:t>
            </a:r>
            <a:endParaRPr kumimoji="1" lang="ja-JP" altLang="en-US" b="1"/>
          </a:p>
        </p:txBody>
      </p:sp>
      <p:grpSp>
        <p:nvGrpSpPr>
          <p:cNvPr id="40" name="グループ化 39">
            <a:extLst>
              <a:ext uri="{FF2B5EF4-FFF2-40B4-BE49-F238E27FC236}">
                <a16:creationId xmlns:a16="http://schemas.microsoft.com/office/drawing/2014/main" xmlns="" id="{2270CF83-5610-47E2-9AEB-F1E473B3CF1D}"/>
              </a:ext>
            </a:extLst>
          </p:cNvPr>
          <p:cNvGrpSpPr/>
          <p:nvPr/>
        </p:nvGrpSpPr>
        <p:grpSpPr>
          <a:xfrm>
            <a:off x="664764" y="6357193"/>
            <a:ext cx="4832371" cy="289823"/>
            <a:chOff x="721321" y="3930483"/>
            <a:chExt cx="4832371" cy="289823"/>
          </a:xfrm>
        </p:grpSpPr>
        <p:sp>
          <p:nvSpPr>
            <p:cNvPr id="41" name="object 2">
              <a:extLst>
                <a:ext uri="{FF2B5EF4-FFF2-40B4-BE49-F238E27FC236}">
                  <a16:creationId xmlns:a16="http://schemas.microsoft.com/office/drawing/2014/main" xmlns="" id="{B7A04A9C-232A-410D-A0FB-EF269BFCAB1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避難所運営時：各運営班マニュアルの活用</a:t>
              </a:r>
              <a:endParaRPr b="1">
                <a:latin typeface="游ゴシック" panose="020B0400000000000000" pitchFamily="50" charset="-128"/>
                <a:ea typeface="游ゴシック" panose="020B0400000000000000" pitchFamily="50" charset="-128"/>
                <a:cs typeface="YuGothic"/>
              </a:endParaRPr>
            </a:p>
          </p:txBody>
        </p:sp>
        <p:sp>
          <p:nvSpPr>
            <p:cNvPr id="42" name="object 3">
              <a:extLst>
                <a:ext uri="{FF2B5EF4-FFF2-40B4-BE49-F238E27FC236}">
                  <a16:creationId xmlns:a16="http://schemas.microsoft.com/office/drawing/2014/main" xmlns="" id="{26EFC5B6-9F2C-4524-8A28-0288FDDA2645}"/>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43" name="object 22">
            <a:extLst>
              <a:ext uri="{FF2B5EF4-FFF2-40B4-BE49-F238E27FC236}">
                <a16:creationId xmlns:a16="http://schemas.microsoft.com/office/drawing/2014/main" xmlns="" id="{5B4055EF-B939-4CB8-B9C7-A547721AEC71}"/>
              </a:ext>
            </a:extLst>
          </p:cNvPr>
          <p:cNvSpPr txBox="1"/>
          <p:nvPr/>
        </p:nvSpPr>
        <p:spPr>
          <a:xfrm>
            <a:off x="4511246" y="8582417"/>
            <a:ext cx="2527191" cy="1090042"/>
          </a:xfrm>
          <a:prstGeom prst="rect">
            <a:avLst/>
          </a:prstGeom>
        </p:spPr>
        <p:txBody>
          <a:bodyPr vert="horz" wrap="square" lIns="0" tIns="12700" rIns="0" bIns="0" rtlCol="0">
            <a:spAutoFit/>
          </a:bodyPr>
          <a:lstStyle/>
          <a:p>
            <a:r>
              <a:rPr lang="ja-JP" altLang="en-US" sz="1400" b="1">
                <a:solidFill>
                  <a:srgbClr val="221815"/>
                </a:solidFill>
                <a:latin typeface="Yu Gothic" panose="020B0400000000000000" pitchFamily="34" charset="-128"/>
                <a:ea typeface="Yu Gothic" panose="020B0400000000000000" pitchFamily="34" charset="-128"/>
                <a:cs typeface="YuGo-Medium"/>
              </a:rPr>
              <a:t>避難所運営マニュアルは、各運営班が「なにを、どうすればよいか」その手順、使用する様式、実施する際のコツ・ポイントが書かれています。</a:t>
            </a:r>
            <a:endParaRPr lang="en-US" altLang="ja-JP" sz="1400" b="1">
              <a:solidFill>
                <a:srgbClr val="221815"/>
              </a:solidFill>
              <a:latin typeface="Yu Gothic" panose="020B0400000000000000" pitchFamily="34" charset="-128"/>
              <a:ea typeface="Yu Gothic" panose="020B0400000000000000" pitchFamily="34" charset="-128"/>
              <a:cs typeface="YuGo-Medium"/>
            </a:endParaRPr>
          </a:p>
        </p:txBody>
      </p:sp>
      <p:sp>
        <p:nvSpPr>
          <p:cNvPr id="44" name="テキスト ボックス 43">
            <a:extLst>
              <a:ext uri="{FF2B5EF4-FFF2-40B4-BE49-F238E27FC236}">
                <a16:creationId xmlns:a16="http://schemas.microsoft.com/office/drawing/2014/main" xmlns="" id="{12A28321-2EFE-4DA0-854E-6A59F1839A8A}"/>
              </a:ext>
            </a:extLst>
          </p:cNvPr>
          <p:cNvSpPr txBox="1"/>
          <p:nvPr/>
        </p:nvSpPr>
        <p:spPr>
          <a:xfrm>
            <a:off x="1753668" y="5232730"/>
            <a:ext cx="5467233" cy="738664"/>
          </a:xfrm>
          <a:prstGeom prst="rect">
            <a:avLst/>
          </a:prstGeom>
          <a:noFill/>
        </p:spPr>
        <p:txBody>
          <a:bodyPr wrap="square">
            <a:spAutoFit/>
          </a:bodyPr>
          <a:lstStyle/>
          <a:p>
            <a:pPr>
              <a:lnSpc>
                <a:spcPct val="100000"/>
              </a:lnSpc>
            </a:pPr>
            <a:r>
              <a:rPr lang="ja-JP" altLang="en-US" sz="1400" b="1" dirty="0">
                <a:solidFill>
                  <a:srgbClr val="0033CC"/>
                </a:solidFill>
                <a:latin typeface="Yu Gothic" panose="020B0400000000000000" pitchFamily="34" charset="-128"/>
                <a:ea typeface="Yu Gothic" panose="020B0400000000000000" pitchFamily="34" charset="-128"/>
                <a:cs typeface="YuGothic"/>
              </a:rPr>
              <a:t>大雨時編</a:t>
            </a:r>
            <a:r>
              <a:rPr lang="ja-JP" altLang="en-US" sz="1400" b="1" dirty="0">
                <a:latin typeface="Yu Gothic" panose="020B0400000000000000" pitchFamily="34" charset="-128"/>
                <a:ea typeface="Yu Gothic" panose="020B0400000000000000" pitchFamily="34" charset="-128"/>
                <a:cs typeface="YuGothic"/>
              </a:rPr>
              <a:t>は</a:t>
            </a:r>
            <a:r>
              <a:rPr lang="ja-JP" altLang="en-US" sz="1400" b="1" dirty="0">
                <a:solidFill>
                  <a:srgbClr val="0033CC"/>
                </a:solidFill>
                <a:latin typeface="Yu Gothic" panose="020B0400000000000000" pitchFamily="34" charset="-128"/>
                <a:ea typeface="Yu Gothic" panose="020B0400000000000000" pitchFamily="34" charset="-128"/>
                <a:cs typeface="YuGothic"/>
              </a:rPr>
              <a:t>青</a:t>
            </a:r>
            <a:r>
              <a:rPr lang="ja-JP" altLang="en-US" sz="1400" b="1" dirty="0">
                <a:solidFill>
                  <a:srgbClr val="212121"/>
                </a:solidFill>
                <a:latin typeface="Yu Gothic" panose="020B0400000000000000" pitchFamily="34" charset="-128"/>
                <a:ea typeface="Yu Gothic" panose="020B0400000000000000" pitchFamily="34" charset="-128"/>
                <a:cs typeface="YuGothic"/>
              </a:rPr>
              <a:t>色のデザインで、</a:t>
            </a:r>
            <a:r>
              <a:rPr lang="ja-JP" altLang="en-US" sz="1400" b="1" dirty="0">
                <a:solidFill>
                  <a:srgbClr val="FF0000"/>
                </a:solidFill>
                <a:latin typeface="Yu Gothic" panose="020B0400000000000000" pitchFamily="34" charset="-128"/>
                <a:ea typeface="Yu Gothic" panose="020B0400000000000000" pitchFamily="34" charset="-128"/>
                <a:cs typeface="YuGothic"/>
              </a:rPr>
              <a:t>地震編</a:t>
            </a:r>
            <a:r>
              <a:rPr lang="ja-JP" altLang="en-US" sz="1400" b="1" dirty="0">
                <a:solidFill>
                  <a:srgbClr val="212121"/>
                </a:solidFill>
                <a:latin typeface="Yu Gothic" panose="020B0400000000000000" pitchFamily="34" charset="-128"/>
                <a:ea typeface="Yu Gothic" panose="020B0400000000000000" pitchFamily="34" charset="-128"/>
                <a:cs typeface="YuGothic"/>
              </a:rPr>
              <a:t>は</a:t>
            </a:r>
            <a:r>
              <a:rPr lang="ja-JP" altLang="en-US" sz="1400" b="1" dirty="0">
                <a:solidFill>
                  <a:srgbClr val="FF0000"/>
                </a:solidFill>
                <a:latin typeface="Yu Gothic" panose="020B0400000000000000" pitchFamily="34" charset="-128"/>
                <a:ea typeface="Yu Gothic" panose="020B0400000000000000" pitchFamily="34" charset="-128"/>
                <a:cs typeface="YuGothic"/>
              </a:rPr>
              <a:t>赤</a:t>
            </a:r>
            <a:r>
              <a:rPr lang="ja-JP" altLang="en-US" sz="1400" b="1" dirty="0">
                <a:solidFill>
                  <a:srgbClr val="212121"/>
                </a:solidFill>
                <a:latin typeface="Yu Gothic" panose="020B0400000000000000" pitchFamily="34" charset="-128"/>
                <a:ea typeface="Yu Gothic" panose="020B0400000000000000" pitchFamily="34" charset="-128"/>
                <a:cs typeface="YuGothic"/>
              </a:rPr>
              <a:t>色のデザインでカードが作成されています。</a:t>
            </a:r>
            <a:endParaRPr lang="en-US" altLang="ja-JP" sz="1400" b="1" dirty="0">
              <a:solidFill>
                <a:srgbClr val="212121"/>
              </a:solidFill>
              <a:latin typeface="Yu Gothic" panose="020B0400000000000000" pitchFamily="34" charset="-128"/>
              <a:ea typeface="Yu Gothic" panose="020B0400000000000000" pitchFamily="34" charset="-128"/>
              <a:cs typeface="YuGothic"/>
            </a:endParaRPr>
          </a:p>
          <a:p>
            <a:pPr>
              <a:lnSpc>
                <a:spcPct val="100000"/>
              </a:lnSpc>
            </a:pPr>
            <a:r>
              <a:rPr lang="ja-JP" altLang="en-US" sz="1400" b="1" dirty="0">
                <a:solidFill>
                  <a:srgbClr val="212121"/>
                </a:solidFill>
                <a:latin typeface="Yu Gothic" panose="020B0400000000000000" pitchFamily="34" charset="-128"/>
                <a:ea typeface="Yu Gothic" panose="020B0400000000000000" pitchFamily="34" charset="-128"/>
                <a:cs typeface="YuGothic"/>
              </a:rPr>
              <a:t>関係者で手分け（カードを分担）して避難所を開設しましょう！</a:t>
            </a:r>
          </a:p>
        </p:txBody>
      </p:sp>
    </p:spTree>
    <p:extLst>
      <p:ext uri="{BB962C8B-B14F-4D97-AF65-F5344CB8AC3E}">
        <p14:creationId xmlns:p14="http://schemas.microsoft.com/office/powerpoint/2010/main" val="23515139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xmlns="" id="{2E31C035-1849-4505-8C6E-111555C888F7}"/>
              </a:ext>
            </a:extLst>
          </p:cNvPr>
          <p:cNvCxnSpPr/>
          <p:nvPr/>
        </p:nvCxnSpPr>
        <p:spPr>
          <a:xfrm>
            <a:off x="1771650" y="74803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xmlns="" id="{DEB8BA0F-DDF5-4BF8-A9F5-AAC2353FF56B}"/>
              </a:ext>
            </a:extLst>
          </p:cNvPr>
          <p:cNvSpPr txBox="1"/>
          <p:nvPr/>
        </p:nvSpPr>
        <p:spPr>
          <a:xfrm>
            <a:off x="1771650" y="7632700"/>
            <a:ext cx="4191000" cy="754053"/>
          </a:xfrm>
          <a:prstGeom prst="rect">
            <a:avLst/>
          </a:prstGeom>
          <a:noFill/>
        </p:spPr>
        <p:txBody>
          <a:bodyPr wrap="square">
            <a:spAutoFit/>
          </a:bodyPr>
          <a:lstStyle/>
          <a:p>
            <a:pPr algn="ctr"/>
            <a:endParaRPr lang="en-US" altLang="ja-JP" sz="11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避難所開設・運営マニュアル</a:t>
            </a:r>
            <a:endParaRPr kumimoji="1" lang="en-US" altLang="ja-JP" sz="1600" b="1"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くまの・みらい交流館 避難所</a:t>
            </a:r>
            <a:endParaRPr lang="en-US" altLang="ja-JP" sz="1400" b="1" dirty="0">
              <a:latin typeface="游ゴシック" panose="020B0400000000000000" pitchFamily="50" charset="-128"/>
              <a:ea typeface="游ゴシック" panose="020B0400000000000000" pitchFamily="50" charset="-128"/>
            </a:endParaRPr>
          </a:p>
        </p:txBody>
      </p:sp>
      <p:cxnSp>
        <p:nvCxnSpPr>
          <p:cNvPr id="11" name="直線コネクタ 10">
            <a:extLst>
              <a:ext uri="{FF2B5EF4-FFF2-40B4-BE49-F238E27FC236}">
                <a16:creationId xmlns:a16="http://schemas.microsoft.com/office/drawing/2014/main" xmlns="" id="{9C8FE86E-A5AE-46EF-B6A1-F622AB04C89F}"/>
              </a:ext>
            </a:extLst>
          </p:cNvPr>
          <p:cNvCxnSpPr/>
          <p:nvPr/>
        </p:nvCxnSpPr>
        <p:spPr>
          <a:xfrm>
            <a:off x="1771650" y="92329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xmlns="" id="{5DE93CE4-1ED7-4821-ABD4-D9DEF0DED262}"/>
              </a:ext>
            </a:extLst>
          </p:cNvPr>
          <p:cNvSpPr txBox="1"/>
          <p:nvPr/>
        </p:nvSpPr>
        <p:spPr>
          <a:xfrm>
            <a:off x="1744756" y="8775700"/>
            <a:ext cx="4191000" cy="276999"/>
          </a:xfrm>
          <a:prstGeom prst="rect">
            <a:avLst/>
          </a:prstGeom>
          <a:noFill/>
        </p:spPr>
        <p:txBody>
          <a:bodyPr wrap="square">
            <a:spAutoFit/>
          </a:bodyPr>
          <a:lstStyle/>
          <a:p>
            <a:pPr algn="ctr"/>
            <a:r>
              <a:rPr kumimoji="1" lang="ja-JP" altLang="en-US" sz="1200" b="1" dirty="0">
                <a:latin typeface="游ゴシック" panose="020B0400000000000000" pitchFamily="50" charset="-128"/>
                <a:ea typeface="游ゴシック" panose="020B0400000000000000" pitchFamily="50" charset="-128"/>
              </a:rPr>
              <a:t>発効日　令和４年３月</a:t>
            </a:r>
            <a:endParaRPr lang="en-US" altLang="ja-JP"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084346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4F4B61B30595E48A3B06B97F411709C" ma:contentTypeVersion="14" ma:contentTypeDescription="新しいドキュメントを作成します。" ma:contentTypeScope="" ma:versionID="1a9a3b819166a33a02bb0155a2db2627">
  <xsd:schema xmlns:xsd="http://www.w3.org/2001/XMLSchema" xmlns:xs="http://www.w3.org/2001/XMLSchema" xmlns:p="http://schemas.microsoft.com/office/2006/metadata/properties" xmlns:ns3="91f13e89-7654-4774-996d-3483852707da" xmlns:ns4="1c5a4bb5-c42c-473c-9901-9329db28b198" targetNamespace="http://schemas.microsoft.com/office/2006/metadata/properties" ma:root="true" ma:fieldsID="adf7940b5a985bb618745f21335fdaa3" ns3:_="" ns4:_="">
    <xsd:import namespace="91f13e89-7654-4774-996d-3483852707da"/>
    <xsd:import namespace="1c5a4bb5-c42c-473c-9901-9329db28b1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13e89-7654-4774-996d-3483852707d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5a4bb5-c42c-473c-9901-9329db28b198"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SharingHintHash" ma:index="21"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9597CF-38DF-42FF-8CA3-1DC6708EB190}">
  <ds:schemaRefs>
    <ds:schemaRef ds:uri="http://schemas.microsoft.com/sharepoint/v3/contenttype/forms"/>
  </ds:schemaRefs>
</ds:datastoreItem>
</file>

<file path=customXml/itemProps2.xml><?xml version="1.0" encoding="utf-8"?>
<ds:datastoreItem xmlns:ds="http://schemas.openxmlformats.org/officeDocument/2006/customXml" ds:itemID="{5729E261-9C2B-4CB5-B3AC-FDDD37BC3B8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c5a4bb5-c42c-473c-9901-9329db28b198"/>
    <ds:schemaRef ds:uri="http://purl.org/dc/elements/1.1/"/>
    <ds:schemaRef ds:uri="http://schemas.microsoft.com/office/2006/metadata/properties"/>
    <ds:schemaRef ds:uri="91f13e89-7654-4774-996d-3483852707da"/>
    <ds:schemaRef ds:uri="http://www.w3.org/XML/1998/namespace"/>
    <ds:schemaRef ds:uri="http://purl.org/dc/dcmitype/"/>
  </ds:schemaRefs>
</ds:datastoreItem>
</file>

<file path=customXml/itemProps3.xml><?xml version="1.0" encoding="utf-8"?>
<ds:datastoreItem xmlns:ds="http://schemas.openxmlformats.org/officeDocument/2006/customXml" ds:itemID="{334B83B5-0A87-4882-B936-5574D7FFF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13e89-7654-4774-996d-3483852707da"/>
    <ds:schemaRef ds:uri="1c5a4bb5-c42c-473c-9901-9329db28b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1038</TotalTime>
  <Words>12041</Words>
  <Application>Microsoft Office PowerPoint</Application>
  <PresentationFormat>ユーザー設定</PresentationFormat>
  <Paragraphs>1209</Paragraphs>
  <Slides>90</Slides>
  <Notes>0</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90</vt:i4>
      </vt:variant>
    </vt:vector>
  </HeadingPairs>
  <TitlesOfParts>
    <vt:vector size="109" baseType="lpstr">
      <vt:lpstr>BIZ UDゴシック</vt:lpstr>
      <vt:lpstr>HG丸ｺﾞｼｯｸM-PRO</vt:lpstr>
      <vt:lpstr>ＭＳ Ｐゴシック</vt:lpstr>
      <vt:lpstr>ＭＳ 明朝</vt:lpstr>
      <vt:lpstr>Yu Gothic Medium</vt:lpstr>
      <vt:lpstr>YuGo-Medium</vt:lpstr>
      <vt:lpstr>YuGothic</vt:lpstr>
      <vt:lpstr>メイリオ</vt:lpstr>
      <vt:lpstr>Yu Gothic</vt:lpstr>
      <vt:lpstr>Yu Gothic</vt:lpstr>
      <vt:lpstr>游ゴシック Light</vt:lpstr>
      <vt:lpstr>游ゴシック Medium</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井上 徹太郎</dc:creator>
  <cp:lastModifiedBy>鳥越 俊明</cp:lastModifiedBy>
  <cp:revision>10</cp:revision>
  <cp:lastPrinted>2022-06-13T01:39:03Z</cp:lastPrinted>
  <dcterms:created xsi:type="dcterms:W3CDTF">2022-04-04T00:43:16Z</dcterms:created>
  <dcterms:modified xsi:type="dcterms:W3CDTF">2022-06-30T23:39:11Z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0x010100D4F4B61B30595E48A3B06B97F411709C</vt:lpwstr>
  </property>
</Properties>
</file>