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3"/>
  </p:notesMasterIdLst>
  <p:sldIdLst>
    <p:sldId id="256" r:id="rId5"/>
    <p:sldId id="257" r:id="rId6"/>
    <p:sldId id="258" r:id="rId7"/>
    <p:sldId id="409" r:id="rId8"/>
    <p:sldId id="259" r:id="rId9"/>
    <p:sldId id="270" r:id="rId10"/>
    <p:sldId id="260" r:id="rId11"/>
    <p:sldId id="265" r:id="rId12"/>
    <p:sldId id="262" r:id="rId13"/>
    <p:sldId id="263" r:id="rId14"/>
    <p:sldId id="269" r:id="rId15"/>
    <p:sldId id="264" r:id="rId16"/>
    <p:sldId id="266" r:id="rId17"/>
    <p:sldId id="271" r:id="rId18"/>
    <p:sldId id="276" r:id="rId19"/>
    <p:sldId id="349" r:id="rId20"/>
    <p:sldId id="274" r:id="rId21"/>
    <p:sldId id="273" r:id="rId22"/>
    <p:sldId id="272" r:id="rId23"/>
    <p:sldId id="277" r:id="rId24"/>
    <p:sldId id="278" r:id="rId25"/>
    <p:sldId id="287" r:id="rId26"/>
    <p:sldId id="286" r:id="rId27"/>
    <p:sldId id="285" r:id="rId28"/>
    <p:sldId id="284" r:id="rId29"/>
    <p:sldId id="282" r:id="rId30"/>
    <p:sldId id="283" r:id="rId31"/>
    <p:sldId id="281" r:id="rId32"/>
    <p:sldId id="279" r:id="rId33"/>
    <p:sldId id="288" r:id="rId34"/>
    <p:sldId id="289" r:id="rId35"/>
    <p:sldId id="292" r:id="rId36"/>
    <p:sldId id="293" r:id="rId37"/>
    <p:sldId id="294" r:id="rId38"/>
    <p:sldId id="354" r:id="rId39"/>
    <p:sldId id="361" r:id="rId40"/>
    <p:sldId id="362" r:id="rId41"/>
    <p:sldId id="358" r:id="rId42"/>
    <p:sldId id="379" r:id="rId43"/>
    <p:sldId id="360" r:id="rId44"/>
    <p:sldId id="363" r:id="rId45"/>
    <p:sldId id="364" r:id="rId46"/>
    <p:sldId id="369" r:id="rId47"/>
    <p:sldId id="370" r:id="rId48"/>
    <p:sldId id="371" r:id="rId49"/>
    <p:sldId id="372" r:id="rId50"/>
    <p:sldId id="365" r:id="rId51"/>
    <p:sldId id="366" r:id="rId52"/>
    <p:sldId id="367" r:id="rId53"/>
    <p:sldId id="368" r:id="rId54"/>
    <p:sldId id="373" r:id="rId55"/>
    <p:sldId id="374" r:id="rId56"/>
    <p:sldId id="375" r:id="rId57"/>
    <p:sldId id="376" r:id="rId58"/>
    <p:sldId id="377" r:id="rId59"/>
    <p:sldId id="378" r:id="rId60"/>
    <p:sldId id="380" r:id="rId61"/>
    <p:sldId id="381" r:id="rId62"/>
    <p:sldId id="382" r:id="rId63"/>
    <p:sldId id="383" r:id="rId64"/>
    <p:sldId id="384" r:id="rId65"/>
    <p:sldId id="385" r:id="rId66"/>
    <p:sldId id="386" r:id="rId67"/>
    <p:sldId id="387" r:id="rId68"/>
    <p:sldId id="388" r:id="rId69"/>
    <p:sldId id="389" r:id="rId70"/>
    <p:sldId id="390" r:id="rId71"/>
    <p:sldId id="391" r:id="rId72"/>
    <p:sldId id="392" r:id="rId73"/>
    <p:sldId id="393" r:id="rId74"/>
    <p:sldId id="394" r:id="rId75"/>
    <p:sldId id="395" r:id="rId76"/>
    <p:sldId id="396" r:id="rId77"/>
    <p:sldId id="397" r:id="rId78"/>
    <p:sldId id="398" r:id="rId79"/>
    <p:sldId id="399" r:id="rId80"/>
    <p:sldId id="400" r:id="rId81"/>
    <p:sldId id="401" r:id="rId82"/>
    <p:sldId id="402" r:id="rId83"/>
    <p:sldId id="403" r:id="rId84"/>
    <p:sldId id="404" r:id="rId85"/>
    <p:sldId id="405" r:id="rId86"/>
    <p:sldId id="406" r:id="rId87"/>
    <p:sldId id="407" r:id="rId88"/>
    <p:sldId id="408" r:id="rId89"/>
    <p:sldId id="346" r:id="rId90"/>
    <p:sldId id="347" r:id="rId91"/>
    <p:sldId id="348" r:id="rId92"/>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6D6"/>
    <a:srgbClr val="C0504D"/>
    <a:srgbClr val="8064A2"/>
    <a:srgbClr val="E6E0EC"/>
    <a:srgbClr val="FDEADA"/>
    <a:srgbClr val="E46C0A"/>
    <a:srgbClr val="FCD5B5"/>
    <a:srgbClr val="F79646"/>
    <a:srgbClr val="DDD9C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E6DA2-D10F-424B-A5A1-67C493F8477B}" v="1" dt="2022-04-23T01:26:23.5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0" autoAdjust="0"/>
    <p:restoredTop sz="94660"/>
  </p:normalViewPr>
  <p:slideViewPr>
    <p:cSldViewPr snapToGrid="0" showGuides="1">
      <p:cViewPr varScale="1">
        <p:scale>
          <a:sx n="71" d="100"/>
          <a:sy n="71" d="100"/>
        </p:scale>
        <p:origin x="2214" y="90"/>
      </p:cViewPr>
      <p:guideLst>
        <p:guide orient="horz" pos="3368"/>
        <p:guide pos="2381"/>
      </p:guideLst>
    </p:cSldViewPr>
  </p:slideViewPr>
  <p:notesTextViewPr>
    <p:cViewPr>
      <p:scale>
        <a:sx n="1" d="1"/>
        <a:sy n="1" d="1"/>
      </p:scale>
      <p:origin x="0" y="0"/>
    </p:cViewPr>
  </p:notesTextViewPr>
  <p:sorterViewPr>
    <p:cViewPr>
      <p:scale>
        <a:sx n="200" d="100"/>
        <a:sy n="200" d="100"/>
      </p:scale>
      <p:origin x="0" y="0"/>
    </p:cViewPr>
  </p:sorter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98"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E75936DD-9271-433C-9684-153ED0D94F57}" type="datetimeFigureOut">
              <a:rPr kumimoji="1" lang="ja-JP" altLang="en-US" smtClean="0"/>
              <a:t>2022/6/30</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632A51BB-CADF-42B7-BC83-67D64BD50291}" type="slidenum">
              <a:rPr kumimoji="1" lang="ja-JP" altLang="en-US" smtClean="0"/>
              <a:t>‹#›</a:t>
            </a:fld>
            <a:endParaRPr kumimoji="1" lang="ja-JP" altLang="en-US"/>
          </a:p>
        </p:txBody>
      </p:sp>
    </p:spTree>
    <p:extLst>
      <p:ext uri="{BB962C8B-B14F-4D97-AF65-F5344CB8AC3E}">
        <p14:creationId xmlns:p14="http://schemas.microsoft.com/office/powerpoint/2010/main" val="35345395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411456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5D013C6F-80DD-4762-971F-A7F0573B6958}"/>
              </a:ext>
            </a:extLst>
          </p:cNvPr>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DDD9C3"/>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459FE8DA-7A00-456E-A045-3D53DBF359C1}"/>
              </a:ext>
            </a:extLst>
          </p:cNvPr>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7" name="object 5">
            <a:extLst>
              <a:ext uri="{FF2B5EF4-FFF2-40B4-BE49-F238E27FC236}">
                <a16:creationId xmlns:a16="http://schemas.microsoft.com/office/drawing/2014/main" xmlns="" id="{F7F208C7-B0B0-4270-A4E4-F9B2C1B1EC21}"/>
              </a:ext>
            </a:extLst>
          </p:cNvPr>
          <p:cNvSpPr txBox="1"/>
          <p:nvPr userDrawn="1"/>
        </p:nvSpPr>
        <p:spPr>
          <a:xfrm>
            <a:off x="1350811" y="553877"/>
            <a:ext cx="1405018"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rgbClr val="6E663E"/>
                </a:solidFill>
                <a:latin typeface="Yu Gothic" panose="020B0400000000000000" pitchFamily="34" charset="-128"/>
                <a:ea typeface="Yu Gothic" panose="020B0400000000000000" pitchFamily="34" charset="-128"/>
                <a:cs typeface="YuGothic"/>
              </a:rPr>
              <a:t>➁情報班がすること</a:t>
            </a:r>
          </a:p>
        </p:txBody>
      </p:sp>
      <p:sp>
        <p:nvSpPr>
          <p:cNvPr id="8" name="object 6">
            <a:extLst>
              <a:ext uri="{FF2B5EF4-FFF2-40B4-BE49-F238E27FC236}">
                <a16:creationId xmlns:a16="http://schemas.microsoft.com/office/drawing/2014/main" xmlns="" id="{ABB741CC-7471-4A7D-86A3-3F6A01784CAC}"/>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6E663E"/>
            </a:solidFill>
          </a:ln>
        </p:spPr>
        <p:txBody>
          <a:bodyPr wrap="square" lIns="0" tIns="0" rIns="0" bIns="0" rtlCol="0"/>
          <a:lstStyle/>
          <a:p>
            <a:endParaRPr b="1">
              <a:solidFill>
                <a:schemeClr val="accent6">
                  <a:lumMod val="7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00889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AA44A093-95E4-486C-98E9-F5C1F960A089}"/>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CD5B5"/>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B22EC7B4-B8FA-4F04-8C6D-3AA8B15FC0EB}"/>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83997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0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AA44A093-95E4-486C-98E9-F5C1F960A089}"/>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CD5B5"/>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B22EC7B4-B8FA-4F04-8C6D-3AA8B15FC0EB}"/>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9" name="object 5">
            <a:extLst>
              <a:ext uri="{FF2B5EF4-FFF2-40B4-BE49-F238E27FC236}">
                <a16:creationId xmlns:a16="http://schemas.microsoft.com/office/drawing/2014/main" xmlns="" id="{90B697E5-6DAD-4378-B9CC-7C55DA767154}"/>
              </a:ext>
            </a:extLst>
          </p:cNvPr>
          <p:cNvSpPr txBox="1"/>
          <p:nvPr userDrawn="1"/>
        </p:nvSpPr>
        <p:spPr>
          <a:xfrm>
            <a:off x="1350810" y="553877"/>
            <a:ext cx="2192489" cy="39498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F79646">
                    <a:lumMod val="75000"/>
                  </a:srgbClr>
                </a:solidFill>
                <a:latin typeface="Yu Gothic" panose="020B0400000000000000" pitchFamily="34" charset="-128"/>
                <a:cs typeface="YuGothic"/>
              </a:rPr>
              <a:t>③施設管理・衛生班がすること</a:t>
            </a:r>
          </a:p>
          <a:p>
            <a:pPr marL="12700" defTabSz="914400">
              <a:spcBef>
                <a:spcPts val="100"/>
              </a:spcBef>
            </a:pPr>
            <a:endParaRPr kumimoji="1" sz="1200" b="1">
              <a:solidFill>
                <a:srgbClr val="F79646">
                  <a:lumMod val="75000"/>
                </a:srgbClr>
              </a:solidFill>
              <a:latin typeface="Yu Gothic" panose="020B0400000000000000" pitchFamily="34" charset="-128"/>
              <a:ea typeface="Yu Gothic" panose="020B0400000000000000" pitchFamily="34" charset="-128"/>
              <a:cs typeface="YuGothic"/>
            </a:endParaRPr>
          </a:p>
        </p:txBody>
      </p:sp>
      <p:sp>
        <p:nvSpPr>
          <p:cNvPr id="10" name="object 6">
            <a:extLst>
              <a:ext uri="{FF2B5EF4-FFF2-40B4-BE49-F238E27FC236}">
                <a16:creationId xmlns:a16="http://schemas.microsoft.com/office/drawing/2014/main" xmlns="" id="{0620DE8D-C057-4962-B3F6-7E968DCFAB00}"/>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13934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4C338D47-6A70-4EC7-87ED-11258C3016CF}"/>
              </a:ext>
            </a:extLst>
          </p:cNvPr>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4D6D6"/>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1867311F-2423-44CE-BD37-407A5352911F}"/>
              </a:ext>
            </a:extLst>
          </p:cNvPr>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980355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4C338D47-6A70-4EC7-87ED-11258C3016CF}"/>
              </a:ext>
            </a:extLst>
          </p:cNvPr>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4D6D6"/>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1867311F-2423-44CE-BD37-407A5352911F}"/>
              </a:ext>
            </a:extLst>
          </p:cNvPr>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B5E9A3EA-C0C6-4A8C-8951-0AC09368F8CF}"/>
              </a:ext>
            </a:extLst>
          </p:cNvPr>
          <p:cNvSpPr txBox="1"/>
          <p:nvPr userDrawn="1"/>
        </p:nvSpPr>
        <p:spPr>
          <a:xfrm>
            <a:off x="1350811" y="553877"/>
            <a:ext cx="1842332" cy="19749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FF0000"/>
                </a:solidFill>
                <a:latin typeface="Yu Gothic" panose="020B0400000000000000" pitchFamily="34" charset="-128"/>
                <a:cs typeface="YuGothic"/>
              </a:rPr>
              <a:t>➃食料・物資班がすること</a:t>
            </a:r>
          </a:p>
        </p:txBody>
      </p:sp>
      <p:sp>
        <p:nvSpPr>
          <p:cNvPr id="8" name="object 6">
            <a:extLst>
              <a:ext uri="{FF2B5EF4-FFF2-40B4-BE49-F238E27FC236}">
                <a16:creationId xmlns:a16="http://schemas.microsoft.com/office/drawing/2014/main" xmlns="" id="{44685FD1-31D7-438D-860B-DE37109D493F}"/>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FF0000"/>
            </a:solidFill>
          </a:ln>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83733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04F4F385-A766-4AEE-BD60-1DDE5446B96D}"/>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D9288A8B-233C-4A61-8033-DA69BD26C51A}"/>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847004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2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04F4F385-A766-4AEE-BD60-1DDE5446B96D}"/>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D9288A8B-233C-4A61-8033-DA69BD26C51A}"/>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438AC53F-DF41-44B0-9859-3A082D32C8D9}"/>
              </a:ext>
            </a:extLst>
          </p:cNvPr>
          <p:cNvSpPr txBox="1"/>
          <p:nvPr userDrawn="1"/>
        </p:nvSpPr>
        <p:spPr>
          <a:xfrm>
            <a:off x="1350811" y="553877"/>
            <a:ext cx="255139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chemeClr val="accent1"/>
                </a:solidFill>
                <a:latin typeface="Yu Gothic" panose="020B0400000000000000" pitchFamily="34" charset="-128"/>
                <a:ea typeface="Yu Gothic" panose="020B0400000000000000" pitchFamily="34" charset="-128"/>
                <a:cs typeface="YuGothic"/>
              </a:rPr>
              <a:t>➄要配慮者支援・救護班がすること</a:t>
            </a:r>
          </a:p>
        </p:txBody>
      </p:sp>
      <p:sp>
        <p:nvSpPr>
          <p:cNvPr id="8" name="object 6">
            <a:extLst>
              <a:ext uri="{FF2B5EF4-FFF2-40B4-BE49-F238E27FC236}">
                <a16:creationId xmlns:a16="http://schemas.microsoft.com/office/drawing/2014/main" xmlns="" id="{F9ED7BE8-8A55-42F5-BC7A-81E5F32AE219}"/>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chemeClr val="accent1"/>
            </a:solidFill>
          </a:ln>
        </p:spPr>
        <p:txBody>
          <a:bodyPr wrap="square" lIns="0" tIns="0" rIns="0" bIns="0" rtlCol="0"/>
          <a:lstStyle/>
          <a:p>
            <a:endParaRPr b="1">
              <a:solidFill>
                <a:schemeClr val="accent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83664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CEAF22AB-7FB9-49A2-B66E-14C045A89D3E}"/>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E6E0EC"/>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F8873017-5AD7-4B44-BB3E-277E1F1C2BA1}"/>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93858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3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CEAF22AB-7FB9-49A2-B66E-14C045A89D3E}"/>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E6E0EC"/>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F8873017-5AD7-4B44-BB3E-277E1F1C2BA1}"/>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9" name="object 5">
            <a:extLst>
              <a:ext uri="{FF2B5EF4-FFF2-40B4-BE49-F238E27FC236}">
                <a16:creationId xmlns:a16="http://schemas.microsoft.com/office/drawing/2014/main" xmlns="" id="{B5FDC586-5CF7-42E0-B486-49E2B9A24E0A}"/>
              </a:ext>
            </a:extLst>
          </p:cNvPr>
          <p:cNvSpPr txBox="1"/>
          <p:nvPr userDrawn="1"/>
        </p:nvSpPr>
        <p:spPr>
          <a:xfrm>
            <a:off x="1350810" y="553877"/>
            <a:ext cx="2205189" cy="19749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8064A2"/>
                </a:solidFill>
                <a:latin typeface="Yu Gothic" panose="020B0400000000000000" pitchFamily="34" charset="-128"/>
                <a:cs typeface="YuGothic"/>
              </a:rPr>
              <a:t>⑥要配慮者支援班がすること</a:t>
            </a:r>
          </a:p>
        </p:txBody>
      </p:sp>
      <p:sp>
        <p:nvSpPr>
          <p:cNvPr id="10" name="object 6">
            <a:extLst>
              <a:ext uri="{FF2B5EF4-FFF2-40B4-BE49-F238E27FC236}">
                <a16:creationId xmlns:a16="http://schemas.microsoft.com/office/drawing/2014/main" xmlns="" id="{09391F9A-5E27-4A51-BD4D-6499C43C4BC8}"/>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8064A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7592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6A4CD0DE-7146-40F3-A576-C111B3A22775}"/>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FCCCC"/>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537283A2-9769-49D7-9D27-ED8815438172}"/>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3886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807888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6A4CD0DE-7146-40F3-A576-C111B3A22775}"/>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FCCCC"/>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537283A2-9769-49D7-9D27-ED8815438172}"/>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7E1E4731-7492-42E9-A578-C26BFDDA6716}"/>
              </a:ext>
            </a:extLst>
          </p:cNvPr>
          <p:cNvSpPr txBox="1"/>
          <p:nvPr userDrawn="1"/>
        </p:nvSpPr>
        <p:spPr>
          <a:xfrm>
            <a:off x="1350810" y="553877"/>
            <a:ext cx="2205189" cy="19749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C0504D"/>
                </a:solidFill>
                <a:latin typeface="Yu Gothic" panose="020B0400000000000000" pitchFamily="34" charset="-128"/>
                <a:cs typeface="YuGothic"/>
              </a:rPr>
              <a:t>➆ボランティア班がすること</a:t>
            </a:r>
          </a:p>
        </p:txBody>
      </p:sp>
      <p:sp>
        <p:nvSpPr>
          <p:cNvPr id="8" name="object 6">
            <a:extLst>
              <a:ext uri="{FF2B5EF4-FFF2-40B4-BE49-F238E27FC236}">
                <a16:creationId xmlns:a16="http://schemas.microsoft.com/office/drawing/2014/main" xmlns="" id="{F1B8FD55-435D-4AB5-8CE6-57736CF3D909}"/>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6800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6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637812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398161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946853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2317100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67103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239775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262732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420986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74461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39742AA9-804C-4525-8CE5-AAE0F009FF0A}"/>
              </a:ext>
            </a:extLst>
          </p:cNvPr>
          <p:cNvSpPr/>
          <p:nvPr userDrawn="1"/>
        </p:nvSpPr>
        <p:spPr>
          <a:xfrm>
            <a:off x="-1673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9923D4C9-3A31-420D-B4B7-C02CF7DC31F1}"/>
              </a:ext>
            </a:extLst>
          </p:cNvPr>
          <p:cNvSpPr/>
          <p:nvPr userDrawn="1"/>
        </p:nvSpPr>
        <p:spPr>
          <a:xfrm>
            <a:off x="331720" y="245964"/>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0674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39742AA9-804C-4525-8CE5-AAE0F009FF0A}"/>
              </a:ext>
            </a:extLst>
          </p:cNvPr>
          <p:cNvSpPr/>
          <p:nvPr userDrawn="1"/>
        </p:nvSpPr>
        <p:spPr>
          <a:xfrm>
            <a:off x="-1673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9923D4C9-3A31-420D-B4B7-C02CF7DC31F1}"/>
              </a:ext>
            </a:extLst>
          </p:cNvPr>
          <p:cNvSpPr/>
          <p:nvPr userDrawn="1"/>
        </p:nvSpPr>
        <p:spPr>
          <a:xfrm>
            <a:off x="331720" y="245964"/>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FC468C25-8B6B-49DD-A1E5-19A90FB3C89C}"/>
              </a:ext>
            </a:extLst>
          </p:cNvPr>
          <p:cNvSpPr txBox="1"/>
          <p:nvPr userDrawn="1"/>
        </p:nvSpPr>
        <p:spPr>
          <a:xfrm>
            <a:off x="1350811" y="553877"/>
            <a:ext cx="1405018"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rgbClr val="296654"/>
                </a:solidFill>
                <a:latin typeface="Yu Gothic" panose="020B0400000000000000" pitchFamily="34" charset="-128"/>
                <a:ea typeface="Yu Gothic" panose="020B0400000000000000" pitchFamily="34" charset="-128"/>
                <a:cs typeface="YuGothic"/>
              </a:rPr>
              <a:t>①</a:t>
            </a:r>
            <a:r>
              <a:rPr sz="1200" b="1" err="1">
                <a:solidFill>
                  <a:srgbClr val="296654"/>
                </a:solidFill>
                <a:latin typeface="Yu Gothic" panose="020B0400000000000000" pitchFamily="34" charset="-128"/>
                <a:ea typeface="Yu Gothic" panose="020B0400000000000000" pitchFamily="34" charset="-128"/>
                <a:cs typeface="YuGothic"/>
              </a:rPr>
              <a:t>総務班がすること</a:t>
            </a:r>
            <a:endParaRPr sz="1200" b="1">
              <a:solidFill>
                <a:srgbClr val="296654"/>
              </a:solidFill>
              <a:latin typeface="Yu Gothic" panose="020B0400000000000000" pitchFamily="34" charset="-128"/>
              <a:ea typeface="Yu Gothic" panose="020B0400000000000000" pitchFamily="34" charset="-128"/>
              <a:cs typeface="YuGothic"/>
            </a:endParaRPr>
          </a:p>
        </p:txBody>
      </p:sp>
      <p:sp>
        <p:nvSpPr>
          <p:cNvPr id="8" name="object 6">
            <a:extLst>
              <a:ext uri="{FF2B5EF4-FFF2-40B4-BE49-F238E27FC236}">
                <a16:creationId xmlns:a16="http://schemas.microsoft.com/office/drawing/2014/main" xmlns="" id="{421C0078-8EE2-45A7-A086-D61B4CC9B48F}"/>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4C967E"/>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44255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5D013C6F-80DD-4762-971F-A7F0573B6958}"/>
              </a:ext>
            </a:extLst>
          </p:cNvPr>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DDD9C3"/>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459FE8DA-7A00-456E-A045-3D53DBF359C1}"/>
              </a:ext>
            </a:extLst>
          </p:cNvPr>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dirty="0"/>
          </a:p>
        </p:txBody>
      </p:sp>
    </p:spTree>
    <p:extLst>
      <p:ext uri="{BB962C8B-B14F-4D97-AF65-F5344CB8AC3E}">
        <p14:creationId xmlns:p14="http://schemas.microsoft.com/office/powerpoint/2010/main" val="286101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C1EF471-A41E-4514-B75B-DB7832277A4C}" type="datetimeFigureOut">
              <a:rPr kumimoji="1" lang="ja-JP" altLang="en-US" smtClean="0"/>
              <a:t>2022/6/30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953793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1" r:id="rId8"/>
    <p:sldLayoutId id="2147483684" r:id="rId9"/>
    <p:sldLayoutId id="2147483692" r:id="rId10"/>
    <p:sldLayoutId id="2147483685" r:id="rId11"/>
    <p:sldLayoutId id="2147483693" r:id="rId12"/>
    <p:sldLayoutId id="2147483688" r:id="rId13"/>
    <p:sldLayoutId id="2147483694" r:id="rId14"/>
    <p:sldLayoutId id="2147483687" r:id="rId15"/>
    <p:sldLayoutId id="2147483695" r:id="rId16"/>
    <p:sldLayoutId id="2147483686" r:id="rId17"/>
    <p:sldLayoutId id="2147483696" r:id="rId18"/>
    <p:sldLayoutId id="2147483690" r:id="rId19"/>
    <p:sldLayoutId id="2147483697" r:id="rId20"/>
    <p:sldLayoutId id="2147483689" r:id="rId21"/>
    <p:sldLayoutId id="2147483680" r:id="rId22"/>
    <p:sldLayoutId id="2147483681" r:id="rId23"/>
    <p:sldLayoutId id="2147483682" r:id="rId24"/>
    <p:sldLayoutId id="2147483683" r:id="rId25"/>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16">
            <a:extLst>
              <a:ext uri="{FF2B5EF4-FFF2-40B4-BE49-F238E27FC236}">
                <a16:creationId xmlns:a16="http://schemas.microsoft.com/office/drawing/2014/main" xmlns="" id="{30263D1B-0AC1-40A2-A424-F8AAC8C8A0D8}"/>
              </a:ext>
            </a:extLst>
          </p:cNvPr>
          <p:cNvSpPr>
            <a:spLocks noChangeArrowheads="1"/>
          </p:cNvSpPr>
          <p:nvPr/>
        </p:nvSpPr>
        <p:spPr bwMode="auto">
          <a:xfrm>
            <a:off x="1100375" y="5107780"/>
            <a:ext cx="5652612" cy="504250"/>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大田自治センター避難所</a:t>
            </a:r>
            <a:endParaRPr kumimoji="0" lang="ja-JP" altLang="ja-JP" sz="2800" b="1" i="0" u="none" strike="noStrike" cap="none" normalizeH="0" baseline="0">
              <a:ln>
                <a:noFill/>
              </a:ln>
              <a:solidFill>
                <a:schemeClr val="bg1"/>
              </a:solidFill>
              <a:effectLst/>
              <a:latin typeface="Arial" panose="020B0604020202020204" pitchFamily="34" charset="0"/>
            </a:endParaRPr>
          </a:p>
        </p:txBody>
      </p:sp>
      <p:sp>
        <p:nvSpPr>
          <p:cNvPr id="6" name="Rectangle 4">
            <a:extLst>
              <a:ext uri="{FF2B5EF4-FFF2-40B4-BE49-F238E27FC236}">
                <a16:creationId xmlns:a16="http://schemas.microsoft.com/office/drawing/2014/main" xmlns="" id="{8E898BEF-37D5-4A06-86C4-511D78D6F704}"/>
              </a:ext>
            </a:extLst>
          </p:cNvPr>
          <p:cNvSpPr>
            <a:spLocks noChangeArrowheads="1"/>
          </p:cNvSpPr>
          <p:nvPr/>
        </p:nvSpPr>
        <p:spPr bwMode="auto">
          <a:xfrm>
            <a:off x="704850" y="3582938"/>
            <a:ext cx="6324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避難所開設・運営マニュアル</a:t>
            </a:r>
            <a:endParaRPr kumimoji="0" lang="ja-JP" altLang="ja-JP"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dirty="0">
              <a:ln>
                <a:noFill/>
              </a:ln>
              <a:solidFill>
                <a:schemeClr val="tx1"/>
              </a:solidFill>
              <a:effectLst/>
            </a:endParaRPr>
          </a:p>
        </p:txBody>
      </p:sp>
      <p:sp>
        <p:nvSpPr>
          <p:cNvPr id="10" name="Rectangle 4">
            <a:extLst>
              <a:ext uri="{FF2B5EF4-FFF2-40B4-BE49-F238E27FC236}">
                <a16:creationId xmlns:a16="http://schemas.microsoft.com/office/drawing/2014/main" xmlns="" id="{BCF5CC1E-1901-4E47-9992-17CD75E65313}"/>
              </a:ext>
            </a:extLst>
          </p:cNvPr>
          <p:cNvSpPr>
            <a:spLocks noChangeArrowheads="1"/>
          </p:cNvSpPr>
          <p:nvPr/>
        </p:nvSpPr>
        <p:spPr bwMode="auto">
          <a:xfrm>
            <a:off x="933450" y="8775700"/>
            <a:ext cx="579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a:t>
            </a:r>
            <a:r>
              <a:rPr kumimoji="0" lang="ja-JP" altLang="en-US" sz="2000">
                <a:latin typeface="HG丸ｺﾞｼｯｸM-PRO" panose="020F0600000000000000" pitchFamily="50" charset="-128"/>
                <a:ea typeface="HG丸ｺﾞｼｯｸM-PRO" panose="020F0600000000000000" pitchFamily="50" charset="-128"/>
                <a:cs typeface="Times New Roman" panose="02020603050405020304" pitchFamily="18" charset="0"/>
              </a:rPr>
              <a:t>４</a:t>
            </a:r>
            <a:r>
              <a:rPr kumimoji="0" lang="ja-JP" altLang="ja-JP"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kumimoji="0" lang="ja-JP" altLang="en-US" sz="2000">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kumimoji="0" lang="ja-JP" altLang="ja-JP"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kumimoji="0" lang="ja-JP" altLang="en-US"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Ver.</a:t>
            </a:r>
            <a:r>
              <a:rPr kumimoji="0" lang="ja-JP" altLang="en-US"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a:t>
            </a:r>
            <a:endParaRPr kumimoji="0" lang="ja-JP" altLang="ja-JP" sz="2000" b="0" i="0" u="none" strike="noStrike" cap="none" normalizeH="0" baseline="0">
              <a:ln>
                <a:noFill/>
              </a:ln>
              <a:effectLst/>
            </a:endParaRPr>
          </a:p>
        </p:txBody>
      </p:sp>
    </p:spTree>
    <p:extLst>
      <p:ext uri="{BB962C8B-B14F-4D97-AF65-F5344CB8AC3E}">
        <p14:creationId xmlns:p14="http://schemas.microsoft.com/office/powerpoint/2010/main" val="248737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83D44EC-C3F6-4964-A89D-5E2F41D575CF}"/>
              </a:ext>
            </a:extLst>
          </p:cNvPr>
          <p:cNvSpPr txBox="1"/>
          <p:nvPr/>
        </p:nvSpPr>
        <p:spPr>
          <a:xfrm>
            <a:off x="141513" y="10172700"/>
            <a:ext cx="618674" cy="369332"/>
          </a:xfrm>
          <a:prstGeom prst="rect">
            <a:avLst/>
          </a:prstGeom>
          <a:noFill/>
        </p:spPr>
        <p:txBody>
          <a:bodyPr wrap="square">
            <a:spAutoFit/>
          </a:bodyPr>
          <a:lstStyle/>
          <a:p>
            <a:pPr algn="ctr"/>
            <a:r>
              <a:rPr lang="ja-JP" altLang="en-US">
                <a:solidFill>
                  <a:schemeClr val="tx1">
                    <a:lumMod val="50000"/>
                    <a:lumOff val="50000"/>
                  </a:schemeClr>
                </a:solidFill>
                <a:latin typeface="+mj-ea"/>
                <a:ea typeface="+mj-ea"/>
              </a:rPr>
              <a:t>４</a:t>
            </a:r>
          </a:p>
        </p:txBody>
      </p:sp>
    </p:spTree>
    <p:extLst>
      <p:ext uri="{BB962C8B-B14F-4D97-AF65-F5344CB8AC3E}">
        <p14:creationId xmlns:p14="http://schemas.microsoft.com/office/powerpoint/2010/main" val="35580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xmlns="" id="{BEFDD5E9-E387-4553-9073-CA485380D234}"/>
              </a:ext>
            </a:extLst>
          </p:cNvPr>
          <p:cNvGrpSpPr/>
          <p:nvPr/>
        </p:nvGrpSpPr>
        <p:grpSpPr>
          <a:xfrm>
            <a:off x="889337" y="3425658"/>
            <a:ext cx="6481537" cy="7127546"/>
            <a:chOff x="8477250" y="3441700"/>
            <a:chExt cx="6481537" cy="7127546"/>
          </a:xfrm>
        </p:grpSpPr>
        <p:sp>
          <p:nvSpPr>
            <p:cNvPr id="6" name="Rectangle 4">
              <a:extLst>
                <a:ext uri="{FF2B5EF4-FFF2-40B4-BE49-F238E27FC236}">
                  <a16:creationId xmlns:a16="http://schemas.microsoft.com/office/drawing/2014/main" xmlns="" id="{FE08815E-1DC9-4187-BDE1-F5EF50E0BA09}"/>
                </a:ext>
              </a:extLst>
            </p:cNvPr>
            <p:cNvSpPr>
              <a:spLocks noChangeArrowheads="1"/>
            </p:cNvSpPr>
            <p:nvPr/>
          </p:nvSpPr>
          <p:spPr bwMode="auto">
            <a:xfrm>
              <a:off x="8477250" y="4461590"/>
              <a:ext cx="5791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本避難所に関する</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基本条件</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AutoShape 116">
              <a:extLst>
                <a:ext uri="{FF2B5EF4-FFF2-40B4-BE49-F238E27FC236}">
                  <a16:creationId xmlns:a16="http://schemas.microsoft.com/office/drawing/2014/main" xmlns="" id="{FE3C831B-0634-42FC-B305-430FFDE9CF3F}"/>
                </a:ext>
              </a:extLst>
            </p:cNvPr>
            <p:cNvSpPr>
              <a:spLocks noChangeArrowheads="1"/>
            </p:cNvSpPr>
            <p:nvPr/>
          </p:nvSpPr>
          <p:spPr bwMode="auto">
            <a:xfrm>
              <a:off x="9451181" y="3441700"/>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第２章</a:t>
              </a:r>
              <a:endParaRPr kumimoji="0" lang="en-US" altLang="ja-JP" sz="24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xmlns="" id="{7AF27DF4-B091-43B0-8353-AC670AE30F7B}"/>
                </a:ext>
              </a:extLst>
            </p:cNvPr>
            <p:cNvSpPr txBox="1"/>
            <p:nvPr/>
          </p:nvSpPr>
          <p:spPr>
            <a:xfrm>
              <a:off x="14340113" y="10199914"/>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a:t>
              </a:r>
              <a:endParaRPr lang="ja-JP" altLang="en-US">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154181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8B1D75BA-BF3A-4CCB-9CCF-4A7829AA63E1}"/>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 name="bg object 17">
            <a:extLst>
              <a:ext uri="{FF2B5EF4-FFF2-40B4-BE49-F238E27FC236}">
                <a16:creationId xmlns:a16="http://schemas.microsoft.com/office/drawing/2014/main" xmlns="" id="{B847D42E-34B0-4ACF-BBCD-31DBBABB3655}"/>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4" name="bg object 18">
            <a:extLst>
              <a:ext uri="{FF2B5EF4-FFF2-40B4-BE49-F238E27FC236}">
                <a16:creationId xmlns:a16="http://schemas.microsoft.com/office/drawing/2014/main" xmlns="" id="{63470D61-C3EE-4B11-8231-7643D3C41DEF}"/>
              </a:ext>
            </a:extLst>
          </p:cNvPr>
          <p:cNvPicPr/>
          <p:nvPr/>
        </p:nvPicPr>
        <p:blipFill>
          <a:blip r:embed="rId2" cstate="print"/>
          <a:stretch>
            <a:fillRect/>
          </a:stretch>
        </p:blipFill>
        <p:spPr>
          <a:xfrm>
            <a:off x="117745" y="0"/>
            <a:ext cx="174123" cy="208812"/>
          </a:xfrm>
          <a:prstGeom prst="rect">
            <a:avLst/>
          </a:prstGeom>
        </p:spPr>
      </p:pic>
      <p:cxnSp>
        <p:nvCxnSpPr>
          <p:cNvPr id="5" name="直線コネクタ 4">
            <a:extLst>
              <a:ext uri="{FF2B5EF4-FFF2-40B4-BE49-F238E27FC236}">
                <a16:creationId xmlns:a16="http://schemas.microsoft.com/office/drawing/2014/main" xmlns="" id="{07CACCA6-1FA2-4F64-8552-66EFC4E65251}"/>
              </a:ext>
            </a:extLst>
          </p:cNvPr>
          <p:cNvCxnSpPr/>
          <p:nvPr/>
        </p:nvCxnSpPr>
        <p:spPr>
          <a:xfrm>
            <a:off x="7562850" y="0"/>
            <a:ext cx="0" cy="106934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xmlns="" id="{9B2C92DA-A475-4012-B748-5E79197F70BC}"/>
              </a:ext>
            </a:extLst>
          </p:cNvPr>
          <p:cNvSpPr txBox="1"/>
          <p:nvPr/>
        </p:nvSpPr>
        <p:spPr>
          <a:xfrm>
            <a:off x="141513" y="10172700"/>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a:t>
            </a:r>
            <a:endParaRPr lang="ja-JP" altLang="en-US">
              <a:solidFill>
                <a:schemeClr val="tx1">
                  <a:lumMod val="50000"/>
                  <a:lumOff val="50000"/>
                </a:schemeClr>
              </a:solidFill>
              <a:latin typeface="+mj-ea"/>
              <a:ea typeface="+mj-ea"/>
            </a:endParaRPr>
          </a:p>
        </p:txBody>
      </p:sp>
      <p:grpSp>
        <p:nvGrpSpPr>
          <p:cNvPr id="7" name="object 9">
            <a:extLst>
              <a:ext uri="{FF2B5EF4-FFF2-40B4-BE49-F238E27FC236}">
                <a16:creationId xmlns:a16="http://schemas.microsoft.com/office/drawing/2014/main" xmlns="" id="{7A079F9E-AA71-40CC-AFCD-950E73592FBA}"/>
              </a:ext>
            </a:extLst>
          </p:cNvPr>
          <p:cNvGrpSpPr/>
          <p:nvPr/>
        </p:nvGrpSpPr>
        <p:grpSpPr>
          <a:xfrm>
            <a:off x="466980" y="698500"/>
            <a:ext cx="6553200" cy="628997"/>
            <a:chOff x="540004" y="1688134"/>
            <a:chExt cx="6480175" cy="334010"/>
          </a:xfrm>
          <a:solidFill>
            <a:srgbClr val="172A88"/>
          </a:solidFill>
        </p:grpSpPr>
        <p:pic>
          <p:nvPicPr>
            <p:cNvPr id="8" name="object 10">
              <a:extLst>
                <a:ext uri="{FF2B5EF4-FFF2-40B4-BE49-F238E27FC236}">
                  <a16:creationId xmlns:a16="http://schemas.microsoft.com/office/drawing/2014/main" xmlns="" id="{1027A050-74AE-4D12-8319-A810D6C5E8C3}"/>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9" name="object 11">
              <a:extLst>
                <a:ext uri="{FF2B5EF4-FFF2-40B4-BE49-F238E27FC236}">
                  <a16:creationId xmlns:a16="http://schemas.microsoft.com/office/drawing/2014/main" xmlns="" id="{583EA5F9-E758-462A-BB3E-AD97BA84D291}"/>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0" name="object 12">
            <a:extLst>
              <a:ext uri="{FF2B5EF4-FFF2-40B4-BE49-F238E27FC236}">
                <a16:creationId xmlns:a16="http://schemas.microsoft.com/office/drawing/2014/main" xmlns="" id="{E68BC997-8968-41A2-A192-61BB7A527B9B}"/>
              </a:ext>
            </a:extLst>
          </p:cNvPr>
          <p:cNvSpPr txBox="1"/>
          <p:nvPr/>
        </p:nvSpPr>
        <p:spPr>
          <a:xfrm>
            <a:off x="628650" y="841067"/>
            <a:ext cx="4065948"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避難所に関する基本情報</a:t>
            </a:r>
          </a:p>
        </p:txBody>
      </p:sp>
      <p:sp>
        <p:nvSpPr>
          <p:cNvPr id="11" name="object 5">
            <a:extLst>
              <a:ext uri="{FF2B5EF4-FFF2-40B4-BE49-F238E27FC236}">
                <a16:creationId xmlns:a16="http://schemas.microsoft.com/office/drawing/2014/main" xmlns="" id="{45261820-0CAE-4CDD-9EDD-FDD2EAC4A85A}"/>
              </a:ext>
            </a:extLst>
          </p:cNvPr>
          <p:cNvSpPr txBox="1"/>
          <p:nvPr/>
        </p:nvSpPr>
        <p:spPr>
          <a:xfrm>
            <a:off x="579896" y="1466827"/>
            <a:ext cx="6105525" cy="628057"/>
          </a:xfrm>
          <a:prstGeom prst="rect">
            <a:avLst/>
          </a:prstGeom>
        </p:spPr>
        <p:txBody>
          <a:bodyPr vert="horz" wrap="square" lIns="0" tIns="12700" rIns="0" bIns="0" rtlCol="0">
            <a:spAutoFit/>
          </a:bodyPr>
          <a:lstStyle/>
          <a:p>
            <a:pPr marL="72000" marR="5080" algn="just">
              <a:lnSpc>
                <a:spcPct val="150000"/>
              </a:lnSpc>
            </a:pPr>
            <a:r>
              <a:rPr lang="ja-JP" altLang="en-US" sz="1400">
                <a:latin typeface="Yu Gothic Medium" panose="020B0400000000000000" pitchFamily="34" charset="-128"/>
                <a:ea typeface="Yu Gothic Medium" panose="020B0400000000000000" pitchFamily="34" charset="-128"/>
                <a:cs typeface="YuGo-Medium"/>
              </a:rPr>
              <a:t>大田自治センター避難所</a:t>
            </a:r>
            <a:r>
              <a:rPr lang="ja-JP" altLang="en-US" sz="1400">
                <a:solidFill>
                  <a:srgbClr val="221815"/>
                </a:solidFill>
                <a:latin typeface="Yu Gothic Medium" panose="020B0400000000000000" pitchFamily="34" charset="-128"/>
                <a:ea typeface="Yu Gothic Medium" panose="020B0400000000000000" pitchFamily="34" charset="-128"/>
                <a:cs typeface="YuGo-Medium"/>
              </a:rPr>
              <a:t>に関する、利用の条件、範囲、耐災性、利用上の留意点などの基本情報は下表の通りです。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3" name="object 5">
            <a:extLst>
              <a:ext uri="{FF2B5EF4-FFF2-40B4-BE49-F238E27FC236}">
                <a16:creationId xmlns:a16="http://schemas.microsoft.com/office/drawing/2014/main" xmlns="" id="{821D8444-0A9E-4C19-9D37-66B8D46560DD}"/>
              </a:ext>
            </a:extLst>
          </p:cNvPr>
          <p:cNvSpPr txBox="1"/>
          <p:nvPr/>
        </p:nvSpPr>
        <p:spPr>
          <a:xfrm>
            <a:off x="2533650" y="2070008"/>
            <a:ext cx="3095479" cy="304892"/>
          </a:xfrm>
          <a:prstGeom prst="rect">
            <a:avLst/>
          </a:prstGeom>
        </p:spPr>
        <p:txBody>
          <a:bodyPr vert="horz" wrap="square" lIns="0" tIns="12700" rIns="0" bIns="0" rtlCol="0">
            <a:spAutoFit/>
          </a:bodyPr>
          <a:lstStyle/>
          <a:p>
            <a:pPr marL="72000" marR="5080" algn="ctr">
              <a:lnSpc>
                <a:spcPct val="150000"/>
              </a:lnSpc>
            </a:pPr>
            <a:r>
              <a:rPr lang="ja-JP" altLang="en-US" sz="1400" b="1">
                <a:solidFill>
                  <a:srgbClr val="221815"/>
                </a:solidFill>
                <a:latin typeface="+mj-ea"/>
                <a:ea typeface="+mj-ea"/>
                <a:cs typeface="YuGo-Medium"/>
              </a:rPr>
              <a:t>表　避難所基本情報シート</a:t>
            </a:r>
            <a:endParaRPr sz="1400" b="1">
              <a:latin typeface="+mj-ea"/>
              <a:ea typeface="+mj-ea"/>
              <a:cs typeface="YuGo-Medium"/>
            </a:endParaRPr>
          </a:p>
        </p:txBody>
      </p:sp>
      <p:graphicFrame>
        <p:nvGraphicFramePr>
          <p:cNvPr id="25" name="表 5">
            <a:extLst>
              <a:ext uri="{FF2B5EF4-FFF2-40B4-BE49-F238E27FC236}">
                <a16:creationId xmlns:a16="http://schemas.microsoft.com/office/drawing/2014/main" xmlns="" id="{1C398253-3D36-48AD-BC43-41B6467133F6}"/>
              </a:ext>
            </a:extLst>
          </p:cNvPr>
          <p:cNvGraphicFramePr>
            <a:graphicFrameLocks noGrp="1"/>
          </p:cNvGraphicFramePr>
          <p:nvPr>
            <p:extLst>
              <p:ext uri="{D42A27DB-BD31-4B8C-83A1-F6EECF244321}">
                <p14:modId xmlns:p14="http://schemas.microsoft.com/office/powerpoint/2010/main" val="1225579059"/>
              </p:ext>
            </p:extLst>
          </p:nvPr>
        </p:nvGraphicFramePr>
        <p:xfrm>
          <a:off x="579896" y="2381568"/>
          <a:ext cx="6553200" cy="7964668"/>
        </p:xfrm>
        <a:graphic>
          <a:graphicData uri="http://schemas.openxmlformats.org/drawingml/2006/table">
            <a:tbl>
              <a:tblPr firstRow="1" bandRow="1">
                <a:tableStyleId>{5C22544A-7EE6-4342-B048-85BDC9FD1C3A}</a:tableStyleId>
              </a:tblPr>
              <a:tblGrid>
                <a:gridCol w="810754">
                  <a:extLst>
                    <a:ext uri="{9D8B030D-6E8A-4147-A177-3AD203B41FA5}">
                      <a16:colId xmlns:a16="http://schemas.microsoft.com/office/drawing/2014/main" xmlns="" val="2483474179"/>
                    </a:ext>
                  </a:extLst>
                </a:gridCol>
                <a:gridCol w="2306786">
                  <a:extLst>
                    <a:ext uri="{9D8B030D-6E8A-4147-A177-3AD203B41FA5}">
                      <a16:colId xmlns:a16="http://schemas.microsoft.com/office/drawing/2014/main" xmlns="" val="504898853"/>
                    </a:ext>
                  </a:extLst>
                </a:gridCol>
                <a:gridCol w="3435660">
                  <a:extLst>
                    <a:ext uri="{9D8B030D-6E8A-4147-A177-3AD203B41FA5}">
                      <a16:colId xmlns:a16="http://schemas.microsoft.com/office/drawing/2014/main" xmlns="" val="713060038"/>
                    </a:ext>
                  </a:extLst>
                </a:gridCol>
              </a:tblGrid>
              <a:tr h="359471">
                <a:tc gridSpan="2">
                  <a:txBody>
                    <a:bodyPr/>
                    <a:lstStyle/>
                    <a:p>
                      <a:pPr algn="ctr"/>
                      <a:r>
                        <a:rPr kumimoji="1" lang="ja-JP" altLang="en-US" sz="1600">
                          <a:latin typeface="游ゴシック" panose="020B0400000000000000" pitchFamily="50" charset="-128"/>
                          <a:ea typeface="游ゴシック" panose="020B0400000000000000" pitchFamily="50" charset="-128"/>
                        </a:rPr>
                        <a:t>項目</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hMerge="1">
                  <a:txBody>
                    <a:bodyPr/>
                    <a:lstStyle/>
                    <a:p>
                      <a:pPr algn="ctr"/>
                      <a:r>
                        <a:rPr kumimoji="1" lang="ja-JP" altLang="en-US" sz="1600">
                          <a:latin typeface="游ゴシック" panose="020B0400000000000000" pitchFamily="50" charset="-128"/>
                          <a:ea typeface="游ゴシック" panose="020B0400000000000000" pitchFamily="50" charset="-128"/>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a:txBody>
                    <a:bodyPr/>
                    <a:lstStyle/>
                    <a:p>
                      <a:pPr algn="ctr"/>
                      <a:r>
                        <a:rPr kumimoji="1" lang="ja-JP" altLang="en-US" sz="1600">
                          <a:latin typeface="游ゴシック" panose="020B0400000000000000" pitchFamily="50" charset="-128"/>
                          <a:ea typeface="游ゴシック" panose="020B0400000000000000" pitchFamily="50" charset="-128"/>
                        </a:rPr>
                        <a:t>内容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extLst>
                  <a:ext uri="{0D108BD9-81ED-4DB2-BD59-A6C34878D82A}">
                    <a16:rowId xmlns:a16="http://schemas.microsoft.com/office/drawing/2014/main" xmlns="" val="4193891622"/>
                  </a:ext>
                </a:extLst>
              </a:tr>
              <a:tr h="1662567">
                <a:tc rowSpan="8">
                  <a:txBody>
                    <a:bodyPr/>
                    <a:lstStyle/>
                    <a:p>
                      <a:pPr algn="ctr"/>
                      <a:r>
                        <a:rPr kumimoji="1" lang="ja-JP" altLang="en-US" sz="1600">
                          <a:solidFill>
                            <a:srgbClr val="221815"/>
                          </a:solidFill>
                          <a:latin typeface="游ゴシック Medium" panose="020B0500000000000000" pitchFamily="50" charset="-128"/>
                          <a:ea typeface="游ゴシック Medium" panose="020B0500000000000000" pitchFamily="50" charset="-128"/>
                        </a:rPr>
                        <a:t>施設</a:t>
                      </a:r>
                      <a:endParaRPr kumimoji="1" lang="en-US" altLang="ja-JP" sz="1600">
                        <a:solidFill>
                          <a:srgbClr val="221815"/>
                        </a:solidFill>
                        <a:latin typeface="游ゴシック Medium" panose="020B0500000000000000" pitchFamily="50" charset="-128"/>
                        <a:ea typeface="游ゴシック Medium" panose="020B0500000000000000" pitchFamily="50" charset="-128"/>
                      </a:endParaRPr>
                    </a:p>
                    <a:p>
                      <a:pPr algn="ctr"/>
                      <a:r>
                        <a:rPr kumimoji="1" lang="ja-JP" altLang="en-US" sz="1600">
                          <a:solidFill>
                            <a:srgbClr val="221815"/>
                          </a:solidFill>
                          <a:latin typeface="游ゴシック Medium" panose="020B0500000000000000" pitchFamily="50" charset="-128"/>
                          <a:ea typeface="游ゴシック Medium" panose="020B0500000000000000" pitchFamily="50" charset="-128"/>
                        </a:rPr>
                        <a:t>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避難所の写真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600">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6298307"/>
                  </a:ext>
                </a:extLst>
              </a:tr>
              <a:tr h="35947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施設名称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大田自治センター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7218248"/>
                  </a:ext>
                </a:extLst>
              </a:tr>
              <a:tr h="35947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zh-TW" altLang="en-US" sz="1600">
                          <a:solidFill>
                            <a:schemeClr val="tx1"/>
                          </a:solidFill>
                          <a:latin typeface="游ゴシック Medium" panose="020B0500000000000000" pitchFamily="50" charset="-128"/>
                          <a:ea typeface="游ゴシック Medium" panose="020B0500000000000000" pitchFamily="50" charset="-128"/>
                        </a:rPr>
                        <a:t>広島県世羅郡世羅町本郷</a:t>
                      </a:r>
                      <a:r>
                        <a:rPr kumimoji="1" lang="en-US" altLang="ja-JP" sz="1600">
                          <a:solidFill>
                            <a:schemeClr val="tx1"/>
                          </a:solidFill>
                          <a:latin typeface="游ゴシック Medium" panose="020B0500000000000000" pitchFamily="50" charset="-128"/>
                          <a:ea typeface="游ゴシック Medium" panose="020B0500000000000000" pitchFamily="50" charset="-128"/>
                        </a:rPr>
                        <a:t>891</a:t>
                      </a:r>
                      <a:r>
                        <a:rPr kumimoji="1" lang="en-US" altLang="zh-TW" sz="1600">
                          <a:solidFill>
                            <a:schemeClr val="tx1"/>
                          </a:solidFill>
                          <a:latin typeface="游ゴシック Medium" panose="020B0500000000000000" pitchFamily="50" charset="-128"/>
                          <a:ea typeface="游ゴシック Medium" panose="020B0500000000000000" pitchFamily="50" charset="-128"/>
                        </a:rPr>
                        <a:t>-</a:t>
                      </a:r>
                      <a:r>
                        <a:rPr kumimoji="1" lang="en-US" altLang="ja-JP" sz="1600">
                          <a:solidFill>
                            <a:schemeClr val="tx1"/>
                          </a:solidFill>
                          <a:latin typeface="游ゴシック Medium" panose="020B0500000000000000" pitchFamily="50" charset="-128"/>
                          <a:ea typeface="游ゴシック Medium" panose="020B0500000000000000" pitchFamily="50" charset="-128"/>
                        </a:rPr>
                        <a:t>4</a:t>
                      </a:r>
                      <a:endParaRPr kumimoji="1" lang="ja-JP" altLang="en-US" sz="160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2486344"/>
                  </a:ext>
                </a:extLst>
              </a:tr>
              <a:tr h="35947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en-US" altLang="ja-JP" sz="1600">
                          <a:solidFill>
                            <a:schemeClr val="tx1"/>
                          </a:solidFill>
                          <a:latin typeface="游ゴシック Medium" panose="020B0500000000000000" pitchFamily="50" charset="-128"/>
                          <a:ea typeface="游ゴシック Medium" panose="020B0500000000000000" pitchFamily="50" charset="-128"/>
                        </a:rPr>
                        <a:t>0847-22-0349</a:t>
                      </a:r>
                      <a:endParaRPr kumimoji="1" lang="ja-JP" altLang="en-US" sz="160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0057703"/>
                  </a:ext>
                </a:extLst>
              </a:tr>
              <a:tr h="35947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避難所タイプ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集会所、公民館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8800146"/>
                  </a:ext>
                </a:extLst>
              </a:tr>
              <a:tr h="459857">
                <a:tc vMerge="1">
                  <a:txBody>
                    <a:bodyPr/>
                    <a:lstStyle/>
                    <a:p>
                      <a:pPr algn="ctr"/>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施設の構造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en-US" altLang="ja-JP" sz="1600" dirty="0">
                          <a:solidFill>
                            <a:schemeClr val="tx1"/>
                          </a:solidFill>
                          <a:latin typeface="游ゴシック Medium" panose="020B0500000000000000" pitchFamily="50" charset="-128"/>
                          <a:ea typeface="游ゴシック Medium" panose="020B0500000000000000" pitchFamily="50" charset="-128"/>
                        </a:rPr>
                        <a:t>RC</a:t>
                      </a:r>
                      <a:r>
                        <a:rPr kumimoji="1" lang="ja-JP" altLang="en-US" sz="1600" dirty="0">
                          <a:solidFill>
                            <a:schemeClr val="tx1"/>
                          </a:solidFill>
                          <a:latin typeface="游ゴシック Medium" panose="020B0500000000000000" pitchFamily="50" charset="-128"/>
                          <a:ea typeface="游ゴシック Medium" panose="020B0500000000000000" pitchFamily="50" charset="-128"/>
                        </a:rPr>
                        <a:t>造・</a:t>
                      </a:r>
                      <a:r>
                        <a:rPr kumimoji="1" lang="en-US" altLang="ja-JP" sz="1600" dirty="0">
                          <a:solidFill>
                            <a:schemeClr val="tx1"/>
                          </a:solidFill>
                          <a:latin typeface="游ゴシック Medium" panose="020B0500000000000000" pitchFamily="50" charset="-128"/>
                          <a:ea typeface="游ゴシック Medium" panose="020B0500000000000000" pitchFamily="50" charset="-128"/>
                        </a:rPr>
                        <a:t>SRC</a:t>
                      </a:r>
                      <a:r>
                        <a:rPr kumimoji="1" lang="ja-JP" altLang="en-US" sz="1600" dirty="0">
                          <a:solidFill>
                            <a:schemeClr val="tx1"/>
                          </a:solidFill>
                          <a:latin typeface="游ゴシック Medium" panose="020B0500000000000000" pitchFamily="50" charset="-128"/>
                          <a:ea typeface="游ゴシック Medium" panose="020B0500000000000000" pitchFamily="50" charset="-128"/>
                        </a:rPr>
                        <a:t>造・</a:t>
                      </a:r>
                      <a:r>
                        <a:rPr kumimoji="1" lang="en-US" altLang="ja-JP" sz="1600" dirty="0">
                          <a:solidFill>
                            <a:schemeClr val="tx1"/>
                          </a:solidFill>
                          <a:latin typeface="游ゴシック Medium" panose="020B0500000000000000" pitchFamily="50" charset="-128"/>
                          <a:ea typeface="游ゴシック Medium" panose="020B0500000000000000" pitchFamily="50" charset="-128"/>
                        </a:rPr>
                        <a:t>S</a:t>
                      </a:r>
                      <a:r>
                        <a:rPr kumimoji="1" lang="ja-JP" altLang="en-US" sz="1600" dirty="0">
                          <a:solidFill>
                            <a:schemeClr val="tx1"/>
                          </a:solidFill>
                          <a:latin typeface="游ゴシック Medium" panose="020B0500000000000000" pitchFamily="50" charset="-128"/>
                          <a:ea typeface="游ゴシック Medium" panose="020B0500000000000000" pitchFamily="50" charset="-128"/>
                        </a:rPr>
                        <a:t>造・木造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81288256"/>
                  </a:ext>
                </a:extLst>
              </a:tr>
              <a:tr h="457200">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耐震性能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旧耐震基準・新耐震基準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58036143"/>
                  </a:ext>
                </a:extLst>
              </a:tr>
              <a:tr h="404586">
                <a:tc vMerge="1">
                  <a:txBody>
                    <a:bodyPr/>
                    <a:lstStyle/>
                    <a:p>
                      <a:endParaRPr kumimoji="1" lang="ja-JP" altLang="en-US"/>
                    </a:p>
                  </a:txBody>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災害対策設備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59471">
                <a:tc rowSpan="3">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災害リスク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浸水害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l"/>
                      <a:r>
                        <a:rPr kumimoji="1" lang="ja-JP" altLang="en-US" sz="1600">
                          <a:solidFill>
                            <a:schemeClr val="tx1"/>
                          </a:solidFill>
                          <a:latin typeface="游ゴシック Medium" panose="020B0500000000000000" pitchFamily="50" charset="-128"/>
                          <a:ea typeface="游ゴシック Medium" panose="020B0500000000000000" pitchFamily="50" charset="-128"/>
                          <a:cs typeface="+mn-cs"/>
                        </a:rPr>
                        <a:t>浸水想定区域内、浸水深</a:t>
                      </a:r>
                      <a:r>
                        <a:rPr kumimoji="1" lang="en-US" altLang="ja-JP" sz="1600">
                          <a:solidFill>
                            <a:schemeClr val="tx1"/>
                          </a:solidFill>
                          <a:latin typeface="游ゴシック Medium" panose="020B0500000000000000" pitchFamily="50" charset="-128"/>
                          <a:ea typeface="游ゴシック Medium" panose="020B0500000000000000" pitchFamily="50" charset="-128"/>
                          <a:cs typeface="+mn-cs"/>
                        </a:rPr>
                        <a:t>0.3m</a:t>
                      </a:r>
                      <a:r>
                        <a:rPr kumimoji="1" lang="ja-JP" altLang="en-US" sz="1600">
                          <a:solidFill>
                            <a:schemeClr val="tx1"/>
                          </a:solidFill>
                          <a:latin typeface="游ゴシック Medium" panose="020B0500000000000000" pitchFamily="50" charset="-128"/>
                          <a:ea typeface="游ゴシック Medium" panose="020B0500000000000000" pitchFamily="50" charset="-128"/>
                          <a:cs typeface="+mn-cs"/>
                        </a:rPr>
                        <a:t>未満</a:t>
                      </a:r>
                      <a:r>
                        <a:rPr kumimoji="1" lang="en-US" altLang="ja-JP" sz="1600">
                          <a:solidFill>
                            <a:schemeClr val="tx1"/>
                          </a:solidFill>
                          <a:latin typeface="游ゴシック Medium" panose="020B0500000000000000" pitchFamily="50" charset="-128"/>
                          <a:ea typeface="游ゴシック Medium" panose="020B0500000000000000" pitchFamily="50" charset="-128"/>
                          <a:cs typeface="+mn-cs"/>
                        </a:rPr>
                        <a:t/>
                      </a:r>
                      <a:br>
                        <a:rPr kumimoji="1" lang="en-US" altLang="ja-JP" sz="1600">
                          <a:solidFill>
                            <a:schemeClr val="tx1"/>
                          </a:solidFill>
                          <a:latin typeface="游ゴシック Medium" panose="020B0500000000000000" pitchFamily="50" charset="-128"/>
                          <a:ea typeface="游ゴシック Medium" panose="020B0500000000000000" pitchFamily="50" charset="-128"/>
                          <a:cs typeface="+mn-cs"/>
                        </a:rPr>
                      </a:br>
                      <a:r>
                        <a:rPr kumimoji="1" lang="ja-JP" altLang="en-US" sz="1200">
                          <a:solidFill>
                            <a:schemeClr val="tx1"/>
                          </a:solidFill>
                          <a:latin typeface="游ゴシック Medium" panose="020B0500000000000000" pitchFamily="50" charset="-128"/>
                          <a:ea typeface="游ゴシック Medium" panose="020B0500000000000000" pitchFamily="50" charset="-128"/>
                          <a:cs typeface="+mn-cs"/>
                        </a:rPr>
                        <a:t>広島県「洪水リスクマップ」（</a:t>
                      </a:r>
                      <a:r>
                        <a:rPr kumimoji="1" lang="en-US" altLang="ja-JP" sz="1200">
                          <a:solidFill>
                            <a:schemeClr val="tx1"/>
                          </a:solidFill>
                          <a:latin typeface="游ゴシック Medium" panose="020B0500000000000000" pitchFamily="50" charset="-128"/>
                          <a:ea typeface="游ゴシック Medium" panose="020B0500000000000000" pitchFamily="50" charset="-128"/>
                          <a:cs typeface="+mn-cs"/>
                        </a:rPr>
                        <a:t>R4</a:t>
                      </a:r>
                      <a:r>
                        <a:rPr kumimoji="1" lang="ja-JP" altLang="en-US" sz="1200">
                          <a:solidFill>
                            <a:schemeClr val="tx1"/>
                          </a:solidFill>
                          <a:latin typeface="游ゴシック Medium" panose="020B0500000000000000" pitchFamily="50" charset="-128"/>
                          <a:ea typeface="游ゴシック Medium" panose="020B0500000000000000" pitchFamily="50" charset="-128"/>
                          <a:cs typeface="+mn-cs"/>
                        </a:rPr>
                        <a:t>年</a:t>
                      </a:r>
                      <a:r>
                        <a:rPr kumimoji="1" lang="en-US" altLang="ja-JP" sz="1200">
                          <a:solidFill>
                            <a:schemeClr val="tx1"/>
                          </a:solidFill>
                          <a:latin typeface="游ゴシック Medium" panose="020B0500000000000000" pitchFamily="50" charset="-128"/>
                          <a:ea typeface="游ゴシック Medium" panose="020B0500000000000000" pitchFamily="50" charset="-128"/>
                          <a:cs typeface="+mn-cs"/>
                        </a:rPr>
                        <a:t>9</a:t>
                      </a:r>
                      <a:r>
                        <a:rPr kumimoji="1" lang="ja-JP" altLang="en-US" sz="1200">
                          <a:solidFill>
                            <a:schemeClr val="tx1"/>
                          </a:solidFill>
                          <a:latin typeface="游ゴシック Medium" panose="020B0500000000000000" pitchFamily="50" charset="-128"/>
                          <a:ea typeface="游ゴシック Medium" panose="020B0500000000000000" pitchFamily="50" charset="-128"/>
                          <a:cs typeface="+mn-cs"/>
                        </a:rPr>
                        <a:t>月）</a:t>
                      </a:r>
                      <a:endParaRPr kumimoji="1" lang="en-US" altLang="ja-JP" sz="1600">
                        <a:solidFill>
                          <a:schemeClr val="tx1"/>
                        </a:solidFill>
                        <a:latin typeface="游ゴシック Medium" panose="020B0500000000000000" pitchFamily="50" charset="-128"/>
                        <a:ea typeface="游ゴシック Medium" panose="020B05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05034130"/>
                  </a:ext>
                </a:extLst>
              </a:tr>
              <a:tr h="336035">
                <a:tc vMerge="1">
                  <a:txBody>
                    <a:bodyPr/>
                    <a:lstStyle/>
                    <a:p>
                      <a:endParaRPr kumimoji="1" lang="ja-JP" altLang="en-US"/>
                    </a:p>
                  </a:txBody>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土砂災害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600">
                          <a:solidFill>
                            <a:schemeClr val="tx1"/>
                          </a:solidFill>
                          <a:latin typeface="游ゴシック Medium" panose="020B0500000000000000" pitchFamily="50" charset="-128"/>
                          <a:ea typeface="游ゴシック Medium" panose="020B0500000000000000" pitchFamily="50" charset="-128"/>
                          <a:cs typeface="+mn-cs"/>
                        </a:rPr>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21974086"/>
                  </a:ext>
                </a:extLst>
              </a:tr>
              <a:tr h="359471">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地震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l"/>
                      <a:r>
                        <a:rPr kumimoji="1" lang="ja-JP" altLang="en-US" sz="1600">
                          <a:solidFill>
                            <a:schemeClr val="tx1"/>
                          </a:solidFill>
                          <a:latin typeface="游ゴシック Medium" panose="020B0500000000000000" pitchFamily="50" charset="-128"/>
                          <a:ea typeface="游ゴシック Medium" panose="020B0500000000000000" pitchFamily="50" charset="-128"/>
                          <a:cs typeface="+mn-cs"/>
                        </a:rPr>
                        <a:t>震度</a:t>
                      </a:r>
                      <a:r>
                        <a:rPr kumimoji="1" lang="en-US" altLang="ja-JP" sz="1600">
                          <a:solidFill>
                            <a:schemeClr val="tx1"/>
                          </a:solidFill>
                          <a:latin typeface="游ゴシック Medium" panose="020B0500000000000000" pitchFamily="50" charset="-128"/>
                          <a:ea typeface="游ゴシック Medium" panose="020B0500000000000000" pitchFamily="50" charset="-128"/>
                          <a:cs typeface="+mn-cs"/>
                        </a:rPr>
                        <a:t>6</a:t>
                      </a:r>
                      <a:r>
                        <a:rPr kumimoji="1" lang="ja-JP" altLang="en-US" sz="1600">
                          <a:solidFill>
                            <a:schemeClr val="tx1"/>
                          </a:solidFill>
                          <a:latin typeface="游ゴシック Medium" panose="020B0500000000000000" pitchFamily="50" charset="-128"/>
                          <a:ea typeface="游ゴシック Medium" panose="020B0500000000000000" pitchFamily="50" charset="-128"/>
                          <a:cs typeface="+mn-cs"/>
                        </a:rPr>
                        <a:t>（強）世羅町直下の地震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64148635"/>
                  </a:ext>
                </a:extLst>
              </a:tr>
              <a:tr h="359471">
                <a:tc rowSpan="3">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利用</a:t>
                      </a:r>
                      <a:endParaRPr kumimoji="1" lang="en-US" altLang="ja-JP" sz="1600">
                        <a:solidFill>
                          <a:srgbClr val="221815"/>
                        </a:solidFill>
                        <a:latin typeface="游ゴシック Medium" panose="020B0500000000000000" pitchFamily="50" charset="-128"/>
                        <a:ea typeface="游ゴシック Medium" panose="020B0500000000000000" pitchFamily="50" charset="-128"/>
                      </a:endParaRPr>
                    </a:p>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条件</a:t>
                      </a:r>
                    </a:p>
                    <a:p>
                      <a:endParaRPr kumimoji="1" lang="ja-JP" altLang="en-US" sz="1600" dirty="0">
                        <a:solidFill>
                          <a:srgbClr val="221815"/>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指定緊急避難場所の</a:t>
                      </a:r>
                      <a:endParaRPr kumimoji="1" lang="en-US" altLang="ja-JP" sz="1600">
                        <a:solidFill>
                          <a:srgbClr val="221815"/>
                        </a:solidFill>
                        <a:latin typeface="游ゴシック Medium" panose="020B0500000000000000" pitchFamily="50" charset="-128"/>
                        <a:ea typeface="游ゴシック Medium" panose="020B0500000000000000" pitchFamily="50" charset="-128"/>
                      </a:endParaRPr>
                    </a:p>
                    <a:p>
                      <a:r>
                        <a:rPr kumimoji="1" lang="ja-JP" altLang="en-US" sz="1600">
                          <a:solidFill>
                            <a:srgbClr val="221815"/>
                          </a:solidFill>
                          <a:latin typeface="游ゴシック Medium" panose="020B0500000000000000" pitchFamily="50" charset="-128"/>
                          <a:ea typeface="游ゴシック Medium" panose="020B0500000000000000" pitchFamily="50" charset="-128"/>
                        </a:rPr>
                        <a:t>指定状況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73945918"/>
                  </a:ext>
                </a:extLst>
              </a:tr>
              <a:tr h="35947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指定避難所の指定状況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洪水・土砂・地震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509979"/>
                  </a:ext>
                </a:extLst>
              </a:tr>
              <a:tr h="1030846">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a:solidFill>
                            <a:srgbClr val="221815"/>
                          </a:solidFill>
                          <a:latin typeface="游ゴシック Medium" panose="020B0500000000000000" pitchFamily="50" charset="-128"/>
                          <a:ea typeface="游ゴシック Medium" panose="020B0500000000000000"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Wingdings" panose="05000000000000000000" pitchFamily="2" charset="2"/>
                        <a:buChar char="l"/>
                      </a:pPr>
                      <a:r>
                        <a:rPr kumimoji="1" lang="ja-JP" altLang="en-US" sz="1600" dirty="0">
                          <a:solidFill>
                            <a:schemeClr val="tx1"/>
                          </a:solidFill>
                          <a:latin typeface="游ゴシック Medium" panose="020B0500000000000000" pitchFamily="50" charset="-128"/>
                          <a:ea typeface="游ゴシック Medium" panose="020B0500000000000000" pitchFamily="50" charset="-128"/>
                        </a:rPr>
                        <a:t>広島県「洪水リスクマップ」（</a:t>
                      </a:r>
                      <a:r>
                        <a:rPr kumimoji="1" lang="en-US" altLang="ja-JP" sz="1600" dirty="0">
                          <a:solidFill>
                            <a:schemeClr val="tx1"/>
                          </a:solidFill>
                          <a:latin typeface="游ゴシック Medium" panose="020B0500000000000000" pitchFamily="50" charset="-128"/>
                          <a:ea typeface="游ゴシック Medium" panose="020B0500000000000000" pitchFamily="50" charset="-128"/>
                        </a:rPr>
                        <a:t>R4</a:t>
                      </a:r>
                      <a:r>
                        <a:rPr kumimoji="1" lang="ja-JP" altLang="en-US" sz="1600" dirty="0">
                          <a:solidFill>
                            <a:schemeClr val="tx1"/>
                          </a:solidFill>
                          <a:latin typeface="游ゴシック Medium" panose="020B0500000000000000" pitchFamily="50" charset="-128"/>
                          <a:ea typeface="游ゴシック Medium" panose="020B0500000000000000" pitchFamily="50" charset="-128"/>
                        </a:rPr>
                        <a:t>年</a:t>
                      </a:r>
                      <a:r>
                        <a:rPr kumimoji="1" lang="en-US" altLang="ja-JP" sz="1600" dirty="0">
                          <a:solidFill>
                            <a:schemeClr val="tx1"/>
                          </a:solidFill>
                          <a:latin typeface="游ゴシック Medium" panose="020B0500000000000000" pitchFamily="50" charset="-128"/>
                          <a:ea typeface="游ゴシック Medium" panose="020B0500000000000000" pitchFamily="50" charset="-128"/>
                        </a:rPr>
                        <a:t>9</a:t>
                      </a:r>
                      <a:r>
                        <a:rPr kumimoji="1" lang="ja-JP" altLang="en-US" sz="1600" dirty="0">
                          <a:solidFill>
                            <a:schemeClr val="tx1"/>
                          </a:solidFill>
                          <a:latin typeface="游ゴシック Medium" panose="020B0500000000000000" pitchFamily="50" charset="-128"/>
                          <a:ea typeface="游ゴシック Medium" panose="020B0500000000000000" pitchFamily="50" charset="-128"/>
                        </a:rPr>
                        <a:t>月）の取扱いについて世羅町が検討中</a:t>
                      </a:r>
                      <a:endParaRPr kumimoji="1" lang="ja-JP" altLang="en-US" sz="1600" dirty="0">
                        <a:solidFill>
                          <a:schemeClr val="tx1"/>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37528497"/>
                  </a:ext>
                </a:extLst>
              </a:tr>
            </a:tbl>
          </a:graphicData>
        </a:graphic>
      </p:graphicFrame>
      <p:sp>
        <p:nvSpPr>
          <p:cNvPr id="26" name="楕円 25">
            <a:extLst>
              <a:ext uri="{FF2B5EF4-FFF2-40B4-BE49-F238E27FC236}">
                <a16:creationId xmlns:a16="http://schemas.microsoft.com/office/drawing/2014/main" xmlns="" id="{4EECEA1B-973D-4383-99A2-CA9582597FD3}"/>
              </a:ext>
            </a:extLst>
          </p:cNvPr>
          <p:cNvSpPr/>
          <p:nvPr/>
        </p:nvSpPr>
        <p:spPr>
          <a:xfrm>
            <a:off x="5157044" y="5864383"/>
            <a:ext cx="574176" cy="3475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7" name="楕円 26">
            <a:extLst>
              <a:ext uri="{FF2B5EF4-FFF2-40B4-BE49-F238E27FC236}">
                <a16:creationId xmlns:a16="http://schemas.microsoft.com/office/drawing/2014/main" xmlns="" id="{2CB9D5C4-1EDA-4C66-8812-BA30955046F7}"/>
              </a:ext>
            </a:extLst>
          </p:cNvPr>
          <p:cNvSpPr/>
          <p:nvPr/>
        </p:nvSpPr>
        <p:spPr>
          <a:xfrm>
            <a:off x="4883410" y="6353421"/>
            <a:ext cx="1248905" cy="3475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pic>
        <p:nvPicPr>
          <p:cNvPr id="28" name="図 27" descr="建物の前に立っている家&#10;&#10;中程度の精度で自動的に生成された説明">
            <a:extLst>
              <a:ext uri="{FF2B5EF4-FFF2-40B4-BE49-F238E27FC236}">
                <a16:creationId xmlns:a16="http://schemas.microsoft.com/office/drawing/2014/main" xmlns="" id="{4F2246CF-9F95-42A1-85E8-08FED8308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5892" y="2846727"/>
            <a:ext cx="2118325" cy="1412217"/>
          </a:xfrm>
          <a:prstGeom prst="rect">
            <a:avLst/>
          </a:prstGeom>
        </p:spPr>
      </p:pic>
      <p:sp>
        <p:nvSpPr>
          <p:cNvPr id="30" name="object 5">
            <a:extLst>
              <a:ext uri="{FF2B5EF4-FFF2-40B4-BE49-F238E27FC236}">
                <a16:creationId xmlns:a16="http://schemas.microsoft.com/office/drawing/2014/main" xmlns="" id="{5EDFF1A2-4729-473F-8F02-57B067DDE2B1}"/>
              </a:ext>
            </a:extLst>
          </p:cNvPr>
          <p:cNvSpPr txBox="1"/>
          <p:nvPr/>
        </p:nvSpPr>
        <p:spPr>
          <a:xfrm>
            <a:off x="5272390" y="2056752"/>
            <a:ext cx="2125530" cy="285527"/>
          </a:xfrm>
          <a:prstGeom prst="rect">
            <a:avLst/>
          </a:prstGeom>
        </p:spPr>
        <p:txBody>
          <a:bodyPr vert="horz" wrap="square" lIns="0" tIns="12700" rIns="0" bIns="0" rtlCol="0">
            <a:spAutoFit/>
          </a:bodyPr>
          <a:lstStyle/>
          <a:p>
            <a:pPr marL="72000" marR="5080" lvl="0" indent="0" algn="ctr"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YuGo-Medium"/>
              </a:rPr>
              <a:t>（令和４年２月２８日現在）</a:t>
            </a:r>
            <a:endPar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YuGo-Medium"/>
            </a:endParaRPr>
          </a:p>
        </p:txBody>
      </p:sp>
    </p:spTree>
    <p:extLst>
      <p:ext uri="{BB962C8B-B14F-4D97-AF65-F5344CB8AC3E}">
        <p14:creationId xmlns:p14="http://schemas.microsoft.com/office/powerpoint/2010/main" val="256544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コネクタ 17">
            <a:extLst>
              <a:ext uri="{FF2B5EF4-FFF2-40B4-BE49-F238E27FC236}">
                <a16:creationId xmlns:a16="http://schemas.microsoft.com/office/drawing/2014/main" xmlns="" id="{6E3AD5BB-4DB5-4D2D-AB03-D8D389FC2ECA}"/>
              </a:ext>
            </a:extLst>
          </p:cNvPr>
          <p:cNvCxnSpPr/>
          <p:nvPr/>
        </p:nvCxnSpPr>
        <p:spPr>
          <a:xfrm>
            <a:off x="-29029" y="-10277"/>
            <a:ext cx="0" cy="106934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xmlns="" id="{0295240F-AC57-466A-8576-45F616AB3297}"/>
              </a:ext>
            </a:extLst>
          </p:cNvPr>
          <p:cNvSpPr txBox="1"/>
          <p:nvPr/>
        </p:nvSpPr>
        <p:spPr>
          <a:xfrm>
            <a:off x="6748234" y="10189637"/>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７</a:t>
            </a:r>
            <a:endParaRPr lang="ja-JP" altLang="en-US">
              <a:solidFill>
                <a:schemeClr val="tx1">
                  <a:lumMod val="50000"/>
                  <a:lumOff val="50000"/>
                </a:schemeClr>
              </a:solidFill>
              <a:latin typeface="+mj-ea"/>
              <a:ea typeface="+mj-ea"/>
            </a:endParaRPr>
          </a:p>
        </p:txBody>
      </p:sp>
      <p:sp>
        <p:nvSpPr>
          <p:cNvPr id="20" name="bg object 16">
            <a:extLst>
              <a:ext uri="{FF2B5EF4-FFF2-40B4-BE49-F238E27FC236}">
                <a16:creationId xmlns:a16="http://schemas.microsoft.com/office/drawing/2014/main" xmlns="" id="{86F18370-575F-421D-B2A0-E7145DD59AEB}"/>
              </a:ext>
            </a:extLst>
          </p:cNvPr>
          <p:cNvSpPr/>
          <p:nvPr/>
        </p:nvSpPr>
        <p:spPr>
          <a:xfrm>
            <a:off x="0"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21" name="bg object 17">
            <a:extLst>
              <a:ext uri="{FF2B5EF4-FFF2-40B4-BE49-F238E27FC236}">
                <a16:creationId xmlns:a16="http://schemas.microsoft.com/office/drawing/2014/main" xmlns="" id="{A0C0BBF4-13B4-4141-AAD2-9B5067E9DBFF}"/>
              </a:ext>
            </a:extLst>
          </p:cNvPr>
          <p:cNvSpPr/>
          <p:nvPr/>
        </p:nvSpPr>
        <p:spPr>
          <a:xfrm>
            <a:off x="142900"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22" name="bg object 18">
            <a:extLst>
              <a:ext uri="{FF2B5EF4-FFF2-40B4-BE49-F238E27FC236}">
                <a16:creationId xmlns:a16="http://schemas.microsoft.com/office/drawing/2014/main" xmlns="" id="{8090DA0B-EA38-4173-A2C9-1F303A59C253}"/>
              </a:ext>
            </a:extLst>
          </p:cNvPr>
          <p:cNvPicPr/>
          <p:nvPr/>
        </p:nvPicPr>
        <p:blipFill>
          <a:blip r:embed="rId2" cstate="print"/>
          <a:stretch>
            <a:fillRect/>
          </a:stretch>
        </p:blipFill>
        <p:spPr>
          <a:xfrm>
            <a:off x="117744" y="0"/>
            <a:ext cx="174123" cy="208812"/>
          </a:xfrm>
          <a:prstGeom prst="rect">
            <a:avLst/>
          </a:prstGeom>
        </p:spPr>
      </p:pic>
      <p:grpSp>
        <p:nvGrpSpPr>
          <p:cNvPr id="23" name="object 9">
            <a:extLst>
              <a:ext uri="{FF2B5EF4-FFF2-40B4-BE49-F238E27FC236}">
                <a16:creationId xmlns:a16="http://schemas.microsoft.com/office/drawing/2014/main" xmlns="" id="{8000FE72-34C5-443F-B5A9-653A7B27D609}"/>
              </a:ext>
            </a:extLst>
          </p:cNvPr>
          <p:cNvGrpSpPr/>
          <p:nvPr/>
        </p:nvGrpSpPr>
        <p:grpSpPr>
          <a:xfrm>
            <a:off x="507490" y="688223"/>
            <a:ext cx="6553200" cy="628997"/>
            <a:chOff x="540004" y="1688134"/>
            <a:chExt cx="6480175" cy="334010"/>
          </a:xfrm>
          <a:solidFill>
            <a:srgbClr val="172A88"/>
          </a:solidFill>
        </p:grpSpPr>
        <p:pic>
          <p:nvPicPr>
            <p:cNvPr id="24" name="object 10">
              <a:extLst>
                <a:ext uri="{FF2B5EF4-FFF2-40B4-BE49-F238E27FC236}">
                  <a16:creationId xmlns:a16="http://schemas.microsoft.com/office/drawing/2014/main" xmlns="" id="{2ED4FD45-6180-4309-9459-608E8855819F}"/>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25" name="object 11">
              <a:extLst>
                <a:ext uri="{FF2B5EF4-FFF2-40B4-BE49-F238E27FC236}">
                  <a16:creationId xmlns:a16="http://schemas.microsoft.com/office/drawing/2014/main" xmlns="" id="{91582574-972C-467C-90FC-92120BD1C334}"/>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26" name="object 12">
            <a:extLst>
              <a:ext uri="{FF2B5EF4-FFF2-40B4-BE49-F238E27FC236}">
                <a16:creationId xmlns:a16="http://schemas.microsoft.com/office/drawing/2014/main" xmlns="" id="{CABAFFEF-14D7-4DA1-A74D-48EDA029C271}"/>
              </a:ext>
            </a:extLst>
          </p:cNvPr>
          <p:cNvSpPr txBox="1"/>
          <p:nvPr/>
        </p:nvSpPr>
        <p:spPr>
          <a:xfrm>
            <a:off x="669160" y="830790"/>
            <a:ext cx="513394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避難所開設・運営における体制</a:t>
            </a:r>
          </a:p>
        </p:txBody>
      </p:sp>
      <p:sp>
        <p:nvSpPr>
          <p:cNvPr id="27" name="テキスト ボックス 26">
            <a:extLst>
              <a:ext uri="{FF2B5EF4-FFF2-40B4-BE49-F238E27FC236}">
                <a16:creationId xmlns:a16="http://schemas.microsoft.com/office/drawing/2014/main" xmlns="" id="{986DBB4C-D004-464D-BC86-E7448FF91468}"/>
              </a:ext>
            </a:extLst>
          </p:cNvPr>
          <p:cNvSpPr txBox="1"/>
          <p:nvPr/>
        </p:nvSpPr>
        <p:spPr>
          <a:xfrm>
            <a:off x="738759" y="2181775"/>
            <a:ext cx="6179247" cy="78842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sz="1400" b="1">
                <a:solidFill>
                  <a:schemeClr val="tx1"/>
                </a:solidFill>
                <a:latin typeface="游ゴシック" panose="020B0400000000000000" pitchFamily="50" charset="-128"/>
                <a:ea typeface="游ゴシック" panose="020B0400000000000000" pitchFamily="50" charset="-128"/>
              </a:rPr>
              <a:t>世羅町</a:t>
            </a:r>
            <a:r>
              <a:rPr lang="ja-JP" altLang="en-US" sz="1400" b="1">
                <a:latin typeface="游ゴシック" panose="020B0400000000000000" pitchFamily="50" charset="-128"/>
                <a:ea typeface="游ゴシック" panose="020B0400000000000000" pitchFamily="50" charset="-128"/>
              </a:rPr>
              <a:t>の職員（＝行政）、</a:t>
            </a:r>
            <a:r>
              <a:rPr kumimoji="1" lang="ja-JP" altLang="en-US" sz="1400" b="1">
                <a:latin typeface="游ゴシック" panose="020B0400000000000000" pitchFamily="50" charset="-128"/>
                <a:ea typeface="游ゴシック" panose="020B0400000000000000" pitchFamily="50" charset="-128"/>
              </a:rPr>
              <a:t>避難所対象の</a:t>
            </a:r>
            <a:r>
              <a:rPr kumimoji="1" lang="ja-JP" altLang="en-US" sz="1400" b="1">
                <a:solidFill>
                  <a:schemeClr val="tx1"/>
                </a:solidFill>
                <a:latin typeface="游ゴシック" panose="020B0400000000000000" pitchFamily="50" charset="-128"/>
                <a:ea typeface="游ゴシック" panose="020B0400000000000000" pitchFamily="50" charset="-128"/>
              </a:rPr>
              <a:t>大田自治センター</a:t>
            </a:r>
            <a:r>
              <a:rPr kumimoji="1" lang="ja-JP" altLang="en-US" sz="1400" b="1">
                <a:latin typeface="游ゴシック" panose="020B0400000000000000" pitchFamily="50" charset="-128"/>
                <a:ea typeface="游ゴシック" panose="020B0400000000000000" pitchFamily="50" charset="-128"/>
              </a:rPr>
              <a:t>の管理者（＝施設管理者）、</a:t>
            </a:r>
            <a:r>
              <a:rPr kumimoji="1" lang="ja-JP" altLang="en-US" sz="1400" b="1">
                <a:solidFill>
                  <a:schemeClr val="tx1"/>
                </a:solidFill>
                <a:latin typeface="游ゴシック" panose="020B0400000000000000" pitchFamily="50" charset="-128"/>
                <a:ea typeface="游ゴシック" panose="020B0400000000000000" pitchFamily="50" charset="-128"/>
              </a:rPr>
              <a:t>大田自治センター</a:t>
            </a:r>
            <a:r>
              <a:rPr kumimoji="1" lang="ja-JP" altLang="en-US" sz="1400" b="1">
                <a:latin typeface="游ゴシック" panose="020B0400000000000000" pitchFamily="50" charset="-128"/>
                <a:ea typeface="游ゴシック" panose="020B0400000000000000" pitchFamily="50" charset="-128"/>
              </a:rPr>
              <a:t>周辺の地域住民及び避難者で、開設・運営することを原則とします。</a:t>
            </a:r>
            <a:endParaRPr kumimoji="1" lang="en-US" altLang="ja-JP" sz="1400" b="1">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xmlns="" id="{C972EDE1-5AF2-41C9-8ACF-0DA7AAE35722}"/>
              </a:ext>
            </a:extLst>
          </p:cNvPr>
          <p:cNvSpPr/>
          <p:nvPr/>
        </p:nvSpPr>
        <p:spPr>
          <a:xfrm>
            <a:off x="571026" y="2086925"/>
            <a:ext cx="6514712" cy="100037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xmlns="" id="{945388A4-9C72-4A24-9702-1D35BA3410F5}"/>
              </a:ext>
            </a:extLst>
          </p:cNvPr>
          <p:cNvSpPr txBox="1"/>
          <p:nvPr/>
        </p:nvSpPr>
        <p:spPr>
          <a:xfrm>
            <a:off x="621676" y="3269740"/>
            <a:ext cx="3083095" cy="2066143"/>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kumimoji="1" lang="ja-JP" altLang="en-US" sz="1400">
                <a:solidFill>
                  <a:schemeClr val="tx1"/>
                </a:solidFill>
                <a:latin typeface="游ゴシック" panose="020B0400000000000000" pitchFamily="50" charset="-128"/>
                <a:ea typeface="游ゴシック" panose="020B0400000000000000" pitchFamily="50" charset="-128"/>
              </a:rPr>
              <a:t>大田自治センター避難所は、災害により被災した方が一定期間生活を送る場所となります。</a:t>
            </a:r>
          </a:p>
          <a:p>
            <a:pPr>
              <a:lnSpc>
                <a:spcPct val="120000"/>
              </a:lnSpc>
            </a:pPr>
            <a:r>
              <a:rPr kumimoji="1" lang="ja-JP" altLang="en-US" sz="1400">
                <a:solidFill>
                  <a:schemeClr val="tx1"/>
                </a:solidFill>
                <a:latin typeface="游ゴシック" panose="020B0400000000000000" pitchFamily="50" charset="-128"/>
                <a:ea typeface="游ゴシック" panose="020B0400000000000000" pitchFamily="50" charset="-128"/>
              </a:rPr>
              <a:t>　この避難所を開設・運営するための体制として、町職員、施設管理者・地域住民（避難者含む）の３者が協働し、助け合いながら避難所を開設し、運営します。</a:t>
            </a:r>
          </a:p>
        </p:txBody>
      </p:sp>
      <p:grpSp>
        <p:nvGrpSpPr>
          <p:cNvPr id="30" name="グループ化 29">
            <a:extLst>
              <a:ext uri="{FF2B5EF4-FFF2-40B4-BE49-F238E27FC236}">
                <a16:creationId xmlns:a16="http://schemas.microsoft.com/office/drawing/2014/main" xmlns="" id="{A25EEFF4-7FB1-4B5F-9EC8-F85DC1DE3FB8}"/>
              </a:ext>
            </a:extLst>
          </p:cNvPr>
          <p:cNvGrpSpPr/>
          <p:nvPr/>
        </p:nvGrpSpPr>
        <p:grpSpPr>
          <a:xfrm>
            <a:off x="661135" y="6008329"/>
            <a:ext cx="4832371" cy="289823"/>
            <a:chOff x="721321" y="3930483"/>
            <a:chExt cx="4832371" cy="289823"/>
          </a:xfrm>
        </p:grpSpPr>
        <p:sp>
          <p:nvSpPr>
            <p:cNvPr id="31" name="object 2">
              <a:extLst>
                <a:ext uri="{FF2B5EF4-FFF2-40B4-BE49-F238E27FC236}">
                  <a16:creationId xmlns:a16="http://schemas.microsoft.com/office/drawing/2014/main" xmlns="" id="{08C63E72-C521-4FEE-BF0D-3DB407B4068B}"/>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参加する組織・担当</a:t>
              </a:r>
              <a:endParaRPr b="1">
                <a:latin typeface="游ゴシック" panose="020B0400000000000000" pitchFamily="50" charset="-128"/>
                <a:ea typeface="游ゴシック" panose="020B0400000000000000" pitchFamily="50" charset="-128"/>
                <a:cs typeface="YuGothic"/>
              </a:endParaRPr>
            </a:p>
          </p:txBody>
        </p:sp>
        <p:sp>
          <p:nvSpPr>
            <p:cNvPr id="32" name="object 3">
              <a:extLst>
                <a:ext uri="{FF2B5EF4-FFF2-40B4-BE49-F238E27FC236}">
                  <a16:creationId xmlns:a16="http://schemas.microsoft.com/office/drawing/2014/main" xmlns="" id="{4C1F69E6-DCC8-4BD3-9900-9EA0623D0D44}"/>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grpSp>
        <p:nvGrpSpPr>
          <p:cNvPr id="33" name="グループ化 32">
            <a:extLst>
              <a:ext uri="{FF2B5EF4-FFF2-40B4-BE49-F238E27FC236}">
                <a16:creationId xmlns:a16="http://schemas.microsoft.com/office/drawing/2014/main" xmlns="" id="{221FD725-F142-4F92-8BF7-B3D421017C55}"/>
              </a:ext>
            </a:extLst>
          </p:cNvPr>
          <p:cNvGrpSpPr/>
          <p:nvPr/>
        </p:nvGrpSpPr>
        <p:grpSpPr>
          <a:xfrm>
            <a:off x="621676" y="1591369"/>
            <a:ext cx="4832371" cy="289823"/>
            <a:chOff x="721321" y="3930483"/>
            <a:chExt cx="4832371" cy="289823"/>
          </a:xfrm>
        </p:grpSpPr>
        <p:sp>
          <p:nvSpPr>
            <p:cNvPr id="34" name="object 2">
              <a:extLst>
                <a:ext uri="{FF2B5EF4-FFF2-40B4-BE49-F238E27FC236}">
                  <a16:creationId xmlns:a16="http://schemas.microsoft.com/office/drawing/2014/main" xmlns="" id="{009576C6-529D-42BF-8729-483FFCEB4406}"/>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避難所開設・運営体制の</a:t>
              </a:r>
              <a:r>
                <a:rPr lang="ja-JP" altLang="en-US" b="1">
                  <a:solidFill>
                    <a:srgbClr val="221815"/>
                  </a:solidFill>
                  <a:latin typeface="游ゴシック" panose="020B0400000000000000" pitchFamily="50" charset="-128"/>
                  <a:ea typeface="游ゴシック" panose="020B0400000000000000" pitchFamily="50" charset="-128"/>
                  <a:cs typeface="YuGothic"/>
                </a:rPr>
                <a:t>原則</a:t>
              </a:r>
              <a:endParaRPr b="1">
                <a:solidFill>
                  <a:srgbClr val="221815"/>
                </a:solidFill>
                <a:latin typeface="游ゴシック" panose="020B0400000000000000" pitchFamily="50" charset="-128"/>
                <a:ea typeface="游ゴシック" panose="020B0400000000000000" pitchFamily="50" charset="-128"/>
                <a:cs typeface="YuGothic"/>
              </a:endParaRPr>
            </a:p>
          </p:txBody>
        </p:sp>
        <p:sp>
          <p:nvSpPr>
            <p:cNvPr id="35" name="object 3">
              <a:extLst>
                <a:ext uri="{FF2B5EF4-FFF2-40B4-BE49-F238E27FC236}">
                  <a16:creationId xmlns:a16="http://schemas.microsoft.com/office/drawing/2014/main" xmlns="" id="{B589534A-A8A9-4A02-AD52-72AB95D236A2}"/>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37" name="object 5">
            <a:extLst>
              <a:ext uri="{FF2B5EF4-FFF2-40B4-BE49-F238E27FC236}">
                <a16:creationId xmlns:a16="http://schemas.microsoft.com/office/drawing/2014/main" xmlns="" id="{AA01CB4A-2F74-4090-92E3-F498888202BB}"/>
              </a:ext>
            </a:extLst>
          </p:cNvPr>
          <p:cNvSpPr txBox="1"/>
          <p:nvPr/>
        </p:nvSpPr>
        <p:spPr>
          <a:xfrm>
            <a:off x="4814888" y="6110715"/>
            <a:ext cx="2469623" cy="305789"/>
          </a:xfrm>
          <a:prstGeom prst="rect">
            <a:avLst/>
          </a:prstGeom>
        </p:spPr>
        <p:txBody>
          <a:bodyPr vert="horz" wrap="square" lIns="0" tIns="12700" rIns="0" bIns="0" rtlCol="0">
            <a:spAutoFit/>
          </a:bodyPr>
          <a:lstStyle/>
          <a:p>
            <a:pPr marL="72000" marR="5080" lvl="0" indent="0" algn="ctr"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YuGo-Medium"/>
              </a:rPr>
              <a:t>（令和４年２月２８日現在）</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YuGo-Medium"/>
            </a:endParaRPr>
          </a:p>
        </p:txBody>
      </p:sp>
      <p:pic>
        <p:nvPicPr>
          <p:cNvPr id="38" name="図 37">
            <a:extLst>
              <a:ext uri="{FF2B5EF4-FFF2-40B4-BE49-F238E27FC236}">
                <a16:creationId xmlns:a16="http://schemas.microsoft.com/office/drawing/2014/main" xmlns="" id="{B2DB044A-2707-43BF-A318-8DEFAB4534CC}"/>
              </a:ext>
            </a:extLst>
          </p:cNvPr>
          <p:cNvPicPr>
            <a:picLocks noChangeAspect="1"/>
          </p:cNvPicPr>
          <p:nvPr/>
        </p:nvPicPr>
        <p:blipFill>
          <a:blip r:embed="rId4"/>
          <a:stretch>
            <a:fillRect/>
          </a:stretch>
        </p:blipFill>
        <p:spPr>
          <a:xfrm>
            <a:off x="4148467" y="3189681"/>
            <a:ext cx="2611159" cy="2324675"/>
          </a:xfrm>
          <a:prstGeom prst="rect">
            <a:avLst/>
          </a:prstGeom>
        </p:spPr>
      </p:pic>
      <p:graphicFrame>
        <p:nvGraphicFramePr>
          <p:cNvPr id="39" name="表 38">
            <a:extLst>
              <a:ext uri="{FF2B5EF4-FFF2-40B4-BE49-F238E27FC236}">
                <a16:creationId xmlns:a16="http://schemas.microsoft.com/office/drawing/2014/main" xmlns="" id="{E9778177-7656-4EA3-94CE-31BB11BC9916}"/>
              </a:ext>
            </a:extLst>
          </p:cNvPr>
          <p:cNvGraphicFramePr>
            <a:graphicFrameLocks noGrp="1"/>
          </p:cNvGraphicFramePr>
          <p:nvPr>
            <p:extLst>
              <p:ext uri="{D42A27DB-BD31-4B8C-83A1-F6EECF244321}">
                <p14:modId xmlns:p14="http://schemas.microsoft.com/office/powerpoint/2010/main" val="1158133079"/>
              </p:ext>
            </p:extLst>
          </p:nvPr>
        </p:nvGraphicFramePr>
        <p:xfrm>
          <a:off x="536369" y="6423582"/>
          <a:ext cx="6486937" cy="3797955"/>
        </p:xfrm>
        <a:graphic>
          <a:graphicData uri="http://schemas.openxmlformats.org/drawingml/2006/table">
            <a:tbl>
              <a:tblPr firstRow="1" bandRow="1">
                <a:tableStyleId>{5C22544A-7EE6-4342-B048-85BDC9FD1C3A}</a:tableStyleId>
              </a:tblPr>
              <a:tblGrid>
                <a:gridCol w="2978798">
                  <a:extLst>
                    <a:ext uri="{9D8B030D-6E8A-4147-A177-3AD203B41FA5}">
                      <a16:colId xmlns:a16="http://schemas.microsoft.com/office/drawing/2014/main" xmlns="" val="1027119341"/>
                    </a:ext>
                  </a:extLst>
                </a:gridCol>
                <a:gridCol w="3508139">
                  <a:extLst>
                    <a:ext uri="{9D8B030D-6E8A-4147-A177-3AD203B41FA5}">
                      <a16:colId xmlns:a16="http://schemas.microsoft.com/office/drawing/2014/main" xmlns="" val="2013676229"/>
                    </a:ext>
                  </a:extLst>
                </a:gridCol>
              </a:tblGrid>
              <a:tr h="313656">
                <a:tc>
                  <a:txBody>
                    <a:bodyPr/>
                    <a:lstStyle/>
                    <a:p>
                      <a:pPr algn="ctr"/>
                      <a:r>
                        <a:rPr kumimoji="1" lang="ja-JP" altLang="en-US" sz="1600">
                          <a:latin typeface="游ゴシック" panose="020B0400000000000000" pitchFamily="50" charset="-128"/>
                          <a:ea typeface="游ゴシック" panose="020B0400000000000000" pitchFamily="50" charset="-128"/>
                        </a:rPr>
                        <a:t>参加組織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a:txBody>
                    <a:bodyPr/>
                    <a:lstStyle/>
                    <a:p>
                      <a:pPr algn="ctr"/>
                      <a:r>
                        <a:rPr kumimoji="1" lang="ja-JP" altLang="en-US" sz="1600">
                          <a:latin typeface="游ゴシック" panose="020B0400000000000000" pitchFamily="50" charset="-128"/>
                          <a:ea typeface="游ゴシック" panose="020B0400000000000000" pitchFamily="50" charset="-128"/>
                        </a:rPr>
                        <a:t>担当者・団体名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extLst>
                  <a:ext uri="{0D108BD9-81ED-4DB2-BD59-A6C34878D82A}">
                    <a16:rowId xmlns:a16="http://schemas.microsoft.com/office/drawing/2014/main" xmlns="" val="816063679"/>
                  </a:ext>
                </a:extLst>
              </a:tr>
              <a:tr h="471045">
                <a:tc>
                  <a:txBody>
                    <a:bodyPr/>
                    <a:lstStyle/>
                    <a:p>
                      <a:r>
                        <a:rPr kumimoji="1" lang="ja-JP" altLang="en-US" sz="1600">
                          <a:solidFill>
                            <a:schemeClr val="tx1"/>
                          </a:solidFill>
                          <a:latin typeface="游ゴシック" panose="020B0400000000000000" pitchFamily="50" charset="-128"/>
                          <a:ea typeface="游ゴシック" panose="020B0400000000000000" pitchFamily="50" charset="-128"/>
                        </a:rPr>
                        <a:t>避難所の対象地域・地区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solidFill>
                            <a:schemeClr val="tx1"/>
                          </a:solidFill>
                          <a:latin typeface="Yu Gothic Medium" panose="020B0400000000000000" pitchFamily="34" charset="-128"/>
                          <a:ea typeface="Yu Gothic Medium" panose="020B0400000000000000" pitchFamily="34" charset="-128"/>
                          <a:cs typeface="YuGo-Medium"/>
                        </a:rPr>
                        <a:t>　</a:t>
                      </a:r>
                      <a:r>
                        <a:rPr lang="zh-TW" altLang="en-US" sz="1600">
                          <a:solidFill>
                            <a:schemeClr val="tx1"/>
                          </a:solidFill>
                          <a:latin typeface="Yu Gothic Medium" panose="020B0400000000000000" pitchFamily="34" charset="-128"/>
                          <a:ea typeface="Yu Gothic Medium" panose="020B0400000000000000" pitchFamily="34" charset="-128"/>
                          <a:cs typeface="YuGo-Medium"/>
                        </a:rPr>
                        <a:t>大田地区</a:t>
                      </a:r>
                      <a:endParaRPr lang="ja-JP" alt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1344166"/>
                  </a:ext>
                </a:extLst>
              </a:tr>
              <a:tr h="840195">
                <a:tc>
                  <a:txBody>
                    <a:bodyPr/>
                    <a:lstStyle/>
                    <a:p>
                      <a:r>
                        <a:rPr kumimoji="1" lang="ja-JP" altLang="en-US" sz="1600">
                          <a:latin typeface="游ゴシック" panose="020B0400000000000000" pitchFamily="50" charset="-128"/>
                          <a:ea typeface="游ゴシック" panose="020B0400000000000000" pitchFamily="50" charset="-128"/>
                        </a:rPr>
                        <a:t>地域の団体名</a:t>
                      </a:r>
                      <a:endParaRPr kumimoji="1" lang="en-US" altLang="ja-JP" sz="1600">
                        <a:latin typeface="游ゴシック" panose="020B0400000000000000" pitchFamily="50" charset="-128"/>
                        <a:ea typeface="游ゴシック" panose="020B0400000000000000" pitchFamily="50" charset="-128"/>
                      </a:endParaRPr>
                    </a:p>
                    <a:p>
                      <a:r>
                        <a:rPr kumimoji="1" lang="ja-JP" altLang="en-US" sz="1600">
                          <a:latin typeface="游ゴシック" panose="020B0400000000000000" pitchFamily="50" charset="-128"/>
                          <a:ea typeface="游ゴシック" panose="020B0400000000000000" pitchFamily="50" charset="-128"/>
                        </a:rPr>
                        <a:t>（自治会・自主防災組織等）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44000" indent="0">
                        <a:buFont typeface="Wingdings" panose="05000000000000000000" pitchFamily="2" charset="2"/>
                        <a:buNone/>
                      </a:pPr>
                      <a:r>
                        <a:rPr lang="ja-JP" altLang="en-US" sz="1600">
                          <a:solidFill>
                            <a:schemeClr val="tx1"/>
                          </a:solidFill>
                          <a:latin typeface="Yu Gothic Medium" panose="020B0400000000000000" pitchFamily="34" charset="-128"/>
                          <a:ea typeface="Yu Gothic Medium" panose="020B0400000000000000" pitchFamily="34" charset="-128"/>
                          <a:cs typeface="YuGo-Medium"/>
                        </a:rPr>
                        <a:t>・</a:t>
                      </a:r>
                      <a:r>
                        <a:rPr lang="zh-TW" altLang="en-US" sz="1600">
                          <a:solidFill>
                            <a:schemeClr val="tx1"/>
                          </a:solidFill>
                          <a:latin typeface="Yu Gothic Medium" panose="020B0400000000000000" pitchFamily="34" charset="-128"/>
                          <a:ea typeface="Yu Gothic Medium" panose="020B0400000000000000" pitchFamily="34" charset="-128"/>
                          <a:cs typeface="YuGo-Medium"/>
                        </a:rPr>
                        <a:t>大田地区振興会連絡協議会</a:t>
                      </a:r>
                      <a:endParaRPr lang="en-US" altLang="zh-TW" sz="1600">
                        <a:solidFill>
                          <a:schemeClr val="tx1"/>
                        </a:solidFill>
                        <a:latin typeface="Yu Gothic Medium" panose="020B0400000000000000" pitchFamily="34" charset="-128"/>
                        <a:ea typeface="Yu Gothic Medium" panose="020B0400000000000000" pitchFamily="34" charset="-128"/>
                        <a:cs typeface="YuGo-Medium"/>
                      </a:endParaRPr>
                    </a:p>
                    <a:p>
                      <a:pPr marL="144000" indent="0">
                        <a:buFont typeface="Wingdings" panose="05000000000000000000" pitchFamily="2" charset="2"/>
                        <a:buNone/>
                      </a:pPr>
                      <a:r>
                        <a:rPr lang="ja-JP" altLang="en-US" sz="1600">
                          <a:solidFill>
                            <a:schemeClr val="tx1"/>
                          </a:solidFill>
                          <a:latin typeface="Yu Gothic Medium" panose="020B0400000000000000" pitchFamily="34" charset="-128"/>
                          <a:ea typeface="Yu Gothic Medium" panose="020B0400000000000000" pitchFamily="34" charset="-128"/>
                          <a:cs typeface="YuGo-Medium"/>
                        </a:rPr>
                        <a:t>・大田地区内の自主防災会</a:t>
                      </a:r>
                      <a:endParaRPr lang="zh-CN" altLang="en-US" sz="1600">
                        <a:solidFill>
                          <a:schemeClr val="tx1"/>
                        </a:solidFill>
                        <a:latin typeface="Yu Gothic Medium" panose="020B0400000000000000" pitchFamily="34" charset="-128"/>
                        <a:ea typeface="Yu Gothic Medium" panose="020B0400000000000000" pitchFamily="34" charset="-128"/>
                        <a:cs typeface="YuGo-Mediu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9488116"/>
                  </a:ext>
                </a:extLst>
              </a:tr>
              <a:tr h="840195">
                <a:tc>
                  <a:txBody>
                    <a:bodyPr/>
                    <a:lstStyle/>
                    <a:p>
                      <a:r>
                        <a:rPr kumimoji="1" lang="ja-JP" altLang="en-US" sz="1600">
                          <a:solidFill>
                            <a:schemeClr val="tx1"/>
                          </a:solidFill>
                          <a:latin typeface="游ゴシック" panose="020B0400000000000000" pitchFamily="50" charset="-128"/>
                          <a:ea typeface="游ゴシック" panose="020B0400000000000000" pitchFamily="50" charset="-128"/>
                        </a:rPr>
                        <a:t>世羅町大田自治センター</a:t>
                      </a:r>
                      <a:endParaRPr kumimoji="1" lang="en-US" altLang="ja-JP" sz="1600">
                        <a:solidFill>
                          <a:schemeClr val="tx1"/>
                        </a:solidFill>
                        <a:latin typeface="游ゴシック" panose="020B0400000000000000" pitchFamily="50" charset="-128"/>
                        <a:ea typeface="游ゴシック" panose="020B0400000000000000" pitchFamily="50" charset="-128"/>
                      </a:endParaRPr>
                    </a:p>
                    <a:p>
                      <a:r>
                        <a:rPr kumimoji="1" lang="ja-JP" altLang="en-US" sz="1600">
                          <a:solidFill>
                            <a:schemeClr val="tx1"/>
                          </a:solidFill>
                          <a:latin typeface="游ゴシック" panose="020B0400000000000000" pitchFamily="50" charset="-128"/>
                          <a:ea typeface="游ゴシック" panose="020B0400000000000000" pitchFamily="50" charset="-128"/>
                        </a:rPr>
                        <a:t>施設管理者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solidFill>
                            <a:srgbClr val="FF0000"/>
                          </a:solidFill>
                          <a:latin typeface="Yu Gothic Medium" panose="020B0400000000000000" pitchFamily="34" charset="-128"/>
                          <a:ea typeface="Yu Gothic Medium" panose="020B0400000000000000" pitchFamily="34" charset="-128"/>
                          <a:cs typeface="YuGo-Medium"/>
                        </a:rPr>
                        <a:t>　</a:t>
                      </a:r>
                      <a:r>
                        <a:rPr lang="zh-TW" altLang="en-US" sz="1600">
                          <a:solidFill>
                            <a:schemeClr val="tx1"/>
                          </a:solidFill>
                          <a:latin typeface="Yu Gothic Medium" panose="020B0400000000000000" pitchFamily="34" charset="-128"/>
                          <a:ea typeface="Yu Gothic Medium" panose="020B0400000000000000" pitchFamily="34" charset="-128"/>
                          <a:cs typeface="YuGo-Medium"/>
                        </a:rPr>
                        <a:t>大田地区振興会連絡協議会事務局</a:t>
                      </a:r>
                      <a:endParaRPr lang="ja-JP" alt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21292774"/>
                  </a:ext>
                </a:extLst>
              </a:tr>
              <a:tr h="840195">
                <a:tc>
                  <a:txBody>
                    <a:bodyPr/>
                    <a:lstStyle/>
                    <a:p>
                      <a:r>
                        <a:rPr kumimoji="1" lang="ja-JP" altLang="en-US" sz="1600">
                          <a:solidFill>
                            <a:schemeClr val="tx1"/>
                          </a:solidFill>
                          <a:latin typeface="游ゴシック" panose="020B0400000000000000" pitchFamily="50" charset="-128"/>
                          <a:ea typeface="游ゴシック" panose="020B0400000000000000" pitchFamily="50" charset="-128"/>
                        </a:rPr>
                        <a:t>世羅町</a:t>
                      </a:r>
                      <a:r>
                        <a:rPr kumimoji="1" lang="ja-JP" altLang="en-US" sz="1600">
                          <a:latin typeface="游ゴシック" panose="020B0400000000000000" pitchFamily="50" charset="-128"/>
                          <a:ea typeface="游ゴシック" panose="020B0400000000000000" pitchFamily="50" charset="-128"/>
                        </a:rPr>
                        <a:t>の職員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Yu Gothic Medium" panose="020B0400000000000000" pitchFamily="34" charset="-128"/>
                          <a:ea typeface="Yu Gothic Medium" panose="020B0400000000000000" pitchFamily="34" charset="-128"/>
                          <a:cs typeface="YuGo-Medium"/>
                        </a:rPr>
                        <a:t>　世羅町 避難所担当職員</a:t>
                      </a:r>
                      <a:endParaRPr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47732071"/>
                  </a:ext>
                </a:extLst>
              </a:tr>
              <a:tr h="471045">
                <a:tc>
                  <a:txBody>
                    <a:bodyPr/>
                    <a:lstStyle/>
                    <a:p>
                      <a:r>
                        <a:rPr kumimoji="1" lang="ja-JP" altLang="en-US" sz="1600">
                          <a:latin typeface="游ゴシック" panose="020B0400000000000000" pitchFamily="50" charset="-128"/>
                          <a:ea typeface="游ゴシック" panose="020B0400000000000000"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Yu Gothic Medium" panose="020B0400000000000000" pitchFamily="34" charset="-128"/>
                          <a:ea typeface="Yu Gothic Medium" panose="020B0400000000000000" pitchFamily="34" charset="-128"/>
                          <a:cs typeface="YuGo-Medium"/>
                        </a:rPr>
                        <a:t>　なし</a:t>
                      </a:r>
                      <a:endParaRPr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6840914"/>
                  </a:ext>
                </a:extLst>
              </a:tr>
            </a:tbl>
          </a:graphicData>
        </a:graphic>
      </p:graphicFrame>
    </p:spTree>
    <p:extLst>
      <p:ext uri="{BB962C8B-B14F-4D97-AF65-F5344CB8AC3E}">
        <p14:creationId xmlns:p14="http://schemas.microsoft.com/office/powerpoint/2010/main" val="161949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07764BFC-2E11-4807-B157-43EF601BA2C5}"/>
              </a:ext>
            </a:extLst>
          </p:cNvPr>
          <p:cNvSpPr txBox="1"/>
          <p:nvPr/>
        </p:nvSpPr>
        <p:spPr>
          <a:xfrm>
            <a:off x="141513" y="10172700"/>
            <a:ext cx="618674"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８</a:t>
            </a:r>
            <a:endParaRPr lang="ja-JP" altLang="en-US">
              <a:solidFill>
                <a:schemeClr val="tx1">
                  <a:lumMod val="50000"/>
                  <a:lumOff val="50000"/>
                </a:schemeClr>
              </a:solidFill>
              <a:latin typeface="+mj-ea"/>
              <a:ea typeface="+mj-ea"/>
            </a:endParaRPr>
          </a:p>
        </p:txBody>
      </p:sp>
      <p:sp>
        <p:nvSpPr>
          <p:cNvPr id="5" name="bg object 16">
            <a:extLst>
              <a:ext uri="{FF2B5EF4-FFF2-40B4-BE49-F238E27FC236}">
                <a16:creationId xmlns:a16="http://schemas.microsoft.com/office/drawing/2014/main" xmlns="" id="{A4014DD6-4892-4892-ABB7-9881C7AB1D24}"/>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5B69CA20-5D07-461D-A98F-6AD809DD6391}"/>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7" name="bg object 18">
            <a:extLst>
              <a:ext uri="{FF2B5EF4-FFF2-40B4-BE49-F238E27FC236}">
                <a16:creationId xmlns:a16="http://schemas.microsoft.com/office/drawing/2014/main" xmlns="" id="{E0EDF6AF-24C9-4F10-9E4B-21D3BBB51C8B}"/>
              </a:ext>
            </a:extLst>
          </p:cNvPr>
          <p:cNvPicPr/>
          <p:nvPr/>
        </p:nvPicPr>
        <p:blipFill>
          <a:blip r:embed="rId2" cstate="print"/>
          <a:stretch>
            <a:fillRect/>
          </a:stretch>
        </p:blipFill>
        <p:spPr>
          <a:xfrm>
            <a:off x="117745" y="0"/>
            <a:ext cx="174123" cy="208812"/>
          </a:xfrm>
          <a:prstGeom prst="rect">
            <a:avLst/>
          </a:prstGeom>
        </p:spPr>
      </p:pic>
      <p:grpSp>
        <p:nvGrpSpPr>
          <p:cNvPr id="10" name="object 9">
            <a:extLst>
              <a:ext uri="{FF2B5EF4-FFF2-40B4-BE49-F238E27FC236}">
                <a16:creationId xmlns:a16="http://schemas.microsoft.com/office/drawing/2014/main" xmlns="" id="{DAB51759-4533-49F3-BEB8-01C59612DBAE}"/>
              </a:ext>
            </a:extLst>
          </p:cNvPr>
          <p:cNvGrpSpPr/>
          <p:nvPr/>
        </p:nvGrpSpPr>
        <p:grpSpPr>
          <a:xfrm>
            <a:off x="434046" y="625366"/>
            <a:ext cx="6553200" cy="628997"/>
            <a:chOff x="540004" y="1688134"/>
            <a:chExt cx="6480175" cy="334010"/>
          </a:xfrm>
          <a:solidFill>
            <a:srgbClr val="172A88"/>
          </a:solidFill>
        </p:grpSpPr>
        <p:pic>
          <p:nvPicPr>
            <p:cNvPr id="11" name="object 10">
              <a:extLst>
                <a:ext uri="{FF2B5EF4-FFF2-40B4-BE49-F238E27FC236}">
                  <a16:creationId xmlns:a16="http://schemas.microsoft.com/office/drawing/2014/main" xmlns="" id="{81DAE0A1-E783-43E9-B347-5871E2642549}"/>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2" name="object 11">
              <a:extLst>
                <a:ext uri="{FF2B5EF4-FFF2-40B4-BE49-F238E27FC236}">
                  <a16:creationId xmlns:a16="http://schemas.microsoft.com/office/drawing/2014/main" xmlns="" id="{CC3C67CF-4FC2-4BA3-A0A0-D2B17CED9B74}"/>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3" name="object 12">
            <a:extLst>
              <a:ext uri="{FF2B5EF4-FFF2-40B4-BE49-F238E27FC236}">
                <a16:creationId xmlns:a16="http://schemas.microsoft.com/office/drawing/2014/main" xmlns="" id="{44E9E6CF-4817-4B50-80D8-021891CE0A05}"/>
              </a:ext>
            </a:extLst>
          </p:cNvPr>
          <p:cNvSpPr txBox="1"/>
          <p:nvPr/>
        </p:nvSpPr>
        <p:spPr>
          <a:xfrm>
            <a:off x="595716" y="767933"/>
            <a:ext cx="6052734"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避難所開設・運営における役割分担</a:t>
            </a:r>
          </a:p>
        </p:txBody>
      </p:sp>
      <p:grpSp>
        <p:nvGrpSpPr>
          <p:cNvPr id="14" name="グループ化 13">
            <a:extLst>
              <a:ext uri="{FF2B5EF4-FFF2-40B4-BE49-F238E27FC236}">
                <a16:creationId xmlns:a16="http://schemas.microsoft.com/office/drawing/2014/main" xmlns="" id="{84CF79F4-8C35-4FE8-BCF9-DC53C9124621}"/>
              </a:ext>
            </a:extLst>
          </p:cNvPr>
          <p:cNvGrpSpPr/>
          <p:nvPr/>
        </p:nvGrpSpPr>
        <p:grpSpPr>
          <a:xfrm>
            <a:off x="472240" y="1515241"/>
            <a:ext cx="4832371" cy="289823"/>
            <a:chOff x="721321" y="3930483"/>
            <a:chExt cx="4832371" cy="289823"/>
          </a:xfrm>
        </p:grpSpPr>
        <p:sp>
          <p:nvSpPr>
            <p:cNvPr id="15" name="object 2">
              <a:extLst>
                <a:ext uri="{FF2B5EF4-FFF2-40B4-BE49-F238E27FC236}">
                  <a16:creationId xmlns:a16="http://schemas.microsoft.com/office/drawing/2014/main" xmlns="" id="{B2E6B639-BFF4-408A-BE01-74ACA73CB5ED}"/>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開設時の体制と役割分担</a:t>
              </a:r>
              <a:endParaRPr b="1">
                <a:latin typeface="游ゴシック" panose="020B0400000000000000" pitchFamily="50" charset="-128"/>
                <a:ea typeface="游ゴシック" panose="020B0400000000000000" pitchFamily="50" charset="-128"/>
                <a:cs typeface="YuGothic"/>
              </a:endParaRPr>
            </a:p>
          </p:txBody>
        </p:sp>
        <p:sp>
          <p:nvSpPr>
            <p:cNvPr id="16" name="object 3">
              <a:extLst>
                <a:ext uri="{FF2B5EF4-FFF2-40B4-BE49-F238E27FC236}">
                  <a16:creationId xmlns:a16="http://schemas.microsoft.com/office/drawing/2014/main" xmlns="" id="{D7161CD9-C806-4B5B-89C4-49999DDE2901}"/>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45" name="テキスト ボックス 44">
            <a:extLst>
              <a:ext uri="{FF2B5EF4-FFF2-40B4-BE49-F238E27FC236}">
                <a16:creationId xmlns:a16="http://schemas.microsoft.com/office/drawing/2014/main" xmlns="" id="{2392DEA1-519B-4F57-9B8C-964D7010C3E6}"/>
              </a:ext>
            </a:extLst>
          </p:cNvPr>
          <p:cNvSpPr txBox="1"/>
          <p:nvPr/>
        </p:nvSpPr>
        <p:spPr>
          <a:xfrm>
            <a:off x="557407" y="1991026"/>
            <a:ext cx="6266918"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b="1"/>
              <a:t>開設は、集まることのできた町職員、施設管理者と地域住民の代表の</a:t>
            </a:r>
            <a:r>
              <a:rPr lang="en-US" altLang="ja-JP" b="1"/>
              <a:t>3</a:t>
            </a:r>
            <a:r>
              <a:rPr lang="ja-JP" altLang="en-US" b="1"/>
              <a:t>者の体制で行います。役割分担は、下表のとおり町職員、施設管理者が主体で、住民代表が協力することを基本とします。</a:t>
            </a:r>
            <a:endParaRPr lang="en-US" altLang="ja-JP">
              <a:solidFill>
                <a:srgbClr val="FF0000"/>
              </a:solidFill>
            </a:endParaRPr>
          </a:p>
        </p:txBody>
      </p:sp>
      <p:sp>
        <p:nvSpPr>
          <p:cNvPr id="46" name="正方形/長方形 45">
            <a:extLst>
              <a:ext uri="{FF2B5EF4-FFF2-40B4-BE49-F238E27FC236}">
                <a16:creationId xmlns:a16="http://schemas.microsoft.com/office/drawing/2014/main" xmlns="" id="{75614E58-96E8-4ABD-B59D-153E104FDCA1}"/>
              </a:ext>
            </a:extLst>
          </p:cNvPr>
          <p:cNvSpPr/>
          <p:nvPr/>
        </p:nvSpPr>
        <p:spPr>
          <a:xfrm>
            <a:off x="434046" y="1955873"/>
            <a:ext cx="6514712" cy="89467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graphicFrame>
        <p:nvGraphicFramePr>
          <p:cNvPr id="47" name="表 7">
            <a:extLst>
              <a:ext uri="{FF2B5EF4-FFF2-40B4-BE49-F238E27FC236}">
                <a16:creationId xmlns:a16="http://schemas.microsoft.com/office/drawing/2014/main" xmlns="" id="{EC342771-E85F-4BB9-8A07-3ECF3B715732}"/>
              </a:ext>
            </a:extLst>
          </p:cNvPr>
          <p:cNvGraphicFramePr>
            <a:graphicFrameLocks noGrp="1"/>
          </p:cNvGraphicFramePr>
          <p:nvPr>
            <p:extLst>
              <p:ext uri="{D42A27DB-BD31-4B8C-83A1-F6EECF244321}">
                <p14:modId xmlns:p14="http://schemas.microsoft.com/office/powerpoint/2010/main" val="4100823230"/>
              </p:ext>
            </p:extLst>
          </p:nvPr>
        </p:nvGraphicFramePr>
        <p:xfrm>
          <a:off x="438537" y="3245758"/>
          <a:ext cx="6514713" cy="2439302"/>
        </p:xfrm>
        <a:graphic>
          <a:graphicData uri="http://schemas.openxmlformats.org/drawingml/2006/table">
            <a:tbl>
              <a:tblPr firstRow="1" bandRow="1">
                <a:tableStyleId>{5C22544A-7EE6-4342-B048-85BDC9FD1C3A}</a:tableStyleId>
              </a:tblPr>
              <a:tblGrid>
                <a:gridCol w="3211383">
                  <a:extLst>
                    <a:ext uri="{9D8B030D-6E8A-4147-A177-3AD203B41FA5}">
                      <a16:colId xmlns:a16="http://schemas.microsoft.com/office/drawing/2014/main" xmlns="" val="4055568304"/>
                    </a:ext>
                  </a:extLst>
                </a:gridCol>
                <a:gridCol w="1101110">
                  <a:extLst>
                    <a:ext uri="{9D8B030D-6E8A-4147-A177-3AD203B41FA5}">
                      <a16:colId xmlns:a16="http://schemas.microsoft.com/office/drawing/2014/main" xmlns="" val="510836279"/>
                    </a:ext>
                  </a:extLst>
                </a:gridCol>
                <a:gridCol w="1101110">
                  <a:extLst>
                    <a:ext uri="{9D8B030D-6E8A-4147-A177-3AD203B41FA5}">
                      <a16:colId xmlns:a16="http://schemas.microsoft.com/office/drawing/2014/main" xmlns="" val="262690745"/>
                    </a:ext>
                  </a:extLst>
                </a:gridCol>
                <a:gridCol w="1101110">
                  <a:extLst>
                    <a:ext uri="{9D8B030D-6E8A-4147-A177-3AD203B41FA5}">
                      <a16:colId xmlns:a16="http://schemas.microsoft.com/office/drawing/2014/main" xmlns="" val="2137842469"/>
                    </a:ext>
                  </a:extLst>
                </a:gridCol>
              </a:tblGrid>
              <a:tr h="393714">
                <a:tc rowSpan="2">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業務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役割分担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役割分担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06079485"/>
                  </a:ext>
                </a:extLst>
              </a:tr>
              <a:tr h="393714">
                <a:tc vMerge="1">
                  <a:txBody>
                    <a:bodyPr/>
                    <a:lstStyle/>
                    <a:p>
                      <a:pPr algn="ctr"/>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町</a:t>
                      </a:r>
                      <a:r>
                        <a:rPr kumimoji="1" lang="ja-JP" altLang="en-US" sz="1400" b="1">
                          <a:solidFill>
                            <a:srgbClr val="221815"/>
                          </a:solidFill>
                          <a:latin typeface="游ゴシック" panose="020B0400000000000000" pitchFamily="50" charset="-128"/>
                          <a:ea typeface="游ゴシック" panose="020B0400000000000000" pitchFamily="50" charset="-128"/>
                        </a:rPr>
                        <a:t>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施設管理者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地域住民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35990632"/>
                  </a:ext>
                </a:extLst>
              </a:tr>
              <a:tr h="4100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400">
                          <a:latin typeface="游ゴシック" panose="020B0400000000000000" pitchFamily="50" charset="-128"/>
                          <a:ea typeface="游ゴシック" panose="020B0400000000000000" pitchFamily="50" charset="-128"/>
                          <a:cs typeface="YuGothic"/>
                        </a:rPr>
                        <a:t>1</a:t>
                      </a:r>
                      <a:r>
                        <a:rPr lang="ja-JP" altLang="en-US" sz="1400">
                          <a:latin typeface="游ゴシック" panose="020B0400000000000000" pitchFamily="50" charset="-128"/>
                          <a:ea typeface="游ゴシック" panose="020B0400000000000000" pitchFamily="50" charset="-128"/>
                          <a:cs typeface="YuGothic"/>
                        </a:rPr>
                        <a:t> 開設準備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57527214"/>
                  </a:ext>
                </a:extLst>
              </a:tr>
              <a:tr h="410016">
                <a:tc>
                  <a:txBody>
                    <a:bodyPr/>
                    <a:lstStyle/>
                    <a:p>
                      <a:r>
                        <a:rPr kumimoji="1" lang="en-US" altLang="ja-JP" sz="1400">
                          <a:latin typeface="游ゴシック" panose="020B0400000000000000" pitchFamily="50" charset="-128"/>
                          <a:ea typeface="游ゴシック" panose="020B0400000000000000" pitchFamily="50" charset="-128"/>
                        </a:rPr>
                        <a:t>2</a:t>
                      </a:r>
                      <a:r>
                        <a:rPr kumimoji="1" lang="ja-JP" altLang="en-US" sz="1400">
                          <a:latin typeface="游ゴシック" panose="020B0400000000000000" pitchFamily="50" charset="-128"/>
                          <a:ea typeface="游ゴシック" panose="020B0400000000000000" pitchFamily="50" charset="-128"/>
                        </a:rPr>
                        <a:t> 避難者の受入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10628611"/>
                  </a:ext>
                </a:extLst>
              </a:tr>
              <a:tr h="421826">
                <a:tc>
                  <a:txBody>
                    <a:bodyPr/>
                    <a:lstStyle/>
                    <a:p>
                      <a:r>
                        <a:rPr kumimoji="1" lang="en-US" altLang="ja-JP" sz="1400">
                          <a:latin typeface="游ゴシック" panose="020B0400000000000000" pitchFamily="50" charset="-128"/>
                          <a:ea typeface="游ゴシック" panose="020B0400000000000000" pitchFamily="50" charset="-128"/>
                        </a:rPr>
                        <a:t>3</a:t>
                      </a:r>
                      <a:r>
                        <a:rPr kumimoji="1" lang="ja-JP" altLang="en-US" sz="1400">
                          <a:latin typeface="游ゴシック" panose="020B0400000000000000" pitchFamily="50" charset="-128"/>
                          <a:ea typeface="游ゴシック" panose="020B0400000000000000" pitchFamily="50" charset="-128"/>
                        </a:rPr>
                        <a:t> 避難者状況の取りまとめと報告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a:latin typeface="游ゴシック" panose="020B0400000000000000" pitchFamily="50" charset="-128"/>
                          <a:ea typeface="游ゴシック" panose="020B0400000000000000" pitchFamily="50" charset="-128"/>
                        </a:rPr>
                        <a:t>-</a:t>
                      </a:r>
                      <a:endParaRPr kumimoji="1" lang="ja-JP" altLang="en-US" sz="20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1163130"/>
                  </a:ext>
                </a:extLst>
              </a:tr>
              <a:tr h="410016">
                <a:tc>
                  <a:txBody>
                    <a:bodyPr/>
                    <a:lstStyle/>
                    <a:p>
                      <a:r>
                        <a:rPr kumimoji="1" lang="en-US" altLang="ja-JP" sz="1400">
                          <a:latin typeface="游ゴシック" panose="020B0400000000000000" pitchFamily="50" charset="-128"/>
                          <a:ea typeface="游ゴシック" panose="020B0400000000000000" pitchFamily="50" charset="-128"/>
                        </a:rPr>
                        <a:t>4</a:t>
                      </a:r>
                      <a:r>
                        <a:rPr kumimoji="1" lang="ja-JP" altLang="en-US" sz="1400">
                          <a:latin typeface="游ゴシック" panose="020B0400000000000000" pitchFamily="50" charset="-128"/>
                          <a:ea typeface="游ゴシック" panose="020B0400000000000000" pitchFamily="50" charset="-128"/>
                        </a:rPr>
                        <a:t> 食料等の配布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1989826"/>
                  </a:ext>
                </a:extLst>
              </a:tr>
            </a:tbl>
          </a:graphicData>
        </a:graphic>
      </p:graphicFrame>
      <p:grpSp>
        <p:nvGrpSpPr>
          <p:cNvPr id="48" name="グループ化 47">
            <a:extLst>
              <a:ext uri="{FF2B5EF4-FFF2-40B4-BE49-F238E27FC236}">
                <a16:creationId xmlns:a16="http://schemas.microsoft.com/office/drawing/2014/main" xmlns="" id="{D37451C1-654B-4BB5-B367-4AFFADAB2C00}"/>
              </a:ext>
            </a:extLst>
          </p:cNvPr>
          <p:cNvGrpSpPr/>
          <p:nvPr/>
        </p:nvGrpSpPr>
        <p:grpSpPr>
          <a:xfrm>
            <a:off x="475197" y="5956300"/>
            <a:ext cx="4832371" cy="289823"/>
            <a:chOff x="721321" y="3930483"/>
            <a:chExt cx="4832371" cy="289823"/>
          </a:xfrm>
        </p:grpSpPr>
        <p:sp>
          <p:nvSpPr>
            <p:cNvPr id="50" name="object 2">
              <a:extLst>
                <a:ext uri="{FF2B5EF4-FFF2-40B4-BE49-F238E27FC236}">
                  <a16:creationId xmlns:a16="http://schemas.microsoft.com/office/drawing/2014/main" xmlns="" id="{A8682F19-595E-494E-9B06-B6674EF51022}"/>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避難所運営時の体制と役割分担</a:t>
              </a:r>
              <a:endParaRPr b="1">
                <a:latin typeface="游ゴシック" panose="020B0400000000000000" pitchFamily="50" charset="-128"/>
                <a:ea typeface="游ゴシック" panose="020B0400000000000000" pitchFamily="50" charset="-128"/>
                <a:cs typeface="YuGothic"/>
              </a:endParaRPr>
            </a:p>
          </p:txBody>
        </p:sp>
        <p:sp>
          <p:nvSpPr>
            <p:cNvPr id="51" name="object 3">
              <a:extLst>
                <a:ext uri="{FF2B5EF4-FFF2-40B4-BE49-F238E27FC236}">
                  <a16:creationId xmlns:a16="http://schemas.microsoft.com/office/drawing/2014/main" xmlns="" id="{9941E864-449C-4962-9B76-041987B0BDB7}"/>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52" name="テキスト ボックス 51">
            <a:extLst>
              <a:ext uri="{FF2B5EF4-FFF2-40B4-BE49-F238E27FC236}">
                <a16:creationId xmlns:a16="http://schemas.microsoft.com/office/drawing/2014/main" xmlns="" id="{D70C2366-0758-4406-A678-EEAF20C0B1DF}"/>
              </a:ext>
            </a:extLst>
          </p:cNvPr>
          <p:cNvSpPr txBox="1"/>
          <p:nvPr/>
        </p:nvSpPr>
        <p:spPr>
          <a:xfrm>
            <a:off x="575143" y="6441306"/>
            <a:ext cx="6266918"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b="1"/>
              <a:t>避難所の運営は、避難所を利用する避難者も交えた地域住民が主体となり、　町職員・施設管理者との協力のもとで、下図のような、運営本部を設置し、各班体制を組織（下図）して行います。</a:t>
            </a:r>
            <a:endParaRPr lang="en-US" altLang="ja-JP" b="1"/>
          </a:p>
        </p:txBody>
      </p:sp>
      <p:sp>
        <p:nvSpPr>
          <p:cNvPr id="53" name="正方形/長方形 52">
            <a:extLst>
              <a:ext uri="{FF2B5EF4-FFF2-40B4-BE49-F238E27FC236}">
                <a16:creationId xmlns:a16="http://schemas.microsoft.com/office/drawing/2014/main" xmlns="" id="{260B5953-195B-41D9-913F-0A02F88E7F9F}"/>
              </a:ext>
            </a:extLst>
          </p:cNvPr>
          <p:cNvSpPr/>
          <p:nvPr/>
        </p:nvSpPr>
        <p:spPr>
          <a:xfrm>
            <a:off x="513365" y="6360381"/>
            <a:ext cx="6514712" cy="9948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54" name="テキスト ボックス 53">
            <a:extLst>
              <a:ext uri="{FF2B5EF4-FFF2-40B4-BE49-F238E27FC236}">
                <a16:creationId xmlns:a16="http://schemas.microsoft.com/office/drawing/2014/main" xmlns="" id="{C5587E09-1A1F-439E-A420-66322934AD03}"/>
              </a:ext>
            </a:extLst>
          </p:cNvPr>
          <p:cNvSpPr txBox="1"/>
          <p:nvPr/>
        </p:nvSpPr>
        <p:spPr>
          <a:xfrm>
            <a:off x="5138872" y="2942692"/>
            <a:ext cx="1843794" cy="307777"/>
          </a:xfrm>
          <a:prstGeom prst="rect">
            <a:avLst/>
          </a:prstGeom>
          <a:noFill/>
        </p:spPr>
        <p:txBody>
          <a:bodyPr wrap="square">
            <a:spAutoFit/>
          </a:bodyPr>
          <a:lstStyle/>
          <a:p>
            <a:r>
              <a:rPr lang="ja-JP" altLang="en-US" sz="1400"/>
              <a:t>◎：主体　〇：協力</a:t>
            </a:r>
          </a:p>
        </p:txBody>
      </p:sp>
      <p:sp>
        <p:nvSpPr>
          <p:cNvPr id="55" name="object 5">
            <a:extLst>
              <a:ext uri="{FF2B5EF4-FFF2-40B4-BE49-F238E27FC236}">
                <a16:creationId xmlns:a16="http://schemas.microsoft.com/office/drawing/2014/main" xmlns="" id="{DD1A7772-2283-4FAE-9992-37983FD67585}"/>
              </a:ext>
            </a:extLst>
          </p:cNvPr>
          <p:cNvSpPr txBox="1"/>
          <p:nvPr/>
        </p:nvSpPr>
        <p:spPr>
          <a:xfrm>
            <a:off x="4714875" y="6023812"/>
            <a:ext cx="2549526" cy="305084"/>
          </a:xfrm>
          <a:prstGeom prst="rect">
            <a:avLst/>
          </a:prstGeom>
        </p:spPr>
        <p:txBody>
          <a:bodyPr vert="horz" wrap="square" lIns="0" tIns="12700" rIns="0" bIns="0" rtlCol="0">
            <a:spAutoFit/>
          </a:bodyPr>
          <a:lstStyle/>
          <a:p>
            <a:pPr marL="72000" marR="5080" algn="ctr">
              <a:lnSpc>
                <a:spcPct val="150000"/>
              </a:lnSpc>
            </a:pPr>
            <a:r>
              <a:rPr lang="ja-JP" altLang="en-US" sz="1400" dirty="0">
                <a:latin typeface="+mj-ea"/>
                <a:ea typeface="+mj-ea"/>
                <a:cs typeface="YuGo-Medium"/>
              </a:rPr>
              <a:t>（令和４年３月２９日現在）</a:t>
            </a:r>
            <a:endParaRPr lang="en-US" altLang="ja-JP" sz="1400" dirty="0">
              <a:latin typeface="+mj-ea"/>
              <a:ea typeface="+mj-ea"/>
              <a:cs typeface="YuGo-Medium"/>
            </a:endParaRPr>
          </a:p>
        </p:txBody>
      </p:sp>
      <p:sp>
        <p:nvSpPr>
          <p:cNvPr id="56" name="正方形/長方形 55">
            <a:extLst>
              <a:ext uri="{FF2B5EF4-FFF2-40B4-BE49-F238E27FC236}">
                <a16:creationId xmlns:a16="http://schemas.microsoft.com/office/drawing/2014/main" xmlns="" id="{1A7E1916-FE99-49C0-9C58-C29E7FD7E3B9}"/>
              </a:ext>
            </a:extLst>
          </p:cNvPr>
          <p:cNvSpPr/>
          <p:nvPr/>
        </p:nvSpPr>
        <p:spPr>
          <a:xfrm>
            <a:off x="4320319" y="8374804"/>
            <a:ext cx="2638304" cy="443322"/>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副委員長</a:t>
            </a:r>
            <a:endParaRPr kumimoji="1" lang="ja-JP" altLang="en-US" sz="1400" b="1">
              <a:solidFill>
                <a:srgbClr val="FF0000"/>
              </a:solidFill>
              <a:highlight>
                <a:srgbClr val="FFFF00"/>
              </a:highlight>
              <a:latin typeface="游ゴシック" panose="020B0400000000000000" pitchFamily="50" charset="-128"/>
              <a:ea typeface="游ゴシック" panose="020B0400000000000000" pitchFamily="50" charset="-128"/>
            </a:endParaRPr>
          </a:p>
        </p:txBody>
      </p:sp>
      <p:sp>
        <p:nvSpPr>
          <p:cNvPr id="57" name="正方形/長方形 56">
            <a:extLst>
              <a:ext uri="{FF2B5EF4-FFF2-40B4-BE49-F238E27FC236}">
                <a16:creationId xmlns:a16="http://schemas.microsoft.com/office/drawing/2014/main" xmlns="" id="{FCD4C7BA-BC8B-44CE-BDCF-A6667B1817EF}"/>
              </a:ext>
            </a:extLst>
          </p:cNvPr>
          <p:cNvSpPr/>
          <p:nvPr/>
        </p:nvSpPr>
        <p:spPr>
          <a:xfrm>
            <a:off x="1572132" y="9519284"/>
            <a:ext cx="936450" cy="648000"/>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総務班</a:t>
            </a:r>
          </a:p>
        </p:txBody>
      </p:sp>
      <p:cxnSp>
        <p:nvCxnSpPr>
          <p:cNvPr id="58" name="コネクタ: カギ線 57">
            <a:extLst>
              <a:ext uri="{FF2B5EF4-FFF2-40B4-BE49-F238E27FC236}">
                <a16:creationId xmlns:a16="http://schemas.microsoft.com/office/drawing/2014/main" xmlns="" id="{82137F3A-D3BF-4341-B11D-D226BBB1DE27}"/>
              </a:ext>
            </a:extLst>
          </p:cNvPr>
          <p:cNvCxnSpPr>
            <a:cxnSpLocks/>
          </p:cNvCxnSpPr>
          <p:nvPr/>
        </p:nvCxnSpPr>
        <p:spPr>
          <a:xfrm rot="5400000">
            <a:off x="2299803" y="7750939"/>
            <a:ext cx="1508900" cy="2027791"/>
          </a:xfrm>
          <a:prstGeom prst="bentConnector3">
            <a:avLst>
              <a:gd name="adj1" fmla="val 803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xmlns="" id="{7E066C3A-B6C0-43E4-80E1-C345CD8BAE1D}"/>
              </a:ext>
            </a:extLst>
          </p:cNvPr>
          <p:cNvSpPr/>
          <p:nvPr/>
        </p:nvSpPr>
        <p:spPr>
          <a:xfrm>
            <a:off x="2581782" y="9513868"/>
            <a:ext cx="936450" cy="648000"/>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情報班</a:t>
            </a:r>
          </a:p>
        </p:txBody>
      </p:sp>
      <p:sp>
        <p:nvSpPr>
          <p:cNvPr id="60" name="正方形/長方形 59">
            <a:extLst>
              <a:ext uri="{FF2B5EF4-FFF2-40B4-BE49-F238E27FC236}">
                <a16:creationId xmlns:a16="http://schemas.microsoft.com/office/drawing/2014/main" xmlns="" id="{1479DF0A-2761-4580-8790-43FE78D5581A}"/>
              </a:ext>
            </a:extLst>
          </p:cNvPr>
          <p:cNvSpPr/>
          <p:nvPr/>
        </p:nvSpPr>
        <p:spPr>
          <a:xfrm>
            <a:off x="3591432" y="9516576"/>
            <a:ext cx="936450" cy="648000"/>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chemeClr val="tx1"/>
                </a:solidFill>
                <a:latin typeface="游ゴシック" panose="020B0400000000000000" pitchFamily="50" charset="-128"/>
                <a:ea typeface="游ゴシック" panose="020B0400000000000000" pitchFamily="50" charset="-128"/>
              </a:rPr>
              <a:t>食料物資班</a:t>
            </a:r>
          </a:p>
        </p:txBody>
      </p:sp>
      <p:sp>
        <p:nvSpPr>
          <p:cNvPr id="61" name="正方形/長方形 60">
            <a:extLst>
              <a:ext uri="{FF2B5EF4-FFF2-40B4-BE49-F238E27FC236}">
                <a16:creationId xmlns:a16="http://schemas.microsoft.com/office/drawing/2014/main" xmlns="" id="{6C6EBC90-8F77-4681-8DF2-C33C307585C7}"/>
              </a:ext>
            </a:extLst>
          </p:cNvPr>
          <p:cNvSpPr/>
          <p:nvPr/>
        </p:nvSpPr>
        <p:spPr>
          <a:xfrm>
            <a:off x="4601082" y="9521992"/>
            <a:ext cx="936450" cy="648000"/>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chemeClr val="tx1"/>
                </a:solidFill>
                <a:latin typeface="游ゴシック" panose="020B0400000000000000" pitchFamily="50" charset="-128"/>
                <a:ea typeface="游ゴシック" panose="020B0400000000000000" pitchFamily="50" charset="-128"/>
              </a:rPr>
              <a:t>施設管理・</a:t>
            </a:r>
            <a:endParaRPr lang="en-US" altLang="ja-JP" sz="1100" b="1">
              <a:solidFill>
                <a:schemeClr val="tx1"/>
              </a:solidFill>
              <a:latin typeface="游ゴシック" panose="020B0400000000000000" pitchFamily="50" charset="-128"/>
              <a:ea typeface="游ゴシック" panose="020B0400000000000000" pitchFamily="50" charset="-128"/>
            </a:endParaRPr>
          </a:p>
          <a:p>
            <a:pPr algn="ctr"/>
            <a:r>
              <a:rPr lang="ja-JP" altLang="en-US" sz="1100" b="1">
                <a:solidFill>
                  <a:schemeClr val="tx1"/>
                </a:solidFill>
                <a:latin typeface="游ゴシック" panose="020B0400000000000000" pitchFamily="50" charset="-128"/>
                <a:ea typeface="游ゴシック" panose="020B0400000000000000" pitchFamily="50" charset="-128"/>
              </a:rPr>
              <a:t>衛生班</a:t>
            </a:r>
          </a:p>
        </p:txBody>
      </p:sp>
      <p:sp>
        <p:nvSpPr>
          <p:cNvPr id="62" name="正方形/長方形 61">
            <a:extLst>
              <a:ext uri="{FF2B5EF4-FFF2-40B4-BE49-F238E27FC236}">
                <a16:creationId xmlns:a16="http://schemas.microsoft.com/office/drawing/2014/main" xmlns="" id="{9DA53756-52ED-4A3E-BD18-FCDF83D2DE0E}"/>
              </a:ext>
            </a:extLst>
          </p:cNvPr>
          <p:cNvSpPr/>
          <p:nvPr/>
        </p:nvSpPr>
        <p:spPr>
          <a:xfrm>
            <a:off x="5610732" y="9524700"/>
            <a:ext cx="936450" cy="648000"/>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chemeClr val="tx1"/>
                </a:solidFill>
                <a:latin typeface="游ゴシック" panose="020B0400000000000000" pitchFamily="50" charset="-128"/>
                <a:ea typeface="游ゴシック" panose="020B0400000000000000" pitchFamily="50" charset="-128"/>
              </a:rPr>
              <a:t>要配慮者支援</a:t>
            </a:r>
            <a:r>
              <a:rPr lang="en-US" altLang="ja-JP" sz="900" b="1">
                <a:solidFill>
                  <a:schemeClr val="tx1"/>
                </a:solidFill>
                <a:latin typeface="游ゴシック" panose="020B0400000000000000" pitchFamily="50" charset="-128"/>
                <a:ea typeface="游ゴシック" panose="020B0400000000000000" pitchFamily="50" charset="-128"/>
              </a:rPr>
              <a:t/>
            </a:r>
            <a:br>
              <a:rPr lang="en-US" altLang="ja-JP" sz="900" b="1">
                <a:solidFill>
                  <a:schemeClr val="tx1"/>
                </a:solidFill>
                <a:latin typeface="游ゴシック" panose="020B0400000000000000" pitchFamily="50" charset="-128"/>
                <a:ea typeface="游ゴシック" panose="020B0400000000000000" pitchFamily="50" charset="-128"/>
              </a:rPr>
            </a:br>
            <a:r>
              <a:rPr kumimoji="1" lang="ja-JP" altLang="en-US" sz="900" b="1">
                <a:solidFill>
                  <a:schemeClr val="tx1"/>
                </a:solidFill>
                <a:latin typeface="游ゴシック" panose="020B0400000000000000" pitchFamily="50" charset="-128"/>
                <a:ea typeface="游ゴシック" panose="020B0400000000000000" pitchFamily="50" charset="-128"/>
              </a:rPr>
              <a:t>・救護班</a:t>
            </a:r>
          </a:p>
        </p:txBody>
      </p:sp>
      <p:cxnSp>
        <p:nvCxnSpPr>
          <p:cNvPr id="63" name="コネクタ: カギ線 62">
            <a:extLst>
              <a:ext uri="{FF2B5EF4-FFF2-40B4-BE49-F238E27FC236}">
                <a16:creationId xmlns:a16="http://schemas.microsoft.com/office/drawing/2014/main" xmlns="" id="{0F5B24FB-5DCF-47E4-A7C2-21EC09C31525}"/>
              </a:ext>
            </a:extLst>
          </p:cNvPr>
          <p:cNvCxnSpPr>
            <a:cxnSpLocks/>
          </p:cNvCxnSpPr>
          <p:nvPr/>
        </p:nvCxnSpPr>
        <p:spPr>
          <a:xfrm rot="16200000" flipH="1">
            <a:off x="3812923" y="8279896"/>
            <a:ext cx="1511608" cy="1001159"/>
          </a:xfrm>
          <a:prstGeom prst="bentConnector3">
            <a:avLst>
              <a:gd name="adj1" fmla="val 7930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コネクタ: カギ線 63">
            <a:extLst>
              <a:ext uri="{FF2B5EF4-FFF2-40B4-BE49-F238E27FC236}">
                <a16:creationId xmlns:a16="http://schemas.microsoft.com/office/drawing/2014/main" xmlns="" id="{10FA8726-2F61-4AEC-95FD-A899BC58639A}"/>
              </a:ext>
            </a:extLst>
          </p:cNvPr>
          <p:cNvCxnSpPr>
            <a:cxnSpLocks/>
          </p:cNvCxnSpPr>
          <p:nvPr/>
        </p:nvCxnSpPr>
        <p:spPr>
          <a:xfrm rot="16200000" flipH="1">
            <a:off x="4316394" y="7776425"/>
            <a:ext cx="1514316" cy="2010809"/>
          </a:xfrm>
          <a:prstGeom prst="bentConnector3">
            <a:avLst>
              <a:gd name="adj1" fmla="val 7924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xmlns="" id="{52FC2168-A360-4356-83EF-CFECDD45875C}"/>
              </a:ext>
            </a:extLst>
          </p:cNvPr>
          <p:cNvSpPr/>
          <p:nvPr/>
        </p:nvSpPr>
        <p:spPr>
          <a:xfrm>
            <a:off x="2813944" y="7473088"/>
            <a:ext cx="2477928" cy="530084"/>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委員長</a:t>
            </a:r>
            <a:endParaRPr kumimoji="1" lang="ja-JP" altLang="en-US" sz="1400" b="1" dirty="0">
              <a:solidFill>
                <a:srgbClr val="FF0000"/>
              </a:solidFill>
              <a:highlight>
                <a:srgbClr val="FFFF00"/>
              </a:highlight>
              <a:latin typeface="游ゴシック" panose="020B0400000000000000" pitchFamily="50" charset="-128"/>
              <a:ea typeface="游ゴシック" panose="020B0400000000000000" pitchFamily="50" charset="-128"/>
            </a:endParaRPr>
          </a:p>
        </p:txBody>
      </p:sp>
      <p:sp>
        <p:nvSpPr>
          <p:cNvPr id="66" name="正方形/長方形 65">
            <a:extLst>
              <a:ext uri="{FF2B5EF4-FFF2-40B4-BE49-F238E27FC236}">
                <a16:creationId xmlns:a16="http://schemas.microsoft.com/office/drawing/2014/main" xmlns="" id="{7F91D898-4C97-4867-AE8E-FF68708325C6}"/>
              </a:ext>
            </a:extLst>
          </p:cNvPr>
          <p:cNvSpPr/>
          <p:nvPr/>
        </p:nvSpPr>
        <p:spPr>
          <a:xfrm>
            <a:off x="534938" y="7516469"/>
            <a:ext cx="1742046" cy="443322"/>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游ゴシック" panose="020B0400000000000000" pitchFamily="50" charset="-128"/>
                <a:ea typeface="游ゴシック" panose="020B0400000000000000" pitchFamily="50" charset="-128"/>
              </a:rPr>
              <a:t>世羅町職員</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p:txBody>
      </p:sp>
      <p:cxnSp>
        <p:nvCxnSpPr>
          <p:cNvPr id="67" name="コネクタ: カギ線 66">
            <a:extLst>
              <a:ext uri="{FF2B5EF4-FFF2-40B4-BE49-F238E27FC236}">
                <a16:creationId xmlns:a16="http://schemas.microsoft.com/office/drawing/2014/main" xmlns="" id="{7F38CADB-2A7D-4358-9BD7-25B5FC0C3A41}"/>
              </a:ext>
            </a:extLst>
          </p:cNvPr>
          <p:cNvCxnSpPr>
            <a:cxnSpLocks/>
          </p:cNvCxnSpPr>
          <p:nvPr/>
        </p:nvCxnSpPr>
        <p:spPr>
          <a:xfrm rot="5400000">
            <a:off x="2807336" y="8253056"/>
            <a:ext cx="1503484" cy="1018141"/>
          </a:xfrm>
          <a:prstGeom prst="bentConnector3">
            <a:avLst>
              <a:gd name="adj1" fmla="val 8041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コネクタ: カギ線 67">
            <a:extLst>
              <a:ext uri="{FF2B5EF4-FFF2-40B4-BE49-F238E27FC236}">
                <a16:creationId xmlns:a16="http://schemas.microsoft.com/office/drawing/2014/main" xmlns="" id="{71D84573-53AF-4C21-B06E-44B675CB34E6}"/>
              </a:ext>
            </a:extLst>
          </p:cNvPr>
          <p:cNvCxnSpPr>
            <a:cxnSpLocks/>
            <a:stCxn id="65" idx="2"/>
            <a:endCxn id="56" idx="1"/>
          </p:cNvCxnSpPr>
          <p:nvPr/>
        </p:nvCxnSpPr>
        <p:spPr>
          <a:xfrm rot="16200000" flipH="1">
            <a:off x="3889967" y="8166112"/>
            <a:ext cx="593293" cy="2674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xmlns="" id="{0E5F430D-63C3-4B98-9B7F-B8756F191C40}"/>
              </a:ext>
            </a:extLst>
          </p:cNvPr>
          <p:cNvCxnSpPr>
            <a:cxnSpLocks/>
            <a:stCxn id="65" idx="2"/>
            <a:endCxn id="60" idx="0"/>
          </p:cNvCxnSpPr>
          <p:nvPr/>
        </p:nvCxnSpPr>
        <p:spPr>
          <a:xfrm>
            <a:off x="4052908" y="8003172"/>
            <a:ext cx="6749" cy="15134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xmlns="" id="{C51CC3F8-4C57-406D-A22C-9A00F0FB5A4F}"/>
              </a:ext>
            </a:extLst>
          </p:cNvPr>
          <p:cNvSpPr/>
          <p:nvPr/>
        </p:nvSpPr>
        <p:spPr>
          <a:xfrm>
            <a:off x="534938" y="8059168"/>
            <a:ext cx="1742046" cy="443322"/>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游ゴシック" panose="020B0400000000000000" pitchFamily="50" charset="-128"/>
                <a:ea typeface="游ゴシック" panose="020B0400000000000000" pitchFamily="50" charset="-128"/>
              </a:rPr>
              <a:t>施設管理者</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p:txBody>
      </p:sp>
      <p:cxnSp>
        <p:nvCxnSpPr>
          <p:cNvPr id="71" name="コネクタ: カギ線 70">
            <a:extLst>
              <a:ext uri="{FF2B5EF4-FFF2-40B4-BE49-F238E27FC236}">
                <a16:creationId xmlns:a16="http://schemas.microsoft.com/office/drawing/2014/main" xmlns="" id="{C8EFCA4A-7C95-4402-B958-E30DB277D4A1}"/>
              </a:ext>
            </a:extLst>
          </p:cNvPr>
          <p:cNvCxnSpPr>
            <a:cxnSpLocks/>
            <a:stCxn id="65" idx="1"/>
            <a:endCxn id="70" idx="3"/>
          </p:cNvCxnSpPr>
          <p:nvPr/>
        </p:nvCxnSpPr>
        <p:spPr>
          <a:xfrm rot="10800000" flipV="1">
            <a:off x="2276984" y="7738129"/>
            <a:ext cx="536960" cy="542699"/>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xmlns="" id="{40183915-C5B7-4C20-B7F6-AB9FEEA3A779}"/>
              </a:ext>
            </a:extLst>
          </p:cNvPr>
          <p:cNvCxnSpPr>
            <a:stCxn id="65" idx="1"/>
            <a:endCxn id="66" idx="3"/>
          </p:cNvCxnSpPr>
          <p:nvPr/>
        </p:nvCxnSpPr>
        <p:spPr>
          <a:xfrm flipH="1">
            <a:off x="2276984" y="7738130"/>
            <a:ext cx="5369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6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3CE4B04B-2912-4FE1-BEE9-D4F8461F6124}"/>
              </a:ext>
            </a:extLst>
          </p:cNvPr>
          <p:cNvSpPr/>
          <p:nvPr/>
        </p:nvSpPr>
        <p:spPr>
          <a:xfrm>
            <a:off x="7020" y="-3632"/>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 name="bg object 17">
            <a:extLst>
              <a:ext uri="{FF2B5EF4-FFF2-40B4-BE49-F238E27FC236}">
                <a16:creationId xmlns:a16="http://schemas.microsoft.com/office/drawing/2014/main" xmlns="" id="{6C189570-C8A7-4E6A-8653-CB05364BC22C}"/>
              </a:ext>
            </a:extLst>
          </p:cNvPr>
          <p:cNvSpPr/>
          <p:nvPr/>
        </p:nvSpPr>
        <p:spPr>
          <a:xfrm>
            <a:off x="149920" y="-363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4" name="bg object 18">
            <a:extLst>
              <a:ext uri="{FF2B5EF4-FFF2-40B4-BE49-F238E27FC236}">
                <a16:creationId xmlns:a16="http://schemas.microsoft.com/office/drawing/2014/main" xmlns="" id="{076B32A9-9D70-4481-BCB4-C418B1D1316E}"/>
              </a:ext>
            </a:extLst>
          </p:cNvPr>
          <p:cNvPicPr/>
          <p:nvPr/>
        </p:nvPicPr>
        <p:blipFill>
          <a:blip r:embed="rId2" cstate="print"/>
          <a:stretch>
            <a:fillRect/>
          </a:stretch>
        </p:blipFill>
        <p:spPr>
          <a:xfrm>
            <a:off x="124764" y="-3632"/>
            <a:ext cx="174123" cy="208812"/>
          </a:xfrm>
          <a:prstGeom prst="rect">
            <a:avLst/>
          </a:prstGeom>
        </p:spPr>
      </p:pic>
      <p:sp>
        <p:nvSpPr>
          <p:cNvPr id="5" name="テキスト ボックス 4">
            <a:extLst>
              <a:ext uri="{FF2B5EF4-FFF2-40B4-BE49-F238E27FC236}">
                <a16:creationId xmlns:a16="http://schemas.microsoft.com/office/drawing/2014/main" xmlns="" id="{0B813A24-68B5-4018-A871-90FCB5D44D52}"/>
              </a:ext>
            </a:extLst>
          </p:cNvPr>
          <p:cNvSpPr txBox="1"/>
          <p:nvPr/>
        </p:nvSpPr>
        <p:spPr>
          <a:xfrm>
            <a:off x="6784283" y="10199914"/>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９</a:t>
            </a:r>
            <a:endParaRPr lang="ja-JP" altLang="en-US">
              <a:solidFill>
                <a:schemeClr val="tx1">
                  <a:lumMod val="50000"/>
                  <a:lumOff val="50000"/>
                </a:schemeClr>
              </a:solidFill>
              <a:latin typeface="+mj-ea"/>
              <a:ea typeface="+mj-ea"/>
            </a:endParaRPr>
          </a:p>
        </p:txBody>
      </p:sp>
      <p:sp>
        <p:nvSpPr>
          <p:cNvPr id="22" name="テキスト ボックス 21">
            <a:extLst>
              <a:ext uri="{FF2B5EF4-FFF2-40B4-BE49-F238E27FC236}">
                <a16:creationId xmlns:a16="http://schemas.microsoft.com/office/drawing/2014/main" xmlns="" id="{4EBA5007-5107-43D6-BD6A-283C2804DCAA}"/>
              </a:ext>
            </a:extLst>
          </p:cNvPr>
          <p:cNvSpPr txBox="1"/>
          <p:nvPr/>
        </p:nvSpPr>
        <p:spPr>
          <a:xfrm>
            <a:off x="568680" y="1292656"/>
            <a:ext cx="4097741"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役割分担は、下表の通りです。</a:t>
            </a:r>
            <a:endParaRPr lang="en-US" altLang="ja-JP"/>
          </a:p>
        </p:txBody>
      </p:sp>
      <p:sp>
        <p:nvSpPr>
          <p:cNvPr id="23" name="object 5">
            <a:extLst>
              <a:ext uri="{FF2B5EF4-FFF2-40B4-BE49-F238E27FC236}">
                <a16:creationId xmlns:a16="http://schemas.microsoft.com/office/drawing/2014/main" xmlns="" id="{3201B414-1799-47FB-BE59-75C5D4E23B57}"/>
              </a:ext>
            </a:extLst>
          </p:cNvPr>
          <p:cNvSpPr txBox="1"/>
          <p:nvPr/>
        </p:nvSpPr>
        <p:spPr>
          <a:xfrm>
            <a:off x="4471988" y="1349224"/>
            <a:ext cx="2676263" cy="305084"/>
          </a:xfrm>
          <a:prstGeom prst="rect">
            <a:avLst/>
          </a:prstGeom>
        </p:spPr>
        <p:txBody>
          <a:bodyPr vert="horz" wrap="square" lIns="0" tIns="12700" rIns="0" bIns="0" rtlCol="0">
            <a:spAutoFit/>
          </a:bodyPr>
          <a:lstStyle/>
          <a:p>
            <a:pPr marL="72000" marR="5080" algn="ctr">
              <a:lnSpc>
                <a:spcPct val="150000"/>
              </a:lnSpc>
            </a:pPr>
            <a:r>
              <a:rPr lang="ja-JP" altLang="en-US" sz="1400" dirty="0">
                <a:latin typeface="+mj-ea"/>
                <a:ea typeface="+mj-ea"/>
                <a:cs typeface="YuGo-Medium"/>
              </a:rPr>
              <a:t>（令和４年３月２９日現在）</a:t>
            </a:r>
            <a:endParaRPr lang="en-US" altLang="ja-JP" sz="1400" dirty="0">
              <a:latin typeface="+mj-ea"/>
              <a:ea typeface="+mj-ea"/>
              <a:cs typeface="YuGo-Medium"/>
            </a:endParaRPr>
          </a:p>
        </p:txBody>
      </p:sp>
      <p:sp>
        <p:nvSpPr>
          <p:cNvPr id="24" name="テキスト ボックス 23">
            <a:extLst>
              <a:ext uri="{FF2B5EF4-FFF2-40B4-BE49-F238E27FC236}">
                <a16:creationId xmlns:a16="http://schemas.microsoft.com/office/drawing/2014/main" xmlns="" id="{A1B2C71E-2E6B-44D5-B888-EE29D7C6AC98}"/>
              </a:ext>
            </a:extLst>
          </p:cNvPr>
          <p:cNvSpPr txBox="1"/>
          <p:nvPr/>
        </p:nvSpPr>
        <p:spPr>
          <a:xfrm>
            <a:off x="247612" y="831864"/>
            <a:ext cx="6808599" cy="32605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dist">
              <a:lnSpc>
                <a:spcPct val="120000"/>
              </a:lnSpc>
            </a:pPr>
            <a:r>
              <a:rPr lang="en-US" altLang="ja-JP" sz="1800" b="1" dirty="0"/>
              <a:t>〈</a:t>
            </a:r>
            <a:r>
              <a:rPr lang="ja-JP" altLang="en-US" sz="1800" b="1" dirty="0"/>
              <a:t>大田自治センター避難所　避難所運営本部　組織体制案</a:t>
            </a:r>
            <a:r>
              <a:rPr lang="en-US" altLang="ja-JP" sz="1800" b="1" dirty="0"/>
              <a:t>〉</a:t>
            </a:r>
          </a:p>
        </p:txBody>
      </p:sp>
      <p:graphicFrame>
        <p:nvGraphicFramePr>
          <p:cNvPr id="25" name="表 194">
            <a:extLst>
              <a:ext uri="{FF2B5EF4-FFF2-40B4-BE49-F238E27FC236}">
                <a16:creationId xmlns:a16="http://schemas.microsoft.com/office/drawing/2014/main" xmlns="" id="{2F76071C-BDC3-4BF5-A84A-EDC3FFCAD984}"/>
              </a:ext>
            </a:extLst>
          </p:cNvPr>
          <p:cNvGraphicFramePr>
            <a:graphicFrameLocks noGrp="1"/>
          </p:cNvGraphicFramePr>
          <p:nvPr>
            <p:extLst>
              <p:ext uri="{D42A27DB-BD31-4B8C-83A1-F6EECF244321}">
                <p14:modId xmlns:p14="http://schemas.microsoft.com/office/powerpoint/2010/main" val="393473229"/>
              </p:ext>
            </p:extLst>
          </p:nvPr>
        </p:nvGraphicFramePr>
        <p:xfrm>
          <a:off x="342109" y="1660151"/>
          <a:ext cx="6619607" cy="7592658"/>
        </p:xfrm>
        <a:graphic>
          <a:graphicData uri="http://schemas.openxmlformats.org/drawingml/2006/table">
            <a:tbl>
              <a:tblPr firstRow="1" bandRow="1">
                <a:tableStyleId>{5C22544A-7EE6-4342-B048-85BDC9FD1C3A}</a:tableStyleId>
              </a:tblPr>
              <a:tblGrid>
                <a:gridCol w="388910">
                  <a:extLst>
                    <a:ext uri="{9D8B030D-6E8A-4147-A177-3AD203B41FA5}">
                      <a16:colId xmlns:a16="http://schemas.microsoft.com/office/drawing/2014/main" xmlns="" val="133191857"/>
                    </a:ext>
                  </a:extLst>
                </a:gridCol>
                <a:gridCol w="1115153">
                  <a:extLst>
                    <a:ext uri="{9D8B030D-6E8A-4147-A177-3AD203B41FA5}">
                      <a16:colId xmlns:a16="http://schemas.microsoft.com/office/drawing/2014/main" xmlns="" val="4069249239"/>
                    </a:ext>
                  </a:extLst>
                </a:gridCol>
                <a:gridCol w="2787340">
                  <a:extLst>
                    <a:ext uri="{9D8B030D-6E8A-4147-A177-3AD203B41FA5}">
                      <a16:colId xmlns:a16="http://schemas.microsoft.com/office/drawing/2014/main" xmlns="" val="486545340"/>
                    </a:ext>
                  </a:extLst>
                </a:gridCol>
                <a:gridCol w="2328204">
                  <a:extLst>
                    <a:ext uri="{9D8B030D-6E8A-4147-A177-3AD203B41FA5}">
                      <a16:colId xmlns:a16="http://schemas.microsoft.com/office/drawing/2014/main" xmlns="" val="2121633354"/>
                    </a:ext>
                  </a:extLst>
                </a:gridCol>
              </a:tblGrid>
              <a:tr h="435020">
                <a:tc gridSpan="2">
                  <a:txBody>
                    <a:bodyPr/>
                    <a:lstStyle/>
                    <a:p>
                      <a:pPr algn="ctr"/>
                      <a:r>
                        <a:rPr kumimoji="1" lang="ja-JP" altLang="en-US" sz="1400">
                          <a:solidFill>
                            <a:srgbClr val="221815"/>
                          </a:solidFill>
                          <a:latin typeface="游ゴシック" panose="020B0400000000000000" pitchFamily="50" charset="-128"/>
                          <a:ea typeface="游ゴシック" panose="020B0400000000000000" pitchFamily="50" charset="-128"/>
                        </a:rPr>
                        <a:t>役職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r>
                        <a:rPr kumimoji="1" lang="ja-JP" altLang="en-US" sz="1400">
                          <a:solidFill>
                            <a:srgbClr val="221815"/>
                          </a:solidFill>
                          <a:latin typeface="游ゴシック" panose="020B0400000000000000" pitchFamily="50" charset="-128"/>
                          <a:ea typeface="游ゴシック" panose="020B0400000000000000" pitchFamily="50" charset="-128"/>
                        </a:rPr>
                        <a:t>役職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a:solidFill>
                            <a:srgbClr val="221815"/>
                          </a:solidFill>
                          <a:latin typeface="游ゴシック" panose="020B0400000000000000" pitchFamily="50" charset="-128"/>
                          <a:ea typeface="游ゴシック" panose="020B0400000000000000" pitchFamily="50" charset="-128"/>
                        </a:rPr>
                        <a:t>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a:solidFill>
                            <a:srgbClr val="221815"/>
                          </a:solidFill>
                          <a:latin typeface="游ゴシック" panose="020B0400000000000000" pitchFamily="50" charset="-128"/>
                          <a:ea typeface="游ゴシック" panose="020B0400000000000000" pitchFamily="50" charset="-128"/>
                        </a:rPr>
                        <a:t>所属・氏名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219732083"/>
                  </a:ext>
                </a:extLst>
              </a:tr>
              <a:tr h="799588">
                <a:tc gridSpan="2">
                  <a:txBody>
                    <a:bodyPr/>
                    <a:lstStyle/>
                    <a:p>
                      <a:r>
                        <a:rPr kumimoji="1" lang="ja-JP" altLang="en-US" sz="1400">
                          <a:latin typeface="游ゴシック" panose="020B0400000000000000" pitchFamily="50" charset="-128"/>
                          <a:ea typeface="游ゴシック" panose="020B0400000000000000" pitchFamily="50" charset="-128"/>
                        </a:rPr>
                        <a:t>委員長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kumimoji="1" lang="ja-JP" altLang="en-US" sz="1600">
                          <a:latin typeface="游ゴシック" panose="020B0400000000000000" pitchFamily="50" charset="-128"/>
                          <a:ea typeface="游ゴシック" panose="020B0400000000000000" pitchFamily="50" charset="-128"/>
                        </a:rPr>
                        <a:t>本部長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避難所運営本部の統括</a:t>
                      </a:r>
                      <a:endParaRPr kumimoji="1" lang="en-US" altLang="ja-JP" sz="1400">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運営委員会の会議における議長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latin typeface="游ゴシック" panose="020B0400000000000000" pitchFamily="50" charset="-128"/>
                          <a:ea typeface="游ゴシック" panose="020B0400000000000000" pitchFamily="50" charset="-128"/>
                        </a:rPr>
                        <a:t>大田地区振興会連絡協議会</a:t>
                      </a:r>
                      <a:endParaRPr kumimoji="1" lang="en-US" altLang="ja-JP" sz="1400"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dirty="0">
                          <a:solidFill>
                            <a:schemeClr val="tx1"/>
                          </a:solidFill>
                          <a:latin typeface="游ゴシック" panose="020B0400000000000000" pitchFamily="50" charset="-128"/>
                          <a:ea typeface="游ゴシック" panose="020B0400000000000000" pitchFamily="50" charset="-128"/>
                        </a:rPr>
                        <a:t>会長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4914275"/>
                  </a:ext>
                </a:extLst>
              </a:tr>
              <a:tr h="663984">
                <a:tc gridSpan="2">
                  <a:txBody>
                    <a:bodyPr/>
                    <a:lstStyle/>
                    <a:p>
                      <a:r>
                        <a:rPr kumimoji="1" lang="ja-JP" altLang="en-US" sz="1400">
                          <a:latin typeface="游ゴシック" panose="020B0400000000000000" pitchFamily="50" charset="-128"/>
                          <a:ea typeface="游ゴシック" panose="020B0400000000000000" pitchFamily="50" charset="-128"/>
                        </a:rPr>
                        <a:t>副委員長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kumimoji="1" lang="ja-JP" altLang="en-US" sz="1600">
                          <a:latin typeface="游ゴシック" panose="020B0400000000000000" pitchFamily="50" charset="-128"/>
                          <a:ea typeface="游ゴシック" panose="020B0400000000000000" pitchFamily="50" charset="-128"/>
                        </a:rPr>
                        <a:t>副本部長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委員長の補佐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zh-TW" altLang="en-US" sz="1400" dirty="0">
                          <a:solidFill>
                            <a:schemeClr val="tx1"/>
                          </a:solidFill>
                          <a:latin typeface="游ゴシック" panose="020B0400000000000000" pitchFamily="50" charset="-128"/>
                          <a:ea typeface="游ゴシック" panose="020B0400000000000000" pitchFamily="50" charset="-128"/>
                        </a:rPr>
                        <a:t>大田地区振興会連絡協議会</a:t>
                      </a:r>
                    </a:p>
                    <a:p>
                      <a:pPr algn="ctr"/>
                      <a:r>
                        <a:rPr kumimoji="1" lang="ja-JP" altLang="en-US" sz="1400" dirty="0">
                          <a:solidFill>
                            <a:schemeClr val="tx1"/>
                          </a:solidFill>
                          <a:latin typeface="游ゴシック" panose="020B0400000000000000" pitchFamily="50" charset="-128"/>
                          <a:ea typeface="游ゴシック" panose="020B0400000000000000" pitchFamily="50" charset="-128"/>
                        </a:rPr>
                        <a:t>副</a:t>
                      </a:r>
                      <a:r>
                        <a:rPr kumimoji="1" lang="zh-TW" altLang="en-US" sz="1400" dirty="0">
                          <a:solidFill>
                            <a:schemeClr val="tx1"/>
                          </a:solidFill>
                          <a:latin typeface="游ゴシック" panose="020B0400000000000000" pitchFamily="50" charset="-128"/>
                          <a:ea typeface="游ゴシック" panose="020B0400000000000000" pitchFamily="50" charset="-128"/>
                        </a:rPr>
                        <a:t>会長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5954804"/>
                  </a:ext>
                </a:extLst>
              </a:tr>
              <a:tr h="1032801">
                <a:tc rowSpan="5">
                  <a:txBody>
                    <a:bodyPr/>
                    <a:lstStyle/>
                    <a:p>
                      <a:pPr algn="ctr"/>
                      <a:r>
                        <a:rPr kumimoji="1" lang="ja-JP" altLang="en-US" sz="1400">
                          <a:latin typeface="游ゴシック" panose="020B0400000000000000" pitchFamily="50" charset="-128"/>
                          <a:ea typeface="游ゴシック" panose="020B0400000000000000" pitchFamily="50" charset="-128"/>
                        </a:rPr>
                        <a:t>各 活 動 班</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latin typeface="游ゴシック" panose="020B0400000000000000" pitchFamily="50" charset="-128"/>
                          <a:ea typeface="游ゴシック" panose="020B0400000000000000" pitchFamily="50" charset="-128"/>
                        </a:rPr>
                        <a:t>総務班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2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避難者状況の全般管理</a:t>
                      </a:r>
                    </a:p>
                    <a:p>
                      <a:pPr marL="72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避難者からの相談・要望対応</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避難所運営委員会の運営サポート</a:t>
                      </a:r>
                      <a:endParaRPr kumimoji="1" lang="en-US" altLang="ja-JP" sz="1400" dirty="0">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ボランティアニーズの把握</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ボランティアの依頼と調整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73659608"/>
                  </a:ext>
                </a:extLst>
              </a:tr>
              <a:tr h="103280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latin typeface="游ゴシック" panose="020B0400000000000000" pitchFamily="50" charset="-128"/>
                          <a:ea typeface="游ゴシック" panose="020B0400000000000000" pitchFamily="50" charset="-128"/>
                        </a:rPr>
                        <a:t>情報班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情報の収集と整理</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情報・ルール等の周知・伝達</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取材対応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72635841"/>
                  </a:ext>
                </a:extLst>
              </a:tr>
              <a:tr h="103280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latin typeface="游ゴシック" panose="020B0400000000000000" pitchFamily="50" charset="-128"/>
                          <a:ea typeface="游ゴシック" panose="020B0400000000000000" pitchFamily="50" charset="-128"/>
                        </a:rPr>
                        <a:t>食料・物資班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物資等の受け入れ体制の整備</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食料・飲料水等の確保調整と配布</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炊き出し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2392024"/>
                  </a:ext>
                </a:extLst>
              </a:tr>
              <a:tr h="1032801">
                <a:tc vMerge="1">
                  <a:txBody>
                    <a:bodyPr/>
                    <a:lstStyle/>
                    <a:p>
                      <a:endParaRPr kumimoji="1" lang="ja-JP" altLang="en-US"/>
                    </a:p>
                  </a:txBody>
                  <a:tcPr/>
                </a:tc>
                <a:tc>
                  <a:txBody>
                    <a:bodyPr/>
                    <a:lstStyle/>
                    <a:p>
                      <a:r>
                        <a:rPr kumimoji="1" lang="ja-JP" altLang="en-US" sz="1400">
                          <a:latin typeface="游ゴシック" panose="020B0400000000000000" pitchFamily="50" charset="-128"/>
                          <a:ea typeface="游ゴシック" panose="020B0400000000000000" pitchFamily="50" charset="-128"/>
                        </a:rPr>
                        <a:t>施設管理・衛生班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生活環境全般の整備</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ペットの受け入れ環境整備</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共有空間・居住空間の安全管理</a:t>
                      </a:r>
                      <a:endParaRPr kumimoji="1" lang="en-US" altLang="ja-JP" sz="1400">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生活環境の衛生管理</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避難者の健康管理</a:t>
                      </a:r>
                      <a:endParaRPr kumimoji="1" lang="en-US" altLang="ja-JP" sz="14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0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88870329"/>
                  </a:ext>
                </a:extLst>
              </a:tr>
              <a:tr h="885264">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latin typeface="游ゴシック" panose="020B0400000000000000" pitchFamily="50" charset="-128"/>
                          <a:ea typeface="游ゴシック" panose="020B0400000000000000" pitchFamily="50" charset="-128"/>
                        </a:rPr>
                        <a:t>要配慮者支援・救護班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応急処置・救護体制の整備</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要配慮者支援体制づくり</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定期的な見回りと支援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dirty="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86641557"/>
                  </a:ext>
                </a:extLst>
              </a:tr>
            </a:tbl>
          </a:graphicData>
        </a:graphic>
      </p:graphicFrame>
    </p:spTree>
    <p:extLst>
      <p:ext uri="{BB962C8B-B14F-4D97-AF65-F5344CB8AC3E}">
        <p14:creationId xmlns:p14="http://schemas.microsoft.com/office/powerpoint/2010/main" val="539381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g object 16">
            <a:extLst>
              <a:ext uri="{FF2B5EF4-FFF2-40B4-BE49-F238E27FC236}">
                <a16:creationId xmlns:a16="http://schemas.microsoft.com/office/drawing/2014/main" xmlns="" id="{A1D1D572-D107-458B-9979-56D8BAA4D1BB}"/>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8" name="bg object 17">
            <a:extLst>
              <a:ext uri="{FF2B5EF4-FFF2-40B4-BE49-F238E27FC236}">
                <a16:creationId xmlns:a16="http://schemas.microsoft.com/office/drawing/2014/main" xmlns="" id="{2E4D105B-0578-49E8-87EC-202FF13F3705}"/>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9" name="bg object 18">
            <a:extLst>
              <a:ext uri="{FF2B5EF4-FFF2-40B4-BE49-F238E27FC236}">
                <a16:creationId xmlns:a16="http://schemas.microsoft.com/office/drawing/2014/main" xmlns="" id="{B67EE9F8-AE0B-4373-A50D-A0268D1D56B5}"/>
              </a:ext>
            </a:extLst>
          </p:cNvPr>
          <p:cNvPicPr/>
          <p:nvPr/>
        </p:nvPicPr>
        <p:blipFill>
          <a:blip r:embed="rId2" cstate="print"/>
          <a:stretch>
            <a:fillRect/>
          </a:stretch>
        </p:blipFill>
        <p:spPr>
          <a:xfrm>
            <a:off x="117745" y="0"/>
            <a:ext cx="174123" cy="208812"/>
          </a:xfrm>
          <a:prstGeom prst="rect">
            <a:avLst/>
          </a:prstGeom>
        </p:spPr>
      </p:pic>
      <p:sp>
        <p:nvSpPr>
          <p:cNvPr id="20" name="テキスト ボックス 19">
            <a:extLst>
              <a:ext uri="{FF2B5EF4-FFF2-40B4-BE49-F238E27FC236}">
                <a16:creationId xmlns:a16="http://schemas.microsoft.com/office/drawing/2014/main" xmlns="" id="{D66F3863-9901-4552-B57F-D3BB8E336E50}"/>
              </a:ext>
            </a:extLst>
          </p:cNvPr>
          <p:cNvSpPr txBox="1"/>
          <p:nvPr/>
        </p:nvSpPr>
        <p:spPr>
          <a:xfrm>
            <a:off x="117745" y="10172700"/>
            <a:ext cx="642442"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１０</a:t>
            </a:r>
            <a:endParaRPr lang="ja-JP" altLang="en-US">
              <a:solidFill>
                <a:schemeClr val="tx1">
                  <a:lumMod val="50000"/>
                  <a:lumOff val="50000"/>
                </a:schemeClr>
              </a:solidFill>
              <a:latin typeface="+mj-ea"/>
              <a:ea typeface="+mj-ea"/>
            </a:endParaRPr>
          </a:p>
        </p:txBody>
      </p:sp>
      <p:sp>
        <p:nvSpPr>
          <p:cNvPr id="21" name="object 11">
            <a:extLst>
              <a:ext uri="{FF2B5EF4-FFF2-40B4-BE49-F238E27FC236}">
                <a16:creationId xmlns:a16="http://schemas.microsoft.com/office/drawing/2014/main" xmlns="" id="{215CFE17-C4A4-4937-8467-F5AE907D24F3}"/>
              </a:ext>
            </a:extLst>
          </p:cNvPr>
          <p:cNvSpPr/>
          <p:nvPr/>
        </p:nvSpPr>
        <p:spPr>
          <a:xfrm>
            <a:off x="466980" y="698500"/>
            <a:ext cx="7095870"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22" name="object 12">
            <a:extLst>
              <a:ext uri="{FF2B5EF4-FFF2-40B4-BE49-F238E27FC236}">
                <a16:creationId xmlns:a16="http://schemas.microsoft.com/office/drawing/2014/main" xmlns="" id="{E60BC85C-61F9-474D-A443-0D33FE4B7939}"/>
              </a:ext>
            </a:extLst>
          </p:cNvPr>
          <p:cNvSpPr txBox="1"/>
          <p:nvPr/>
        </p:nvSpPr>
        <p:spPr>
          <a:xfrm>
            <a:off x="628650" y="841067"/>
            <a:ext cx="4065948"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４</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施設の利用</a:t>
            </a:r>
          </a:p>
        </p:txBody>
      </p:sp>
      <p:sp>
        <p:nvSpPr>
          <p:cNvPr id="23" name="object 2">
            <a:extLst>
              <a:ext uri="{FF2B5EF4-FFF2-40B4-BE49-F238E27FC236}">
                <a16:creationId xmlns:a16="http://schemas.microsoft.com/office/drawing/2014/main" xmlns="" id="{6394F48A-CF24-4134-BB20-41356AA23499}"/>
              </a:ext>
            </a:extLst>
          </p:cNvPr>
          <p:cNvSpPr txBox="1">
            <a:spLocks/>
          </p:cNvSpPr>
          <p:nvPr/>
        </p:nvSpPr>
        <p:spPr>
          <a:xfrm>
            <a:off x="400050" y="2268516"/>
            <a:ext cx="552994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（１）</a:t>
            </a:r>
            <a:r>
              <a:rPr kumimoji="0" lang="ja-JP" altLang="en-US" sz="2400" b="1" kern="0" spc="-235">
                <a:solidFill>
                  <a:srgbClr val="172A88"/>
                </a:solidFill>
                <a:latin typeface="Yu Gothic" panose="020B0400000000000000" pitchFamily="34" charset="-128"/>
                <a:ea typeface="Yu Gothic" panose="020B0400000000000000" pitchFamily="34" charset="-128"/>
              </a:rPr>
              <a:t>避難所レイアウト</a:t>
            </a:r>
            <a:endParaRPr kumimoji="0" lang="ja-JP" altLang="en-US" sz="2400" b="1" kern="0">
              <a:solidFill>
                <a:srgbClr val="172A88"/>
              </a:solidFill>
              <a:latin typeface="Yu Gothic" panose="020B0400000000000000" pitchFamily="34" charset="-128"/>
              <a:ea typeface="Yu Gothic" panose="020B0400000000000000" pitchFamily="34" charset="-128"/>
            </a:endParaRPr>
          </a:p>
        </p:txBody>
      </p:sp>
      <p:sp>
        <p:nvSpPr>
          <p:cNvPr id="24" name="object 5">
            <a:extLst>
              <a:ext uri="{FF2B5EF4-FFF2-40B4-BE49-F238E27FC236}">
                <a16:creationId xmlns:a16="http://schemas.microsoft.com/office/drawing/2014/main" xmlns="" id="{97DD074F-10C7-4093-AEBC-62213BE8AF4E}"/>
              </a:ext>
            </a:extLst>
          </p:cNvPr>
          <p:cNvSpPr txBox="1"/>
          <p:nvPr/>
        </p:nvSpPr>
        <p:spPr>
          <a:xfrm>
            <a:off x="619125" y="1486729"/>
            <a:ext cx="6105525" cy="628057"/>
          </a:xfrm>
          <a:prstGeom prst="rect">
            <a:avLst/>
          </a:prstGeom>
        </p:spPr>
        <p:txBody>
          <a:bodyPr vert="horz" wrap="square" lIns="0" tIns="12700" rIns="0" bIns="0" rtlCol="0">
            <a:spAutoFit/>
          </a:bodyPr>
          <a:lstStyle/>
          <a:p>
            <a:pPr marL="72000" marR="5080" algn="just">
              <a:lnSpc>
                <a:spcPct val="15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避難所としての部屋割り、使用できる備品や備蓄物資など、施設を避難所として利用する場合の利用できる場所、ものについて記載しています。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25" name="テキスト ボックス 24">
            <a:extLst>
              <a:ext uri="{FF2B5EF4-FFF2-40B4-BE49-F238E27FC236}">
                <a16:creationId xmlns:a16="http://schemas.microsoft.com/office/drawing/2014/main" xmlns="" id="{728219F3-80DC-4275-A1B0-C859295A0B7D}"/>
              </a:ext>
            </a:extLst>
          </p:cNvPr>
          <p:cNvSpPr txBox="1"/>
          <p:nvPr/>
        </p:nvSpPr>
        <p:spPr>
          <a:xfrm>
            <a:off x="621603" y="2669123"/>
            <a:ext cx="6179247"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この施設は、次のような部屋割での利用を想定しています。また施設の避難者の収容人数、ライフラインの代替設備、その他の設備は下表のとおりです。</a:t>
            </a:r>
            <a:endParaRPr lang="en-US" altLang="ja-JP">
              <a:latin typeface="游ゴシック" panose="020B0400000000000000" pitchFamily="50" charset="-128"/>
              <a:ea typeface="游ゴシック" panose="020B0400000000000000" pitchFamily="50" charset="-128"/>
            </a:endParaRPr>
          </a:p>
          <a:p>
            <a:pPr>
              <a:lnSpc>
                <a:spcPct val="120000"/>
              </a:lnSpc>
            </a:pPr>
            <a:endParaRPr lang="en-US" altLang="ja-JP"/>
          </a:p>
        </p:txBody>
      </p:sp>
      <p:pic>
        <p:nvPicPr>
          <p:cNvPr id="6" name="図 5">
            <a:extLst>
              <a:ext uri="{FF2B5EF4-FFF2-40B4-BE49-F238E27FC236}">
                <a16:creationId xmlns:a16="http://schemas.microsoft.com/office/drawing/2014/main" xmlns="" id="{5A7DF56D-BC96-41AF-93D5-15C18A9066CA}"/>
              </a:ext>
            </a:extLst>
          </p:cNvPr>
          <p:cNvPicPr>
            <a:picLocks noChangeAspect="1"/>
          </p:cNvPicPr>
          <p:nvPr/>
        </p:nvPicPr>
        <p:blipFill rotWithShape="1">
          <a:blip r:embed="rId3"/>
          <a:srcRect r="32147"/>
          <a:stretch/>
        </p:blipFill>
        <p:spPr>
          <a:xfrm>
            <a:off x="0" y="3235162"/>
            <a:ext cx="7559675" cy="6937538"/>
          </a:xfrm>
          <a:prstGeom prst="rect">
            <a:avLst/>
          </a:prstGeom>
        </p:spPr>
      </p:pic>
    </p:spTree>
    <p:extLst>
      <p:ext uri="{BB962C8B-B14F-4D97-AF65-F5344CB8AC3E}">
        <p14:creationId xmlns:p14="http://schemas.microsoft.com/office/powerpoint/2010/main" val="378943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xmlns="" id="{3E445D95-06A6-4534-B396-BEAB41B21E65}"/>
              </a:ext>
            </a:extLst>
          </p:cNvPr>
          <p:cNvSpPr txBox="1"/>
          <p:nvPr/>
        </p:nvSpPr>
        <p:spPr>
          <a:xfrm>
            <a:off x="981579" y="1615186"/>
            <a:ext cx="6197761" cy="1036053"/>
          </a:xfrm>
          <a:prstGeom prst="rect">
            <a:avLst/>
          </a:prstGeom>
          <a:noFill/>
        </p:spPr>
        <p:txBody>
          <a:bodyPr wrap="square">
            <a:spAutoFit/>
          </a:bodyPr>
          <a:lstStyle/>
          <a:p>
            <a:pPr marL="12700" marR="5080">
              <a:lnSpc>
                <a:spcPct val="145800"/>
              </a:lnSpc>
              <a:spcBef>
                <a:spcPts val="100"/>
              </a:spcBef>
            </a:pPr>
            <a:r>
              <a:rPr lang="ja-JP" altLang="en-US" sz="1400" b="1" dirty="0">
                <a:solidFill>
                  <a:srgbClr val="212121"/>
                </a:solidFill>
                <a:latin typeface="Yu Gothic" panose="020B0400000000000000" pitchFamily="34" charset="-128"/>
                <a:ea typeface="Yu Gothic" panose="020B0400000000000000" pitchFamily="34" charset="-128"/>
                <a:cs typeface="YuGo-Medium"/>
              </a:rPr>
              <a:t>地震の揺れや浸水などの影響により、災害時は部屋の一部が使えなくなることも考えられます。被災の状況をふまえ，安全が確認できた部屋を活用します。</a:t>
            </a:r>
          </a:p>
        </p:txBody>
      </p:sp>
      <p:sp>
        <p:nvSpPr>
          <p:cNvPr id="18" name="正方形/長方形 17">
            <a:extLst>
              <a:ext uri="{FF2B5EF4-FFF2-40B4-BE49-F238E27FC236}">
                <a16:creationId xmlns:a16="http://schemas.microsoft.com/office/drawing/2014/main" xmlns="" id="{6278A61A-3DFE-4304-BD60-1C2D259CF145}"/>
              </a:ext>
            </a:extLst>
          </p:cNvPr>
          <p:cNvSpPr/>
          <p:nvPr/>
        </p:nvSpPr>
        <p:spPr>
          <a:xfrm>
            <a:off x="67179" y="1554341"/>
            <a:ext cx="7031454" cy="1080289"/>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xmlns="" id="{87490559-97F0-4947-BD77-0C5C3634E835}"/>
              </a:ext>
            </a:extLst>
          </p:cNvPr>
          <p:cNvSpPr txBox="1"/>
          <p:nvPr/>
        </p:nvSpPr>
        <p:spPr>
          <a:xfrm>
            <a:off x="250866" y="2234259"/>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20" name="object 17">
            <a:extLst>
              <a:ext uri="{FF2B5EF4-FFF2-40B4-BE49-F238E27FC236}">
                <a16:creationId xmlns:a16="http://schemas.microsoft.com/office/drawing/2014/main" xmlns="" id="{7E40E632-A586-49E5-AF36-4FCA8A44FDDA}"/>
              </a:ext>
            </a:extLst>
          </p:cNvPr>
          <p:cNvSpPr/>
          <p:nvPr/>
        </p:nvSpPr>
        <p:spPr>
          <a:xfrm>
            <a:off x="371979" y="1774458"/>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grpSp>
        <p:nvGrpSpPr>
          <p:cNvPr id="26" name="object 9">
            <a:extLst>
              <a:ext uri="{FF2B5EF4-FFF2-40B4-BE49-F238E27FC236}">
                <a16:creationId xmlns:a16="http://schemas.microsoft.com/office/drawing/2014/main" xmlns="" id="{88EF573B-41E6-4678-8170-5746325C74ED}"/>
              </a:ext>
            </a:extLst>
          </p:cNvPr>
          <p:cNvGrpSpPr/>
          <p:nvPr/>
        </p:nvGrpSpPr>
        <p:grpSpPr>
          <a:xfrm>
            <a:off x="-15172" y="682458"/>
            <a:ext cx="7095870" cy="628997"/>
            <a:chOff x="540004" y="1688134"/>
            <a:chExt cx="6480175" cy="334010"/>
          </a:xfrm>
          <a:solidFill>
            <a:srgbClr val="172A88"/>
          </a:solidFill>
        </p:grpSpPr>
        <p:pic>
          <p:nvPicPr>
            <p:cNvPr id="27" name="object 10">
              <a:extLst>
                <a:ext uri="{FF2B5EF4-FFF2-40B4-BE49-F238E27FC236}">
                  <a16:creationId xmlns:a16="http://schemas.microsoft.com/office/drawing/2014/main" xmlns="" id="{644809CC-D9BF-4F9E-B9D2-4DEDBD387D4E}"/>
                </a:ext>
              </a:extLst>
            </p:cNvPr>
            <p:cNvPicPr/>
            <p:nvPr/>
          </p:nvPicPr>
          <p:blipFill>
            <a:blip r:embed="rId2" cstate="print"/>
            <a:stretch>
              <a:fillRect/>
            </a:stretch>
          </p:blipFill>
          <p:spPr>
            <a:xfrm>
              <a:off x="4217036" y="1688134"/>
              <a:ext cx="2802965" cy="333693"/>
            </a:xfrm>
            <a:prstGeom prst="rect">
              <a:avLst/>
            </a:prstGeom>
            <a:grpFill/>
            <a:ln>
              <a:solidFill>
                <a:schemeClr val="bg1"/>
              </a:solidFill>
            </a:ln>
          </p:spPr>
        </p:pic>
        <p:sp>
          <p:nvSpPr>
            <p:cNvPr id="28" name="object 11">
              <a:extLst>
                <a:ext uri="{FF2B5EF4-FFF2-40B4-BE49-F238E27FC236}">
                  <a16:creationId xmlns:a16="http://schemas.microsoft.com/office/drawing/2014/main" xmlns="" id="{585265E4-9EEA-419B-9B0C-1CB8F5ED7A59}"/>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graphicFrame>
        <p:nvGraphicFramePr>
          <p:cNvPr id="33" name="表 32">
            <a:extLst>
              <a:ext uri="{FF2B5EF4-FFF2-40B4-BE49-F238E27FC236}">
                <a16:creationId xmlns:a16="http://schemas.microsoft.com/office/drawing/2014/main" xmlns="" id="{A915311F-EC7C-4C67-8465-3031227A2798}"/>
              </a:ext>
            </a:extLst>
          </p:cNvPr>
          <p:cNvGraphicFramePr>
            <a:graphicFrameLocks noGrp="1"/>
          </p:cNvGraphicFramePr>
          <p:nvPr>
            <p:extLst>
              <p:ext uri="{D42A27DB-BD31-4B8C-83A1-F6EECF244321}">
                <p14:modId xmlns:p14="http://schemas.microsoft.com/office/powerpoint/2010/main" val="1039776571"/>
              </p:ext>
            </p:extLst>
          </p:nvPr>
        </p:nvGraphicFramePr>
        <p:xfrm>
          <a:off x="3688157" y="3277663"/>
          <a:ext cx="3420000" cy="1737360"/>
        </p:xfrm>
        <a:graphic>
          <a:graphicData uri="http://schemas.openxmlformats.org/drawingml/2006/table">
            <a:tbl>
              <a:tblPr firstRow="1" bandRow="1">
                <a:tableStyleId>{5C22544A-7EE6-4342-B048-85BDC9FD1C3A}</a:tableStyleId>
              </a:tblPr>
              <a:tblGrid>
                <a:gridCol w="1791730">
                  <a:extLst>
                    <a:ext uri="{9D8B030D-6E8A-4147-A177-3AD203B41FA5}">
                      <a16:colId xmlns:a16="http://schemas.microsoft.com/office/drawing/2014/main" xmlns="" val="1027119341"/>
                    </a:ext>
                  </a:extLst>
                </a:gridCol>
                <a:gridCol w="1628270">
                  <a:extLst>
                    <a:ext uri="{9D8B030D-6E8A-4147-A177-3AD203B41FA5}">
                      <a16:colId xmlns:a16="http://schemas.microsoft.com/office/drawing/2014/main" xmlns="" val="2013676229"/>
                    </a:ext>
                  </a:extLst>
                </a:gridCol>
              </a:tblGrid>
              <a:tr h="298276">
                <a:tc>
                  <a:txBody>
                    <a:bodyPr/>
                    <a:lstStyle/>
                    <a:p>
                      <a:pPr algn="ctr"/>
                      <a:r>
                        <a:rPr kumimoji="1" lang="ja-JP" altLang="en-US" sz="1600">
                          <a:latin typeface="ＭＳ Ｐゴシック 本文"/>
                          <a:ea typeface="游ゴシック" panose="020B0400000000000000"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a:txBody>
                    <a:bodyPr/>
                    <a:lstStyle/>
                    <a:p>
                      <a:pPr algn="ctr"/>
                      <a:r>
                        <a:rPr kumimoji="1" lang="ja-JP" altLang="en-US" sz="1600">
                          <a:latin typeface="ＭＳ Ｐゴシック 本文"/>
                          <a:ea typeface="游ゴシック" panose="020B0400000000000000" pitchFamily="50" charset="-128"/>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extLst>
                  <a:ext uri="{0D108BD9-81ED-4DB2-BD59-A6C34878D82A}">
                    <a16:rowId xmlns:a16="http://schemas.microsoft.com/office/drawing/2014/main" xmlns="" val="816063679"/>
                  </a:ext>
                </a:extLst>
              </a:tr>
              <a:tr h="351483">
                <a:tc>
                  <a:txBody>
                    <a:bodyPr/>
                    <a:lstStyle/>
                    <a:p>
                      <a:r>
                        <a:rPr kumimoji="1" lang="ja-JP" altLang="en-US" sz="1600">
                          <a:solidFill>
                            <a:schemeClr val="tx1"/>
                          </a:solidFill>
                          <a:latin typeface="ＭＳ Ｐゴシック 本文"/>
                          <a:ea typeface="游ゴシック Medium" panose="020B0500000000000000" pitchFamily="50" charset="-128"/>
                        </a:rPr>
                        <a:t>収容人数</a:t>
                      </a:r>
                      <a:r>
                        <a:rPr kumimoji="1" lang="en-US" altLang="ja-JP" sz="1600" spc="-130">
                          <a:solidFill>
                            <a:schemeClr val="tx1"/>
                          </a:solidFill>
                          <a:latin typeface="ＭＳ Ｐゴシック 本文"/>
                          <a:ea typeface="游ゴシック Medium" panose="020B0500000000000000" pitchFamily="50" charset="-128"/>
                        </a:rPr>
                        <a:t/>
                      </a:r>
                      <a:br>
                        <a:rPr kumimoji="1" lang="en-US" altLang="ja-JP" sz="1600" spc="-130">
                          <a:solidFill>
                            <a:schemeClr val="tx1"/>
                          </a:solidFill>
                          <a:latin typeface="ＭＳ Ｐゴシック 本文"/>
                          <a:ea typeface="游ゴシック Medium" panose="020B0500000000000000" pitchFamily="50" charset="-128"/>
                        </a:rPr>
                      </a:br>
                      <a:r>
                        <a:rPr kumimoji="1" lang="en-US" altLang="ja-JP" sz="1200" spc="-130">
                          <a:solidFill>
                            <a:schemeClr val="tx1"/>
                          </a:solidFill>
                          <a:latin typeface="ＭＳ Ｐゴシック 本文"/>
                          <a:ea typeface="游ゴシック Medium" panose="020B0500000000000000" pitchFamily="50" charset="-128"/>
                        </a:rPr>
                        <a:t>(</a:t>
                      </a:r>
                      <a:r>
                        <a:rPr kumimoji="1" lang="ja-JP" altLang="en-US" sz="1200" spc="-130" baseline="0">
                          <a:solidFill>
                            <a:schemeClr val="tx1"/>
                          </a:solidFill>
                          <a:latin typeface="ＭＳ Ｐゴシック 本文"/>
                          <a:ea typeface="游ゴシック Medium" panose="020B0500000000000000" pitchFamily="50" charset="-128"/>
                        </a:rPr>
                        <a:t>最低限の１人あたり専有面積で計算した場合</a:t>
                      </a:r>
                      <a:r>
                        <a:rPr kumimoji="1" lang="en-US" altLang="ja-JP" sz="1200" spc="-130" baseline="0">
                          <a:solidFill>
                            <a:schemeClr val="tx1"/>
                          </a:solidFill>
                          <a:latin typeface="ＭＳ Ｐゴシック 本文"/>
                          <a:ea typeface="游ゴシック Medium" panose="020B0500000000000000" pitchFamily="50" charset="-128"/>
                        </a:rPr>
                        <a:t>)</a:t>
                      </a:r>
                      <a:endParaRPr kumimoji="1" lang="ja-JP" altLang="en-US" sz="1300" spc="-130" baseline="0">
                        <a:solidFill>
                          <a:schemeClr val="tx1"/>
                        </a:solidFill>
                        <a:latin typeface="ＭＳ Ｐゴシック 本文"/>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600">
                          <a:latin typeface="ＭＳ Ｐゴシック 本文"/>
                        </a:rPr>
                        <a:t>６０人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10029301"/>
                  </a:ext>
                </a:extLst>
              </a:tr>
              <a:tr h="407875">
                <a:tc>
                  <a:txBody>
                    <a:bodyPr/>
                    <a:lstStyle/>
                    <a:p>
                      <a:r>
                        <a:rPr kumimoji="1" lang="ja-JP" altLang="en-US" sz="1600">
                          <a:solidFill>
                            <a:schemeClr val="tx1"/>
                          </a:solidFill>
                          <a:latin typeface="ＭＳ Ｐゴシック 本文"/>
                          <a:ea typeface="游ゴシック Medium" panose="020B0500000000000000" pitchFamily="50" charset="-128"/>
                        </a:rPr>
                        <a:t>収容人数</a:t>
                      </a:r>
                      <a:r>
                        <a:rPr kumimoji="1" lang="en-US" altLang="ja-JP" sz="1600">
                          <a:solidFill>
                            <a:schemeClr val="tx1"/>
                          </a:solidFill>
                          <a:latin typeface="ＭＳ Ｐゴシック 本文"/>
                          <a:ea typeface="游ゴシック Medium" panose="020B0500000000000000" pitchFamily="50" charset="-128"/>
                        </a:rPr>
                        <a:t/>
                      </a:r>
                      <a:br>
                        <a:rPr kumimoji="1" lang="en-US" altLang="ja-JP" sz="1600">
                          <a:solidFill>
                            <a:schemeClr val="tx1"/>
                          </a:solidFill>
                          <a:latin typeface="ＭＳ Ｐゴシック 本文"/>
                          <a:ea typeface="游ゴシック Medium" panose="020B0500000000000000" pitchFamily="50" charset="-128"/>
                        </a:rPr>
                      </a:br>
                      <a:r>
                        <a:rPr kumimoji="1" lang="ja-JP" altLang="en-US" sz="1200">
                          <a:solidFill>
                            <a:schemeClr val="tx1"/>
                          </a:solidFill>
                          <a:latin typeface="ＭＳ Ｐゴシック 本文"/>
                          <a:ea typeface="游ゴシック Medium" panose="020B0500000000000000" pitchFamily="50" charset="-128"/>
                        </a:rPr>
                        <a:t>（感染症対策を考慮した場合）</a:t>
                      </a:r>
                      <a:endParaRPr kumimoji="1" lang="ja-JP" altLang="en-US" sz="1600">
                        <a:solidFill>
                          <a:schemeClr val="tx1"/>
                        </a:solidFill>
                        <a:latin typeface="ＭＳ Ｐゴシック 本文"/>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600" dirty="0">
                          <a:latin typeface="ＭＳ Ｐゴシック 本文"/>
                        </a:rPr>
                        <a:t>５１人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75276176"/>
                  </a:ext>
                </a:extLst>
              </a:tr>
            </a:tbl>
          </a:graphicData>
        </a:graphic>
      </p:graphicFrame>
      <p:sp>
        <p:nvSpPr>
          <p:cNvPr id="34" name="テキスト ボックス 33">
            <a:extLst>
              <a:ext uri="{FF2B5EF4-FFF2-40B4-BE49-F238E27FC236}">
                <a16:creationId xmlns:a16="http://schemas.microsoft.com/office/drawing/2014/main" xmlns="" id="{4BE4B26E-6FB5-460D-8086-9480900AE188}"/>
              </a:ext>
            </a:extLst>
          </p:cNvPr>
          <p:cNvSpPr txBox="1"/>
          <p:nvPr/>
        </p:nvSpPr>
        <p:spPr>
          <a:xfrm>
            <a:off x="3648286" y="2956200"/>
            <a:ext cx="4006781"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en-US" altLang="ja-JP" b="1"/>
              <a:t>【</a:t>
            </a:r>
            <a:r>
              <a:rPr lang="ja-JP" altLang="en-US" b="1"/>
              <a:t>収容人数</a:t>
            </a:r>
            <a:r>
              <a:rPr lang="en-US" altLang="ja-JP" b="1"/>
              <a:t>】</a:t>
            </a:r>
          </a:p>
        </p:txBody>
      </p:sp>
      <p:graphicFrame>
        <p:nvGraphicFramePr>
          <p:cNvPr id="35" name="表 34">
            <a:extLst>
              <a:ext uri="{FF2B5EF4-FFF2-40B4-BE49-F238E27FC236}">
                <a16:creationId xmlns:a16="http://schemas.microsoft.com/office/drawing/2014/main" xmlns="" id="{2C3C2AB6-20F9-4B18-B1BC-A13FEA4CA5D9}"/>
              </a:ext>
            </a:extLst>
          </p:cNvPr>
          <p:cNvGraphicFramePr>
            <a:graphicFrameLocks noGrp="1"/>
          </p:cNvGraphicFramePr>
          <p:nvPr>
            <p:extLst>
              <p:ext uri="{D42A27DB-BD31-4B8C-83A1-F6EECF244321}">
                <p14:modId xmlns:p14="http://schemas.microsoft.com/office/powerpoint/2010/main" val="2376899627"/>
              </p:ext>
            </p:extLst>
          </p:nvPr>
        </p:nvGraphicFramePr>
        <p:xfrm>
          <a:off x="3688158" y="5678378"/>
          <a:ext cx="3420000" cy="4438850"/>
        </p:xfrm>
        <a:graphic>
          <a:graphicData uri="http://schemas.openxmlformats.org/drawingml/2006/table">
            <a:tbl>
              <a:tblPr firstRow="1" bandRow="1">
                <a:tableStyleId>{5C22544A-7EE6-4342-B048-85BDC9FD1C3A}</a:tableStyleId>
              </a:tblPr>
              <a:tblGrid>
                <a:gridCol w="971620">
                  <a:extLst>
                    <a:ext uri="{9D8B030D-6E8A-4147-A177-3AD203B41FA5}">
                      <a16:colId xmlns:a16="http://schemas.microsoft.com/office/drawing/2014/main" xmlns="" val="1027119341"/>
                    </a:ext>
                  </a:extLst>
                </a:gridCol>
                <a:gridCol w="829291">
                  <a:extLst>
                    <a:ext uri="{9D8B030D-6E8A-4147-A177-3AD203B41FA5}">
                      <a16:colId xmlns:a16="http://schemas.microsoft.com/office/drawing/2014/main" xmlns="" val="2710431230"/>
                    </a:ext>
                  </a:extLst>
                </a:gridCol>
                <a:gridCol w="1619089">
                  <a:extLst>
                    <a:ext uri="{9D8B030D-6E8A-4147-A177-3AD203B41FA5}">
                      <a16:colId xmlns:a16="http://schemas.microsoft.com/office/drawing/2014/main" xmlns="" val="2013676229"/>
                    </a:ext>
                  </a:extLst>
                </a:gridCol>
              </a:tblGrid>
              <a:tr h="352795">
                <a:tc gridSpan="2">
                  <a:txBody>
                    <a:bodyPr/>
                    <a:lstStyle/>
                    <a:p>
                      <a:pPr algn="ctr"/>
                      <a:r>
                        <a:rPr kumimoji="1" lang="ja-JP" altLang="en-US" sz="1600">
                          <a:latin typeface="游ゴシック" panose="020B0400000000000000" pitchFamily="50" charset="-128"/>
                          <a:ea typeface="游ゴシック" panose="020B0400000000000000"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hMerge="1">
                  <a:txBody>
                    <a:bodyPr/>
                    <a:lstStyle/>
                    <a:p>
                      <a:endParaRPr kumimoji="1" lang="ja-JP" altLang="en-US"/>
                    </a:p>
                  </a:txBody>
                  <a:tcPr/>
                </a:tc>
                <a:tc>
                  <a:txBody>
                    <a:bodyPr/>
                    <a:lstStyle/>
                    <a:p>
                      <a:pPr algn="ctr"/>
                      <a:r>
                        <a:rPr kumimoji="1" lang="ja-JP" altLang="en-US" sz="1600">
                          <a:latin typeface="游ゴシック" panose="020B0400000000000000" pitchFamily="50" charset="-128"/>
                          <a:ea typeface="游ゴシック" panose="020B0400000000000000" pitchFamily="50" charset="-128"/>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extLst>
                  <a:ext uri="{0D108BD9-81ED-4DB2-BD59-A6C34878D82A}">
                    <a16:rowId xmlns:a16="http://schemas.microsoft.com/office/drawing/2014/main" xmlns="" val="816063679"/>
                  </a:ext>
                </a:extLst>
              </a:tr>
              <a:tr h="372203">
                <a:tc rowSpan="5">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ライフラインの代替設備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電気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600"/>
                        <a:t>-</a:t>
                      </a:r>
                      <a:endParaRPr lang="ja-JP" alt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84337537"/>
                  </a:ext>
                </a:extLst>
              </a:tr>
              <a:tr h="372203">
                <a:tc vMerge="1">
                  <a:txBody>
                    <a:bodyPr/>
                    <a:lstStyle/>
                    <a:p>
                      <a:endParaRPr kumimoji="1" lang="ja-JP" altLang="en-US" sz="160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水道</a:t>
                      </a: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600" dirty="0"/>
                        <a:t>-</a:t>
                      </a:r>
                      <a:endParaRPr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66141881"/>
                  </a:ext>
                </a:extLst>
              </a:tr>
              <a:tr h="372203">
                <a:tc vMerge="1">
                  <a:txBody>
                    <a:bodyPr/>
                    <a:lstStyle/>
                    <a:p>
                      <a:endParaRPr kumimoji="1" lang="ja-JP" altLang="en-US" sz="160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ガス</a:t>
                      </a: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600"/>
                        <a:t>プロパンガス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55555130"/>
                  </a:ext>
                </a:extLst>
              </a:tr>
              <a:tr h="372203">
                <a:tc vMerge="1">
                  <a:txBody>
                    <a:bodyPr/>
                    <a:lstStyle/>
                    <a:p>
                      <a:endParaRPr kumimoji="1" lang="ja-JP" altLang="en-US" sz="160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通信</a:t>
                      </a: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600"/>
                        <a:t>-</a:t>
                      </a:r>
                      <a:endParaRPr lang="ja-JP" alt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28826655"/>
                  </a:ext>
                </a:extLst>
              </a:tr>
              <a:tr h="372203">
                <a:tc vMerge="1">
                  <a:txBody>
                    <a:bodyPr/>
                    <a:lstStyle/>
                    <a:p>
                      <a:endParaRPr kumimoji="1" lang="ja-JP" altLang="en-US" sz="160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トイレ</a:t>
                      </a: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600"/>
                        <a:t>-</a:t>
                      </a:r>
                      <a:endParaRPr lang="ja-JP" alt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22376027"/>
                  </a:ext>
                </a:extLst>
              </a:tr>
              <a:tr h="2137115">
                <a:tc gridSpan="2">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その他の設備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dirty="0"/>
                        <a:t>・</a:t>
                      </a:r>
                      <a:r>
                        <a:rPr lang="ja-JP" altLang="en-US" sz="1600" dirty="0"/>
                        <a:t>キッチンスタジオ</a:t>
                      </a:r>
                      <a:endParaRPr lang="en-US" altLang="ja-JP" sz="1600" dirty="0"/>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t>・シャワー</a:t>
                      </a:r>
                      <a:endParaRPr lang="en-US" altLang="ja-JP" sz="1600" dirty="0"/>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t>・屋外トイレ</a:t>
                      </a:r>
                      <a:endParaRPr lang="en-US" altLang="ja-JP" sz="1600" dirty="0"/>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t>・多目的トイレ</a:t>
                      </a:r>
                      <a:endParaRPr lang="en-US" altLang="ja-JP" sz="1600" dirty="0"/>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dirty="0"/>
                        <a:t>・ふれあい広場のキッチン</a:t>
                      </a:r>
                      <a:endParaRPr lang="en-US" altLang="ja-JP" sz="1400" dirty="0"/>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t>・冷凍庫</a:t>
                      </a:r>
                      <a:endParaRPr lang="en-US" altLang="ja-JP" sz="1600" dirty="0"/>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t>・洗濯機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857121"/>
                  </a:ext>
                </a:extLst>
              </a:tr>
            </a:tbl>
          </a:graphicData>
        </a:graphic>
      </p:graphicFrame>
      <p:sp>
        <p:nvSpPr>
          <p:cNvPr id="36" name="テキスト ボックス 35">
            <a:extLst>
              <a:ext uri="{FF2B5EF4-FFF2-40B4-BE49-F238E27FC236}">
                <a16:creationId xmlns:a16="http://schemas.microsoft.com/office/drawing/2014/main" xmlns="" id="{00F4A533-83C2-4DB8-BDD3-A423EBDFEE18}"/>
              </a:ext>
            </a:extLst>
          </p:cNvPr>
          <p:cNvSpPr txBox="1"/>
          <p:nvPr/>
        </p:nvSpPr>
        <p:spPr>
          <a:xfrm>
            <a:off x="3676861" y="5366862"/>
            <a:ext cx="4006781"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en-US" altLang="ja-JP" b="1" dirty="0"/>
              <a:t>【</a:t>
            </a:r>
            <a:r>
              <a:rPr lang="ja-JP" altLang="en-US" b="1" dirty="0"/>
              <a:t>設備一覧</a:t>
            </a:r>
            <a:r>
              <a:rPr lang="en-US" altLang="ja-JP" b="1" dirty="0"/>
              <a:t>】</a:t>
            </a:r>
          </a:p>
        </p:txBody>
      </p:sp>
      <p:sp>
        <p:nvSpPr>
          <p:cNvPr id="37" name="テキスト ボックス 36">
            <a:extLst>
              <a:ext uri="{FF2B5EF4-FFF2-40B4-BE49-F238E27FC236}">
                <a16:creationId xmlns:a16="http://schemas.microsoft.com/office/drawing/2014/main" xmlns="" id="{F470470E-A5A7-4AEC-9438-6165CCE28834}"/>
              </a:ext>
            </a:extLst>
          </p:cNvPr>
          <p:cNvSpPr txBox="1"/>
          <p:nvPr/>
        </p:nvSpPr>
        <p:spPr>
          <a:xfrm>
            <a:off x="6768241" y="10183872"/>
            <a:ext cx="659253"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１１</a:t>
            </a:r>
            <a:endParaRPr lang="ja-JP" altLang="en-US">
              <a:solidFill>
                <a:schemeClr val="tx1">
                  <a:lumMod val="50000"/>
                  <a:lumOff val="50000"/>
                </a:schemeClr>
              </a:solidFill>
              <a:latin typeface="+mj-ea"/>
              <a:ea typeface="+mj-ea"/>
            </a:endParaRPr>
          </a:p>
        </p:txBody>
      </p:sp>
      <p:pic>
        <p:nvPicPr>
          <p:cNvPr id="38" name="図 37">
            <a:extLst>
              <a:ext uri="{FF2B5EF4-FFF2-40B4-BE49-F238E27FC236}">
                <a16:creationId xmlns:a16="http://schemas.microsoft.com/office/drawing/2014/main" xmlns="" id="{6DB50CEC-3722-4D9E-8BBC-72933C536EB4}"/>
              </a:ext>
            </a:extLst>
          </p:cNvPr>
          <p:cNvPicPr>
            <a:picLocks noChangeAspect="1"/>
          </p:cNvPicPr>
          <p:nvPr/>
        </p:nvPicPr>
        <p:blipFill rotWithShape="1">
          <a:blip r:embed="rId3"/>
          <a:srcRect l="67189"/>
          <a:stretch/>
        </p:blipFill>
        <p:spPr>
          <a:xfrm>
            <a:off x="-15172" y="3235162"/>
            <a:ext cx="3655583" cy="6937538"/>
          </a:xfrm>
          <a:prstGeom prst="rect">
            <a:avLst/>
          </a:prstGeom>
        </p:spPr>
      </p:pic>
    </p:spTree>
    <p:extLst>
      <p:ext uri="{BB962C8B-B14F-4D97-AF65-F5344CB8AC3E}">
        <p14:creationId xmlns:p14="http://schemas.microsoft.com/office/powerpoint/2010/main" val="83385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xmlns="" id="{B32C6042-318A-4447-A9CE-73402ACD129D}"/>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053D3349-6040-44EA-B483-115944E986D0}"/>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9425656E-40CD-49AD-B9D4-277CB31EC293}"/>
              </a:ext>
            </a:extLst>
          </p:cNvPr>
          <p:cNvPicPr/>
          <p:nvPr/>
        </p:nvPicPr>
        <p:blipFill>
          <a:blip r:embed="rId2" cstate="print"/>
          <a:stretch>
            <a:fillRect/>
          </a:stretch>
        </p:blipFill>
        <p:spPr>
          <a:xfrm>
            <a:off x="117745" y="0"/>
            <a:ext cx="174123" cy="208812"/>
          </a:xfrm>
          <a:prstGeom prst="rect">
            <a:avLst/>
          </a:prstGeom>
        </p:spPr>
      </p:pic>
      <p:sp>
        <p:nvSpPr>
          <p:cNvPr id="6" name="テキスト ボックス 5">
            <a:extLst>
              <a:ext uri="{FF2B5EF4-FFF2-40B4-BE49-F238E27FC236}">
                <a16:creationId xmlns:a16="http://schemas.microsoft.com/office/drawing/2014/main" xmlns="" id="{2FE817DD-4F0F-40F0-B9C6-C8A79042BB86}"/>
              </a:ext>
            </a:extLst>
          </p:cNvPr>
          <p:cNvSpPr txBox="1"/>
          <p:nvPr/>
        </p:nvSpPr>
        <p:spPr>
          <a:xfrm>
            <a:off x="64168" y="10172700"/>
            <a:ext cx="68981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１２</a:t>
            </a:r>
            <a:endParaRPr lang="ja-JP" altLang="en-US">
              <a:solidFill>
                <a:schemeClr val="tx1">
                  <a:lumMod val="50000"/>
                  <a:lumOff val="50000"/>
                </a:schemeClr>
              </a:solidFill>
              <a:latin typeface="+mj-ea"/>
              <a:ea typeface="+mj-ea"/>
            </a:endParaRPr>
          </a:p>
        </p:txBody>
      </p:sp>
      <p:sp>
        <p:nvSpPr>
          <p:cNvPr id="7" name="object 15">
            <a:extLst>
              <a:ext uri="{FF2B5EF4-FFF2-40B4-BE49-F238E27FC236}">
                <a16:creationId xmlns:a16="http://schemas.microsoft.com/office/drawing/2014/main" xmlns="" id="{86986A93-6048-4001-AEB2-C9970A10AA45}"/>
              </a:ext>
            </a:extLst>
          </p:cNvPr>
          <p:cNvSpPr txBox="1"/>
          <p:nvPr/>
        </p:nvSpPr>
        <p:spPr>
          <a:xfrm>
            <a:off x="609179" y="1996876"/>
            <a:ext cx="332740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spc="-85">
                <a:solidFill>
                  <a:srgbClr val="172A88"/>
                </a:solidFill>
                <a:latin typeface="Yu Gothic" panose="020B0400000000000000" pitchFamily="34" charset="-128"/>
                <a:ea typeface="Yu Gothic" panose="020B0400000000000000" pitchFamily="34" charset="-128"/>
                <a:cs typeface="YuGothic"/>
              </a:rPr>
              <a:t>１</a:t>
            </a:r>
            <a:r>
              <a:rPr lang="en-US" altLang="ja-JP" sz="2400" b="1" spc="-85">
                <a:solidFill>
                  <a:srgbClr val="172A88"/>
                </a:solidFill>
                <a:latin typeface="Yu Gothic" panose="020B0400000000000000" pitchFamily="34" charset="-128"/>
                <a:ea typeface="Yu Gothic" panose="020B0400000000000000" pitchFamily="34" charset="-128"/>
                <a:cs typeface="YuGothic"/>
              </a:rPr>
              <a:t>.</a:t>
            </a:r>
            <a:r>
              <a:rPr lang="ja-JP" altLang="en-US" sz="2400" b="1" spc="-85">
                <a:solidFill>
                  <a:srgbClr val="172A88"/>
                </a:solidFill>
                <a:latin typeface="Yu Gothic" panose="020B0400000000000000" pitchFamily="34" charset="-128"/>
                <a:ea typeface="Yu Gothic" panose="020B0400000000000000" pitchFamily="34" charset="-128"/>
                <a:cs typeface="YuGothic"/>
              </a:rPr>
              <a:t> 備品一覧</a:t>
            </a:r>
            <a:endParaRPr sz="2400" b="1">
              <a:solidFill>
                <a:srgbClr val="172A88"/>
              </a:solidFill>
              <a:latin typeface="Yu Gothic" panose="020B0400000000000000" pitchFamily="34" charset="-128"/>
              <a:ea typeface="Yu Gothic" panose="020B0400000000000000" pitchFamily="34" charset="-128"/>
              <a:cs typeface="YuGothic"/>
            </a:endParaRPr>
          </a:p>
        </p:txBody>
      </p:sp>
      <p:sp>
        <p:nvSpPr>
          <p:cNvPr id="9" name="テキスト ボックス 8">
            <a:extLst>
              <a:ext uri="{FF2B5EF4-FFF2-40B4-BE49-F238E27FC236}">
                <a16:creationId xmlns:a16="http://schemas.microsoft.com/office/drawing/2014/main" xmlns="" id="{6367BE29-191C-4374-A8C0-92671F7938C3}"/>
              </a:ext>
            </a:extLst>
          </p:cNvPr>
          <p:cNvSpPr txBox="1"/>
          <p:nvPr/>
        </p:nvSpPr>
        <p:spPr>
          <a:xfrm>
            <a:off x="609179" y="2425882"/>
            <a:ext cx="6179247" cy="25712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避難所内にある備品は下記の通りです。</a:t>
            </a:r>
            <a:endParaRPr lang="en-US" altLang="ja-JP"/>
          </a:p>
        </p:txBody>
      </p:sp>
      <p:sp>
        <p:nvSpPr>
          <p:cNvPr id="10" name="object 2">
            <a:extLst>
              <a:ext uri="{FF2B5EF4-FFF2-40B4-BE49-F238E27FC236}">
                <a16:creationId xmlns:a16="http://schemas.microsoft.com/office/drawing/2014/main" xmlns="" id="{08A5B1F1-16CD-4331-98E8-DF856C9A468C}"/>
              </a:ext>
            </a:extLst>
          </p:cNvPr>
          <p:cNvSpPr txBox="1">
            <a:spLocks/>
          </p:cNvSpPr>
          <p:nvPr/>
        </p:nvSpPr>
        <p:spPr>
          <a:xfrm>
            <a:off x="385638" y="850900"/>
            <a:ext cx="557701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（２）備品・備蓄</a:t>
            </a:r>
          </a:p>
        </p:txBody>
      </p:sp>
      <p:sp>
        <p:nvSpPr>
          <p:cNvPr id="11" name="テキスト ボックス 10">
            <a:extLst>
              <a:ext uri="{FF2B5EF4-FFF2-40B4-BE49-F238E27FC236}">
                <a16:creationId xmlns:a16="http://schemas.microsoft.com/office/drawing/2014/main" xmlns="" id="{09D072CC-6936-4349-92F9-C4EF4D59526B}"/>
              </a:ext>
            </a:extLst>
          </p:cNvPr>
          <p:cNvSpPr txBox="1"/>
          <p:nvPr/>
        </p:nvSpPr>
        <p:spPr>
          <a:xfrm>
            <a:off x="704850" y="1308100"/>
            <a:ext cx="6179247" cy="515654"/>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この施設では、避難所の開設・運営にあたり、次のような備品・備蓄が用意されています。</a:t>
            </a:r>
            <a:endParaRPr lang="en-US" altLang="ja-JP"/>
          </a:p>
        </p:txBody>
      </p:sp>
      <p:sp>
        <p:nvSpPr>
          <p:cNvPr id="12" name="テキスト ボックス 11">
            <a:extLst>
              <a:ext uri="{FF2B5EF4-FFF2-40B4-BE49-F238E27FC236}">
                <a16:creationId xmlns:a16="http://schemas.microsoft.com/office/drawing/2014/main" xmlns="" id="{A57BB71B-9511-415E-AE38-7D9412DEE60D}"/>
              </a:ext>
            </a:extLst>
          </p:cNvPr>
          <p:cNvSpPr txBox="1"/>
          <p:nvPr/>
        </p:nvSpPr>
        <p:spPr>
          <a:xfrm>
            <a:off x="1645186" y="9249370"/>
            <a:ext cx="5045449" cy="692882"/>
          </a:xfrm>
          <a:prstGeom prst="rect">
            <a:avLst/>
          </a:prstGeom>
          <a:noFill/>
        </p:spPr>
        <p:txBody>
          <a:bodyPr wrap="square">
            <a:spAutoFit/>
          </a:bodyPr>
          <a:lstStyle/>
          <a:p>
            <a:pPr marL="12700" marR="5080">
              <a:lnSpc>
                <a:spcPct val="1458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Medium"/>
              </a:rPr>
              <a:t>備品については一覧化する過程で、新たに追加すべき資機材はないか、数量を補充すべき資機材はないかを確認します。</a:t>
            </a:r>
            <a:endParaRPr lang="ja-JP" altLang="en-US" sz="1400" b="1">
              <a:latin typeface="Yu Gothic" panose="020B0400000000000000" pitchFamily="34" charset="-128"/>
              <a:ea typeface="Yu Gothic" panose="020B0400000000000000" pitchFamily="34" charset="-128"/>
              <a:cs typeface="YuGo-Medium"/>
            </a:endParaRPr>
          </a:p>
        </p:txBody>
      </p:sp>
      <p:sp>
        <p:nvSpPr>
          <p:cNvPr id="13" name="正方形/長方形 12">
            <a:extLst>
              <a:ext uri="{FF2B5EF4-FFF2-40B4-BE49-F238E27FC236}">
                <a16:creationId xmlns:a16="http://schemas.microsoft.com/office/drawing/2014/main" xmlns="" id="{F4B11C3E-8DBF-46D7-A2A5-BEF3CDCD678B}"/>
              </a:ext>
            </a:extLst>
          </p:cNvPr>
          <p:cNvSpPr/>
          <p:nvPr/>
        </p:nvSpPr>
        <p:spPr>
          <a:xfrm>
            <a:off x="665586" y="9190383"/>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xmlns="" id="{DD5565D5-281C-4B37-A160-22DABB47F546}"/>
              </a:ext>
            </a:extLst>
          </p:cNvPr>
          <p:cNvSpPr txBox="1"/>
          <p:nvPr/>
        </p:nvSpPr>
        <p:spPr>
          <a:xfrm>
            <a:off x="877186" y="9712994"/>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15" name="object 17">
            <a:extLst>
              <a:ext uri="{FF2B5EF4-FFF2-40B4-BE49-F238E27FC236}">
                <a16:creationId xmlns:a16="http://schemas.microsoft.com/office/drawing/2014/main" xmlns="" id="{3431F2FF-CB45-4067-ABD7-FEF347F806A2}"/>
              </a:ext>
            </a:extLst>
          </p:cNvPr>
          <p:cNvSpPr/>
          <p:nvPr/>
        </p:nvSpPr>
        <p:spPr>
          <a:xfrm>
            <a:off x="995500" y="9298928"/>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graphicFrame>
        <p:nvGraphicFramePr>
          <p:cNvPr id="16" name="表 15">
            <a:extLst>
              <a:ext uri="{FF2B5EF4-FFF2-40B4-BE49-F238E27FC236}">
                <a16:creationId xmlns:a16="http://schemas.microsoft.com/office/drawing/2014/main" xmlns="" id="{0EEB3D32-BA61-1FC2-07E7-BF9FCBE0C6F1}"/>
              </a:ext>
            </a:extLst>
          </p:cNvPr>
          <p:cNvGraphicFramePr>
            <a:graphicFrameLocks noGrp="1"/>
          </p:cNvGraphicFramePr>
          <p:nvPr>
            <p:extLst>
              <p:ext uri="{D42A27DB-BD31-4B8C-83A1-F6EECF244321}">
                <p14:modId xmlns:p14="http://schemas.microsoft.com/office/powerpoint/2010/main" val="1726516851"/>
              </p:ext>
            </p:extLst>
          </p:nvPr>
        </p:nvGraphicFramePr>
        <p:xfrm>
          <a:off x="612492" y="2790387"/>
          <a:ext cx="6567806" cy="6143358"/>
        </p:xfrm>
        <a:graphic>
          <a:graphicData uri="http://schemas.openxmlformats.org/drawingml/2006/table">
            <a:tbl>
              <a:tblPr firstRow="1" firstCol="1" bandRow="1"/>
              <a:tblGrid>
                <a:gridCol w="1320508">
                  <a:extLst>
                    <a:ext uri="{9D8B030D-6E8A-4147-A177-3AD203B41FA5}">
                      <a16:colId xmlns:a16="http://schemas.microsoft.com/office/drawing/2014/main" xmlns="" val="192035781"/>
                    </a:ext>
                  </a:extLst>
                </a:gridCol>
                <a:gridCol w="1953200">
                  <a:extLst>
                    <a:ext uri="{9D8B030D-6E8A-4147-A177-3AD203B41FA5}">
                      <a16:colId xmlns:a16="http://schemas.microsoft.com/office/drawing/2014/main" xmlns="" val="2599364555"/>
                    </a:ext>
                  </a:extLst>
                </a:gridCol>
                <a:gridCol w="685800">
                  <a:extLst>
                    <a:ext uri="{9D8B030D-6E8A-4147-A177-3AD203B41FA5}">
                      <a16:colId xmlns:a16="http://schemas.microsoft.com/office/drawing/2014/main" xmlns="" val="2050612023"/>
                    </a:ext>
                  </a:extLst>
                </a:gridCol>
                <a:gridCol w="1657350">
                  <a:extLst>
                    <a:ext uri="{9D8B030D-6E8A-4147-A177-3AD203B41FA5}">
                      <a16:colId xmlns:a16="http://schemas.microsoft.com/office/drawing/2014/main" xmlns="" val="1861833716"/>
                    </a:ext>
                  </a:extLst>
                </a:gridCol>
                <a:gridCol w="950948">
                  <a:extLst>
                    <a:ext uri="{9D8B030D-6E8A-4147-A177-3AD203B41FA5}">
                      <a16:colId xmlns:a16="http://schemas.microsoft.com/office/drawing/2014/main" xmlns="" val="3957049782"/>
                    </a:ext>
                  </a:extLst>
                </a:gridCol>
              </a:tblGrid>
              <a:tr h="576696">
                <a:tc>
                  <a:txBody>
                    <a:bodyPr/>
                    <a:lstStyle/>
                    <a:p>
                      <a:pPr algn="ctr"/>
                      <a:r>
                        <a:rPr lang="ja-JP" altLang="en-US"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設置する</a:t>
                      </a:r>
                      <a:endParaRPr lang="en-US" alt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altLang="en-US"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場所・部屋</a:t>
                      </a:r>
                      <a:endParaRPr 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品名</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数</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保管場所</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備考</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203389204"/>
                  </a:ext>
                </a:extLst>
              </a:tr>
              <a:tr h="301292">
                <a:tc rowSpan="3">
                  <a:txBody>
                    <a:bodyPr/>
                    <a:lstStyle/>
                    <a:p>
                      <a:pPr algn="ctr"/>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受付</a:t>
                      </a: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52</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大集会室</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1437421"/>
                  </a:ext>
                </a:extLst>
              </a:tr>
              <a:tr h="301292">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いす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300</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大集会室</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964312640"/>
                  </a:ext>
                </a:extLst>
              </a:tr>
              <a:tr h="345158">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ja-JP" sz="1400" b="0" i="0" u="none" strike="noStrike" kern="1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筆記用具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１式</a:t>
                      </a:r>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和室（押入れ内）</a:t>
                      </a:r>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507270108"/>
                  </a:ext>
                </a:extLst>
              </a:tr>
              <a:tr h="301292">
                <a:tc rowSpan="2">
                  <a:txBody>
                    <a:bodyPr/>
                    <a:lstStyle/>
                    <a:p>
                      <a:pPr algn="ctr"/>
                      <a:r>
                        <a:rPr lang="ja-JP" altLang="en-US"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荷下ろし・</a:t>
                      </a:r>
                      <a:endParaRPr lang="en-US" alt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altLang="en-US"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荷捌き場所</a:t>
                      </a:r>
                      <a:endParaRPr 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台車</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車庫</a:t>
                      </a:r>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屋外</a:t>
                      </a:r>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902096015"/>
                  </a:ext>
                </a:extLst>
              </a:tr>
              <a:tr h="301292">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リヤカー</a:t>
                      </a:r>
                      <a:endPar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0</a:t>
                      </a:r>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822011339"/>
                  </a:ext>
                </a:extLst>
              </a:tr>
              <a:tr h="301292">
                <a:tc rowSpan="2">
                  <a:txBody>
                    <a:bodyPr/>
                    <a:lstStyle/>
                    <a:p>
                      <a:pPr algn="ctr"/>
                      <a:r>
                        <a:rPr lang="ja-JP" altLang="en-US"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仮設トイレ</a:t>
                      </a:r>
                      <a:endParaRPr lang="en-US" alt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altLang="en-US"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設置場所</a:t>
                      </a:r>
                      <a:endParaRPr 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災害用トイレ</a:t>
                      </a:r>
                      <a:endPar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0</a:t>
                      </a:r>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449133088"/>
                  </a:ext>
                </a:extLst>
              </a:tr>
              <a:tr h="301292">
                <a:tc vMerge="1">
                  <a:txBody>
                    <a:bodyPr/>
                    <a:lstStyle/>
                    <a:p>
                      <a:endParaRPr lang="ja-JP" sz="1400" b="1"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照明</a:t>
                      </a: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投光器）</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0</a:t>
                      </a:r>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62416753"/>
                  </a:ext>
                </a:extLst>
              </a:tr>
              <a:tr h="301292">
                <a:tc rowSpan="10">
                  <a:txBody>
                    <a:bodyPr/>
                    <a:lstStyle/>
                    <a:p>
                      <a:pPr algn="ctr"/>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避難所用品</a:t>
                      </a: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段ボールベッド</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5</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大集会室</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内</a:t>
                      </a: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、組立て済み</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889058821"/>
                  </a:ext>
                </a:extLst>
              </a:tr>
              <a:tr h="301292">
                <a:tc vMerge="1">
                  <a:txBody>
                    <a:bodyPr/>
                    <a:lstStyle/>
                    <a:p>
                      <a:pPr algn="ct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敷マット（銀シート）</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10</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大集会室</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83704346"/>
                  </a:ext>
                </a:extLst>
              </a:tr>
              <a:tr h="301292">
                <a:tc vMerge="1">
                  <a:txBody>
                    <a:bodyPr/>
                    <a:lstStyle/>
                    <a:p>
                      <a:pPr algn="ctr"/>
                      <a:endParaRPr 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簡易ベッド</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屋外物置</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58591445"/>
                  </a:ext>
                </a:extLst>
              </a:tr>
              <a:tr h="301292">
                <a:tc vMerge="1">
                  <a:txBody>
                    <a:bodyPr/>
                    <a:lstStyle/>
                    <a:p>
                      <a:pPr algn="ctr"/>
                      <a:endParaRPr 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発電機</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屋外物置</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799232981"/>
                  </a:ext>
                </a:extLst>
              </a:tr>
              <a:tr h="301292">
                <a:tc vMerge="1">
                  <a:txBody>
                    <a:bodyPr/>
                    <a:lstStyle/>
                    <a:p>
                      <a:pPr algn="ct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充電式発電機</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屋内倉庫</a:t>
                      </a: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1524500"/>
                  </a:ext>
                </a:extLst>
              </a:tr>
              <a:tr h="301292">
                <a:tc vMerge="1">
                  <a:txBody>
                    <a:bodyPr/>
                    <a:lstStyle/>
                    <a:p>
                      <a:pPr algn="ct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大型扇風機</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屋外物置</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12216605"/>
                  </a:ext>
                </a:extLst>
              </a:tr>
              <a:tr h="301292">
                <a:tc vMerge="1">
                  <a:txBody>
                    <a:bodyPr/>
                    <a:lstStyle/>
                    <a:p>
                      <a:pPr algn="ctr"/>
                      <a:endParaRPr 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プライベートテント</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屋外物置</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74805207"/>
                  </a:ext>
                </a:extLst>
              </a:tr>
              <a:tr h="301292">
                <a:tc vMerge="1">
                  <a:txBody>
                    <a:bodyPr/>
                    <a:lstStyle/>
                    <a:p>
                      <a:pPr algn="ct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コミュニティ無線機</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5</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避難所運営事務局</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84415665"/>
                  </a:ext>
                </a:extLst>
              </a:tr>
              <a:tr h="301292">
                <a:tc vMerge="1">
                  <a:txBody>
                    <a:bodyPr/>
                    <a:lstStyle/>
                    <a:p>
                      <a:pPr algn="ct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ラジオ付</a:t>
                      </a: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LED</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ライト</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4</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避難所運営事務局</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982490245"/>
                  </a:ext>
                </a:extLst>
              </a:tr>
              <a:tr h="576696">
                <a:tc vMerge="1">
                  <a:txBody>
                    <a:bodyPr/>
                    <a:lstStyle/>
                    <a:p>
                      <a:pPr algn="ct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ﾅｲﾄﾗｲﾄ（非常灯付き）</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10</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自治センター各部屋</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95871809"/>
                  </a:ext>
                </a:extLst>
              </a:tr>
            </a:tbl>
          </a:graphicData>
        </a:graphic>
      </p:graphicFrame>
    </p:spTree>
    <p:extLst>
      <p:ext uri="{BB962C8B-B14F-4D97-AF65-F5344CB8AC3E}">
        <p14:creationId xmlns:p14="http://schemas.microsoft.com/office/powerpoint/2010/main" val="14503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26B07F2E-19CA-471D-89E3-D6DEDE62B931}"/>
              </a:ext>
            </a:extLst>
          </p:cNvPr>
          <p:cNvSpPr txBox="1"/>
          <p:nvPr/>
        </p:nvSpPr>
        <p:spPr>
          <a:xfrm>
            <a:off x="6641432" y="10183872"/>
            <a:ext cx="729439"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１３</a:t>
            </a:r>
            <a:endParaRPr lang="ja-JP" altLang="en-US">
              <a:solidFill>
                <a:schemeClr val="tx1">
                  <a:lumMod val="50000"/>
                  <a:lumOff val="50000"/>
                </a:schemeClr>
              </a:solidFill>
              <a:latin typeface="+mj-ea"/>
              <a:ea typeface="+mj-ea"/>
            </a:endParaRPr>
          </a:p>
        </p:txBody>
      </p:sp>
      <p:sp>
        <p:nvSpPr>
          <p:cNvPr id="3" name="bg object 16">
            <a:extLst>
              <a:ext uri="{FF2B5EF4-FFF2-40B4-BE49-F238E27FC236}">
                <a16:creationId xmlns:a16="http://schemas.microsoft.com/office/drawing/2014/main" xmlns="" id="{E335E257-A63B-401B-A66E-6FD2677084BE}"/>
              </a:ext>
            </a:extLst>
          </p:cNvPr>
          <p:cNvSpPr/>
          <p:nvPr/>
        </p:nvSpPr>
        <p:spPr>
          <a:xfrm>
            <a:off x="3963" y="-5765"/>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2D6B16A2-736E-436C-A469-A65E9030ACEF}"/>
              </a:ext>
            </a:extLst>
          </p:cNvPr>
          <p:cNvSpPr/>
          <p:nvPr/>
        </p:nvSpPr>
        <p:spPr>
          <a:xfrm>
            <a:off x="146863" y="-5764"/>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CD68ECD7-CC87-4366-A51F-8FF6C41BC4BF}"/>
              </a:ext>
            </a:extLst>
          </p:cNvPr>
          <p:cNvPicPr/>
          <p:nvPr/>
        </p:nvPicPr>
        <p:blipFill>
          <a:blip r:embed="rId2" cstate="print"/>
          <a:stretch>
            <a:fillRect/>
          </a:stretch>
        </p:blipFill>
        <p:spPr>
          <a:xfrm>
            <a:off x="121707" y="-5765"/>
            <a:ext cx="174123" cy="208812"/>
          </a:xfrm>
          <a:prstGeom prst="rect">
            <a:avLst/>
          </a:prstGeom>
        </p:spPr>
      </p:pic>
      <p:sp>
        <p:nvSpPr>
          <p:cNvPr id="7" name="object 2">
            <a:extLst>
              <a:ext uri="{FF2B5EF4-FFF2-40B4-BE49-F238E27FC236}">
                <a16:creationId xmlns:a16="http://schemas.microsoft.com/office/drawing/2014/main" xmlns="" id="{96729AF8-CB27-4D2C-85B3-EB361907CE96}"/>
              </a:ext>
            </a:extLst>
          </p:cNvPr>
          <p:cNvSpPr txBox="1">
            <a:spLocks/>
          </p:cNvSpPr>
          <p:nvPr/>
        </p:nvSpPr>
        <p:spPr>
          <a:xfrm>
            <a:off x="493922" y="843105"/>
            <a:ext cx="557701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備蓄</a:t>
            </a:r>
          </a:p>
        </p:txBody>
      </p:sp>
      <p:sp>
        <p:nvSpPr>
          <p:cNvPr id="8" name="テキスト ボックス 7">
            <a:extLst>
              <a:ext uri="{FF2B5EF4-FFF2-40B4-BE49-F238E27FC236}">
                <a16:creationId xmlns:a16="http://schemas.microsoft.com/office/drawing/2014/main" xmlns="" id="{8959D5A0-6F2D-4B3D-B5FF-FFAFB185D72B}"/>
              </a:ext>
            </a:extLst>
          </p:cNvPr>
          <p:cNvSpPr txBox="1"/>
          <p:nvPr/>
        </p:nvSpPr>
        <p:spPr>
          <a:xfrm>
            <a:off x="451370" y="1324558"/>
            <a:ext cx="6179247" cy="25712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避難所に備えられている備蓄と目安量は下記の通りです。</a:t>
            </a:r>
            <a:endParaRPr lang="en-US" altLang="ja-JP"/>
          </a:p>
        </p:txBody>
      </p:sp>
      <p:sp>
        <p:nvSpPr>
          <p:cNvPr id="10" name="テキスト ボックス 9">
            <a:extLst>
              <a:ext uri="{FF2B5EF4-FFF2-40B4-BE49-F238E27FC236}">
                <a16:creationId xmlns:a16="http://schemas.microsoft.com/office/drawing/2014/main" xmlns="" id="{09AC87CA-7710-44D0-8518-3FC48D1B4108}"/>
              </a:ext>
            </a:extLst>
          </p:cNvPr>
          <p:cNvSpPr txBox="1"/>
          <p:nvPr/>
        </p:nvSpPr>
        <p:spPr>
          <a:xfrm>
            <a:off x="1506677" y="9335926"/>
            <a:ext cx="5045449" cy="1036053"/>
          </a:xfrm>
          <a:prstGeom prst="rect">
            <a:avLst/>
          </a:prstGeom>
          <a:noFill/>
        </p:spPr>
        <p:txBody>
          <a:bodyPr wrap="square">
            <a:spAutoFit/>
          </a:bodyPr>
          <a:lstStyle/>
          <a:p>
            <a:pPr marL="12700" marR="5080">
              <a:lnSpc>
                <a:spcPct val="1458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Medium"/>
              </a:rPr>
              <a:t>確認した備蓄品の数量が足りない場合には、足りない備蓄品の確保に努めます。（例：平時から必要な量を購入して確保する、又は災害時の物資の調達・連絡体制を確認するなど）</a:t>
            </a:r>
          </a:p>
        </p:txBody>
      </p:sp>
      <p:sp>
        <p:nvSpPr>
          <p:cNvPr id="11" name="正方形/長方形 10">
            <a:extLst>
              <a:ext uri="{FF2B5EF4-FFF2-40B4-BE49-F238E27FC236}">
                <a16:creationId xmlns:a16="http://schemas.microsoft.com/office/drawing/2014/main" xmlns="" id="{0EBC08CD-01A4-4329-A7CE-396AF202F3CA}"/>
              </a:ext>
            </a:extLst>
          </p:cNvPr>
          <p:cNvSpPr/>
          <p:nvPr/>
        </p:nvSpPr>
        <p:spPr>
          <a:xfrm>
            <a:off x="527077" y="9276939"/>
            <a:ext cx="6514712" cy="1095040"/>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xmlns="" id="{7F4347A6-D42E-4B2A-83C1-B7279474DFA2}"/>
              </a:ext>
            </a:extLst>
          </p:cNvPr>
          <p:cNvSpPr txBox="1"/>
          <p:nvPr/>
        </p:nvSpPr>
        <p:spPr>
          <a:xfrm>
            <a:off x="738677" y="9930459"/>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13" name="object 17">
            <a:extLst>
              <a:ext uri="{FF2B5EF4-FFF2-40B4-BE49-F238E27FC236}">
                <a16:creationId xmlns:a16="http://schemas.microsoft.com/office/drawing/2014/main" xmlns="" id="{1C44283E-91EE-4E3D-8025-3CBE1CD84195}"/>
              </a:ext>
            </a:extLst>
          </p:cNvPr>
          <p:cNvSpPr/>
          <p:nvPr/>
        </p:nvSpPr>
        <p:spPr>
          <a:xfrm>
            <a:off x="856991" y="9516393"/>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graphicFrame>
        <p:nvGraphicFramePr>
          <p:cNvPr id="14" name="表 13">
            <a:extLst>
              <a:ext uri="{FF2B5EF4-FFF2-40B4-BE49-F238E27FC236}">
                <a16:creationId xmlns:a16="http://schemas.microsoft.com/office/drawing/2014/main" xmlns="" id="{E3998F41-E0C3-428A-9BC6-2B84EFCEBDE6}"/>
              </a:ext>
            </a:extLst>
          </p:cNvPr>
          <p:cNvGraphicFramePr>
            <a:graphicFrameLocks noGrp="1"/>
          </p:cNvGraphicFramePr>
          <p:nvPr>
            <p:extLst>
              <p:ext uri="{D42A27DB-BD31-4B8C-83A1-F6EECF244321}">
                <p14:modId xmlns:p14="http://schemas.microsoft.com/office/powerpoint/2010/main" val="2708922293"/>
              </p:ext>
            </p:extLst>
          </p:nvPr>
        </p:nvGraphicFramePr>
        <p:xfrm>
          <a:off x="475009" y="1781668"/>
          <a:ext cx="6609656" cy="7045200"/>
        </p:xfrm>
        <a:graphic>
          <a:graphicData uri="http://schemas.openxmlformats.org/drawingml/2006/table">
            <a:tbl>
              <a:tblPr firstRow="1" firstCol="1" bandRow="1"/>
              <a:tblGrid>
                <a:gridCol w="1116499">
                  <a:extLst>
                    <a:ext uri="{9D8B030D-6E8A-4147-A177-3AD203B41FA5}">
                      <a16:colId xmlns:a16="http://schemas.microsoft.com/office/drawing/2014/main" xmlns="" val="1413296033"/>
                    </a:ext>
                  </a:extLst>
                </a:gridCol>
                <a:gridCol w="2258741">
                  <a:extLst>
                    <a:ext uri="{9D8B030D-6E8A-4147-A177-3AD203B41FA5}">
                      <a16:colId xmlns:a16="http://schemas.microsoft.com/office/drawing/2014/main" xmlns="" val="196211539"/>
                    </a:ext>
                  </a:extLst>
                </a:gridCol>
                <a:gridCol w="1017859">
                  <a:extLst>
                    <a:ext uri="{9D8B030D-6E8A-4147-A177-3AD203B41FA5}">
                      <a16:colId xmlns:a16="http://schemas.microsoft.com/office/drawing/2014/main" xmlns="" val="1330034539"/>
                    </a:ext>
                  </a:extLst>
                </a:gridCol>
                <a:gridCol w="1066800">
                  <a:extLst>
                    <a:ext uri="{9D8B030D-6E8A-4147-A177-3AD203B41FA5}">
                      <a16:colId xmlns:a16="http://schemas.microsoft.com/office/drawing/2014/main" xmlns="" val="3804537162"/>
                    </a:ext>
                  </a:extLst>
                </a:gridCol>
                <a:gridCol w="1149757">
                  <a:extLst>
                    <a:ext uri="{9D8B030D-6E8A-4147-A177-3AD203B41FA5}">
                      <a16:colId xmlns:a16="http://schemas.microsoft.com/office/drawing/2014/main" xmlns="" val="1294058514"/>
                    </a:ext>
                  </a:extLst>
                </a:gridCol>
              </a:tblGrid>
              <a:tr h="370800">
                <a:tc>
                  <a:txBody>
                    <a:bodyPr/>
                    <a:lstStyle/>
                    <a:p>
                      <a:pPr algn="ctr"/>
                      <a:r>
                        <a:rPr lang="ja-JP" altLang="en-US"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区分</a:t>
                      </a:r>
                      <a:endParaRPr 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品目</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数量</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保管場所</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備考</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196867355"/>
                  </a:ext>
                </a:extLst>
              </a:tr>
              <a:tr h="370800">
                <a:tc rowSpan="16">
                  <a:txBody>
                    <a:bodyPr/>
                    <a:lstStyle/>
                    <a:p>
                      <a:pPr algn="ctr"/>
                      <a:r>
                        <a:rPr lang="zh-TW" altLang="en-US" sz="1400" b="1" kern="100">
                          <a:effectLst/>
                          <a:latin typeface="游ゴシック" panose="020B0400000000000000" pitchFamily="50" charset="-128"/>
                          <a:ea typeface="游ゴシック" panose="020B0400000000000000" pitchFamily="50" charset="-128"/>
                          <a:cs typeface="Times New Roman" panose="02020603050405020304" pitchFamily="18" charset="0"/>
                        </a:rPr>
                        <a:t>避難所運営用品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ja-JP" altLang="en-US" sz="1100" kern="100" dirty="0">
                          <a:effectLst/>
                          <a:latin typeface="游ゴシック" panose="020B0400000000000000" pitchFamily="50" charset="-128"/>
                          <a:ea typeface="游ゴシック" panose="020B0400000000000000" pitchFamily="50" charset="-128"/>
                          <a:cs typeface="Times New Roman" panose="02020603050405020304" pitchFamily="18" charset="0"/>
                        </a:rPr>
                        <a:t>貼り紙（一式）</a:t>
                      </a:r>
                      <a:endParaRPr lang="ja-JP" sz="11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1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zh-CN" altLang="en-US" sz="1100" kern="100">
                          <a:effectLst/>
                          <a:latin typeface="游ゴシック" panose="020B0400000000000000" pitchFamily="50" charset="-128"/>
                          <a:ea typeface="游ゴシック" panose="020B0400000000000000" pitchFamily="50" charset="-128"/>
                        </a:rPr>
                        <a:t>受付、案内、立入禁止措置等</a:t>
                      </a:r>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505641579"/>
                  </a:ext>
                </a:extLst>
              </a:tr>
              <a:tr h="370800">
                <a:tc vMerge="1">
                  <a:txBody>
                    <a:bodyPr/>
                    <a:lstStyle/>
                    <a:p>
                      <a:pPr algn="ctr"/>
                      <a:endParaRPr 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筆記具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1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100" kern="100">
                          <a:effectLst/>
                          <a:latin typeface="游ゴシック" panose="020B0400000000000000" pitchFamily="50" charset="-128"/>
                          <a:ea typeface="游ゴシック" panose="020B0400000000000000" pitchFamily="50" charset="-128"/>
                        </a:rPr>
                        <a:t>ボールペン、シャープペン等</a:t>
                      </a:r>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56745886"/>
                  </a:ext>
                </a:extLst>
              </a:tr>
              <a:tr h="370800">
                <a:tc vMerge="1">
                  <a:txBody>
                    <a:bodyPr/>
                    <a:lstStyle/>
                    <a:p>
                      <a:pPr algn="ctr"/>
                      <a:endParaRPr 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養生テープ</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1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40039774"/>
                  </a:ext>
                </a:extLst>
              </a:tr>
              <a:tr h="370800">
                <a:tc vMerge="1">
                  <a:txBody>
                    <a:bodyPr/>
                    <a:lstStyle/>
                    <a:p>
                      <a:pPr algn="ctr"/>
                      <a:endParaRPr 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スズランテープ</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306803530"/>
                  </a:ext>
                </a:extLst>
              </a:tr>
              <a:tr h="370800">
                <a:tc vMerge="1">
                  <a:txBody>
                    <a:bodyPr/>
                    <a:lstStyle/>
                    <a:p>
                      <a:pPr algn="ctr"/>
                      <a:endParaRPr 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ＢＯＸライト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42457808"/>
                  </a:ext>
                </a:extLst>
              </a:tr>
              <a:tr h="370800">
                <a:tc vMerge="1">
                  <a:txBody>
                    <a:bodyPr/>
                    <a:lstStyle/>
                    <a:p>
                      <a:pPr algn="ctr"/>
                      <a:r>
                        <a:rPr lang="ja-JP" altLang="en-US" sz="1400" b="1" kern="100">
                          <a:effectLst/>
                          <a:latin typeface="游ゴシック" panose="020B0400000000000000" pitchFamily="50" charset="-128"/>
                          <a:ea typeface="游ゴシック" panose="020B0400000000000000" pitchFamily="50" charset="-128"/>
                          <a:cs typeface="Times New Roman" panose="02020603050405020304" pitchFamily="18" charset="0"/>
                        </a:rPr>
                        <a:t>その他</a:t>
                      </a: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避難所用パーテーション</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段ボール組立</a:t>
                      </a:r>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132052459"/>
                  </a:ext>
                </a:extLst>
              </a:tr>
              <a:tr h="370800">
                <a:tc vMerge="1">
                  <a:txBody>
                    <a:bodyPr/>
                    <a:lstStyle/>
                    <a:p>
                      <a:pPr algn="ctr"/>
                      <a:endParaRPr 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飛沫遮断用カバー</a:t>
                      </a:r>
                      <a:endParaRPr lang="en-US" altLang="ja-JP" sz="11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ctr" fontAlgn="ctr"/>
                      <a:r>
                        <a:rPr lang="ja-JP" altLang="en-US" sz="11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（暖段はこベット）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910116269"/>
                  </a:ext>
                </a:extLst>
              </a:tr>
              <a:tr h="370800">
                <a:tc vMerge="1">
                  <a:txBody>
                    <a:bodyPr/>
                    <a:lstStyle/>
                    <a:p>
                      <a:pPr algn="ctr"/>
                      <a:endParaRPr 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マットレス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58052647"/>
                  </a:ext>
                </a:extLst>
              </a:tr>
              <a:tr h="370800">
                <a:tc vMerge="1">
                  <a:txBody>
                    <a:bodyPr/>
                    <a:lstStyle/>
                    <a:p>
                      <a:pPr algn="ctr"/>
                      <a:endParaRPr 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毛布（アルミ転写毛布）</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28909261"/>
                  </a:ext>
                </a:extLst>
              </a:tr>
              <a:tr h="370800">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zh-TW"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非接触式電子温度計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101783631"/>
                  </a:ext>
                </a:extLst>
              </a:tr>
              <a:tr h="370800">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マスク（５０枚入）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57746710"/>
                  </a:ext>
                </a:extLst>
              </a:tr>
              <a:tr h="370800">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zh-TW"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除菌用活性亜鉛水（</a:t>
                      </a:r>
                      <a:r>
                        <a:rPr lang="en-US" altLang="zh-TW"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500ml</a:t>
                      </a:r>
                      <a:r>
                        <a:rPr lang="zh-TW"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14012729"/>
                  </a:ext>
                </a:extLst>
              </a:tr>
              <a:tr h="370800">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アルコール消毒液（</a:t>
                      </a: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200ml</a:t>
                      </a: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8730294"/>
                  </a:ext>
                </a:extLst>
              </a:tr>
              <a:tr h="370800">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ハンドソープ（</a:t>
                      </a: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200ml</a:t>
                      </a: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949528480"/>
                  </a:ext>
                </a:extLst>
              </a:tr>
              <a:tr h="370800">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使い捨てビニール手袋（</a:t>
                      </a: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200</a:t>
                      </a: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枚入）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255432245"/>
                  </a:ext>
                </a:extLst>
              </a:tr>
              <a:tr h="370800">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ペーパーふきん（</a:t>
                      </a: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200</a:t>
                      </a: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枚入）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258372884"/>
                  </a:ext>
                </a:extLst>
              </a:tr>
              <a:tr h="370800">
                <a:tc rowSpan="2">
                  <a:txBody>
                    <a:bodyPr/>
                    <a:lstStyle/>
                    <a:p>
                      <a:pPr algn="ctr"/>
                      <a:r>
                        <a:rPr lang="zh-TW" altLang="en-US" sz="1400" b="1" kern="100">
                          <a:effectLst/>
                          <a:latin typeface="游ゴシック" panose="020B0400000000000000" pitchFamily="50" charset="-128"/>
                          <a:ea typeface="游ゴシック" panose="020B0400000000000000" pitchFamily="50" charset="-128"/>
                          <a:cs typeface="Times New Roman" panose="02020603050405020304" pitchFamily="18" charset="0"/>
                        </a:rPr>
                        <a:t>避難所施設資器材</a:t>
                      </a: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机、いす（各２）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endPar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202346916"/>
                  </a:ext>
                </a:extLst>
              </a:tr>
              <a:tr h="370800">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看板（大</a:t>
                      </a:r>
                      <a:r>
                        <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１）</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endPar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10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10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53735259"/>
                  </a:ext>
                </a:extLst>
              </a:tr>
            </a:tbl>
          </a:graphicData>
        </a:graphic>
      </p:graphicFrame>
    </p:spTree>
    <p:extLst>
      <p:ext uri="{BB962C8B-B14F-4D97-AF65-F5344CB8AC3E}">
        <p14:creationId xmlns:p14="http://schemas.microsoft.com/office/powerpoint/2010/main" val="286910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35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7A4B3B7D-E992-4CBC-A7B0-6D9B855FF9FB}"/>
              </a:ext>
            </a:extLst>
          </p:cNvPr>
          <p:cNvSpPr txBox="1"/>
          <p:nvPr/>
        </p:nvSpPr>
        <p:spPr>
          <a:xfrm>
            <a:off x="141513" y="10172699"/>
            <a:ext cx="64455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１４</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931470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D593A3C-6CB0-488F-BA84-4D3841605F82}"/>
              </a:ext>
            </a:extLst>
          </p:cNvPr>
          <p:cNvSpPr>
            <a:spLocks noChangeArrowheads="1"/>
          </p:cNvSpPr>
          <p:nvPr/>
        </p:nvSpPr>
        <p:spPr bwMode="auto">
          <a:xfrm>
            <a:off x="889339" y="4753324"/>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避難所開設マニュアル</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AutoShape 116">
            <a:extLst>
              <a:ext uri="{FF2B5EF4-FFF2-40B4-BE49-F238E27FC236}">
                <a16:creationId xmlns:a16="http://schemas.microsoft.com/office/drawing/2014/main" xmlns="" id="{BF97FF23-00CA-4CB4-9F14-EBDCC274EF85}"/>
              </a:ext>
            </a:extLst>
          </p:cNvPr>
          <p:cNvSpPr>
            <a:spLocks noChangeArrowheads="1"/>
          </p:cNvSpPr>
          <p:nvPr/>
        </p:nvSpPr>
        <p:spPr bwMode="auto">
          <a:xfrm>
            <a:off x="1863270" y="3425658"/>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kumimoji="0" lang="en-US" altLang="ja-JP"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章</a:t>
            </a:r>
            <a:endParaRPr kumimoji="0" lang="en-US" altLang="ja-JP" sz="24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xmlns="" id="{79AF961B-4CD1-4813-BF9E-E9A57DF2B834}"/>
              </a:ext>
            </a:extLst>
          </p:cNvPr>
          <p:cNvSpPr txBox="1"/>
          <p:nvPr/>
        </p:nvSpPr>
        <p:spPr>
          <a:xfrm>
            <a:off x="6680539" y="10183871"/>
            <a:ext cx="690337" cy="371833"/>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１５</a:t>
            </a:r>
            <a:endParaRPr lang="ja-JP" altLang="en-US">
              <a:solidFill>
                <a:schemeClr val="tx1">
                  <a:lumMod val="50000"/>
                  <a:lumOff val="50000"/>
                </a:schemeClr>
              </a:solidFill>
              <a:latin typeface="+mj-ea"/>
              <a:ea typeface="+mj-ea"/>
            </a:endParaRPr>
          </a:p>
        </p:txBody>
      </p:sp>
      <p:sp>
        <p:nvSpPr>
          <p:cNvPr id="5" name="object 5">
            <a:extLst>
              <a:ext uri="{FF2B5EF4-FFF2-40B4-BE49-F238E27FC236}">
                <a16:creationId xmlns:a16="http://schemas.microsoft.com/office/drawing/2014/main" xmlns="" id="{C8CD47CC-B006-48D9-83B7-7CF3515384EE}"/>
              </a:ext>
            </a:extLst>
          </p:cNvPr>
          <p:cNvSpPr txBox="1"/>
          <p:nvPr/>
        </p:nvSpPr>
        <p:spPr>
          <a:xfrm>
            <a:off x="1303934" y="5984966"/>
            <a:ext cx="4951806" cy="1346522"/>
          </a:xfrm>
          <a:prstGeom prst="rect">
            <a:avLst/>
          </a:prstGeom>
        </p:spPr>
        <p:txBody>
          <a:bodyPr vert="horz" wrap="square" lIns="0" tIns="12700" rIns="0" bIns="0" rtlCol="0">
            <a:spAutoFit/>
          </a:bodyPr>
          <a:lstStyle/>
          <a:p>
            <a:pPr>
              <a:lnSpc>
                <a:spcPct val="100000"/>
              </a:lnSpc>
              <a:spcBef>
                <a:spcPts val="100"/>
              </a:spcBef>
              <a:spcAft>
                <a:spcPts val="300"/>
              </a:spcAft>
            </a:pPr>
            <a:r>
              <a:rPr lang="en-US" altLang="ja-JP" sz="1600" b="1" dirty="0">
                <a:latin typeface="Yu Gothic" panose="020B0400000000000000" pitchFamily="34" charset="-128"/>
                <a:ea typeface="Yu Gothic" panose="020B0400000000000000" pitchFamily="34" charset="-128"/>
                <a:cs typeface="YuGothic"/>
              </a:rPr>
              <a:t>P.</a:t>
            </a:r>
            <a:r>
              <a:rPr lang="ja-JP" altLang="en-US" sz="1600" b="1" dirty="0">
                <a:latin typeface="Yu Gothic" panose="020B0400000000000000" pitchFamily="34" charset="-128"/>
                <a:ea typeface="Yu Gothic" panose="020B0400000000000000" pitchFamily="34" charset="-128"/>
                <a:cs typeface="YuGothic"/>
              </a:rPr>
              <a:t>１６～１７では、</a:t>
            </a:r>
            <a:r>
              <a:rPr lang="ja-JP" altLang="en-US" sz="1600" b="1" dirty="0">
                <a:solidFill>
                  <a:srgbClr val="0033CC"/>
                </a:solidFill>
                <a:latin typeface="Yu Gothic" panose="020B0400000000000000" pitchFamily="34" charset="-128"/>
                <a:ea typeface="Yu Gothic" panose="020B0400000000000000" pitchFamily="34" charset="-128"/>
                <a:cs typeface="YuGothic"/>
              </a:rPr>
              <a:t>大雨時（災害発生前）の指定緊急避難場所開設の流れ</a:t>
            </a:r>
            <a:r>
              <a:rPr lang="ja-JP" altLang="en-US" sz="1600" b="1" dirty="0">
                <a:latin typeface="Yu Gothic" panose="020B0400000000000000" pitchFamily="34" charset="-128"/>
                <a:ea typeface="Yu Gothic" panose="020B0400000000000000" pitchFamily="34" charset="-128"/>
                <a:cs typeface="YuGothic"/>
              </a:rPr>
              <a:t>について</a:t>
            </a:r>
            <a:r>
              <a:rPr lang="ja-JP" altLang="en-US" sz="1600" b="1" dirty="0">
                <a:solidFill>
                  <a:srgbClr val="0033CC"/>
                </a:solidFill>
                <a:latin typeface="Yu Gothic" panose="020B0400000000000000" pitchFamily="34" charset="-128"/>
                <a:ea typeface="Yu Gothic" panose="020B0400000000000000" pitchFamily="34" charset="-128"/>
                <a:cs typeface="YuGothic"/>
              </a:rPr>
              <a:t>青色</a:t>
            </a:r>
            <a:r>
              <a:rPr lang="ja-JP" altLang="en-US" sz="1600" b="1" dirty="0">
                <a:latin typeface="Yu Gothic" panose="020B0400000000000000" pitchFamily="34" charset="-128"/>
                <a:ea typeface="Yu Gothic" panose="020B0400000000000000" pitchFamily="34" charset="-128"/>
                <a:cs typeface="YuGothic"/>
              </a:rPr>
              <a:t>で示しています。</a:t>
            </a:r>
            <a:endParaRPr lang="en-US" altLang="ja-JP" sz="1600" b="1" dirty="0">
              <a:latin typeface="Yu Gothic" panose="020B0400000000000000" pitchFamily="34" charset="-128"/>
              <a:ea typeface="Yu Gothic" panose="020B0400000000000000" pitchFamily="34" charset="-128"/>
              <a:cs typeface="YuGothic"/>
            </a:endParaRPr>
          </a:p>
          <a:p>
            <a:pPr>
              <a:lnSpc>
                <a:spcPct val="100000"/>
              </a:lnSpc>
              <a:spcBef>
                <a:spcPts val="100"/>
              </a:spcBef>
              <a:spcAft>
                <a:spcPts val="300"/>
              </a:spcAft>
            </a:pPr>
            <a:endParaRPr lang="en-US" altLang="ja-JP" sz="1600" b="1" dirty="0">
              <a:latin typeface="Yu Gothic" panose="020B0400000000000000" pitchFamily="34" charset="-128"/>
              <a:ea typeface="Yu Gothic" panose="020B0400000000000000" pitchFamily="34" charset="-128"/>
              <a:cs typeface="YuGothic"/>
            </a:endParaRPr>
          </a:p>
          <a:p>
            <a:pPr>
              <a:lnSpc>
                <a:spcPct val="100000"/>
              </a:lnSpc>
              <a:spcBef>
                <a:spcPts val="100"/>
              </a:spcBef>
              <a:spcAft>
                <a:spcPts val="300"/>
              </a:spcAft>
            </a:pPr>
            <a:r>
              <a:rPr lang="en-US" altLang="ja-JP" sz="1600" b="1" dirty="0">
                <a:latin typeface="Yu Gothic" panose="020B0400000000000000" pitchFamily="34" charset="-128"/>
                <a:ea typeface="Yu Gothic" panose="020B0400000000000000" pitchFamily="34" charset="-128"/>
                <a:cs typeface="YuGothic"/>
              </a:rPr>
              <a:t>P.</a:t>
            </a:r>
            <a:r>
              <a:rPr lang="ja-JP" altLang="en-US" sz="1600" b="1" dirty="0">
                <a:latin typeface="Yu Gothic" panose="020B0400000000000000" pitchFamily="34" charset="-128"/>
                <a:ea typeface="Yu Gothic" panose="020B0400000000000000" pitchFamily="34" charset="-128"/>
                <a:cs typeface="YuGothic"/>
              </a:rPr>
              <a:t>１８～１９では、</a:t>
            </a:r>
            <a:r>
              <a:rPr lang="ja-JP" altLang="en-US" sz="1600" b="1" dirty="0">
                <a:solidFill>
                  <a:srgbClr val="FF0000"/>
                </a:solidFill>
                <a:latin typeface="Yu Gothic" panose="020B0400000000000000" pitchFamily="34" charset="-128"/>
                <a:ea typeface="Yu Gothic" panose="020B0400000000000000" pitchFamily="34" charset="-128"/>
                <a:cs typeface="YuGothic"/>
              </a:rPr>
              <a:t>地震後の指定避難所の開設の流れ</a:t>
            </a:r>
            <a:r>
              <a:rPr lang="ja-JP" altLang="en-US" sz="1600" b="1" dirty="0">
                <a:latin typeface="Yu Gothic" panose="020B0400000000000000" pitchFamily="34" charset="-128"/>
                <a:ea typeface="Yu Gothic" panose="020B0400000000000000" pitchFamily="34" charset="-128"/>
                <a:cs typeface="YuGothic"/>
              </a:rPr>
              <a:t>について</a:t>
            </a:r>
            <a:r>
              <a:rPr lang="ja-JP" altLang="en-US" sz="1600" b="1" dirty="0">
                <a:solidFill>
                  <a:srgbClr val="FF0000"/>
                </a:solidFill>
                <a:latin typeface="Yu Gothic" panose="020B0400000000000000" pitchFamily="34" charset="-128"/>
                <a:ea typeface="Yu Gothic" panose="020B0400000000000000" pitchFamily="34" charset="-128"/>
                <a:cs typeface="YuGothic"/>
              </a:rPr>
              <a:t>赤色</a:t>
            </a:r>
            <a:r>
              <a:rPr lang="ja-JP" altLang="en-US" sz="1600" b="1" dirty="0">
                <a:latin typeface="Yu Gothic" panose="020B0400000000000000" pitchFamily="34" charset="-128"/>
                <a:ea typeface="Yu Gothic" panose="020B0400000000000000" pitchFamily="34" charset="-128"/>
                <a:cs typeface="YuGothic"/>
              </a:rPr>
              <a:t>で示しています。</a:t>
            </a:r>
            <a:endParaRPr lang="en-US" altLang="ja-JP" sz="1600" b="1"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390768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グループ化 116">
            <a:extLst>
              <a:ext uri="{FF2B5EF4-FFF2-40B4-BE49-F238E27FC236}">
                <a16:creationId xmlns:a16="http://schemas.microsoft.com/office/drawing/2014/main" xmlns="" id="{836FF8F8-BA69-4C75-9A4A-945A717614C7}"/>
              </a:ext>
            </a:extLst>
          </p:cNvPr>
          <p:cNvGrpSpPr/>
          <p:nvPr/>
        </p:nvGrpSpPr>
        <p:grpSpPr>
          <a:xfrm>
            <a:off x="495301" y="1920574"/>
            <a:ext cx="7066563" cy="8590600"/>
            <a:chOff x="495301" y="1920574"/>
            <a:chExt cx="7066563" cy="8590600"/>
          </a:xfrm>
        </p:grpSpPr>
        <p:sp>
          <p:nvSpPr>
            <p:cNvPr id="75" name="四角形: 角を丸くする 74">
              <a:extLst>
                <a:ext uri="{FF2B5EF4-FFF2-40B4-BE49-F238E27FC236}">
                  <a16:creationId xmlns:a16="http://schemas.microsoft.com/office/drawing/2014/main" xmlns="" id="{B27D107A-BA92-4C42-89FC-5A7F62DBF0AC}"/>
                </a:ext>
              </a:extLst>
            </p:cNvPr>
            <p:cNvSpPr/>
            <p:nvPr/>
          </p:nvSpPr>
          <p:spPr>
            <a:xfrm>
              <a:off x="535327" y="1920574"/>
              <a:ext cx="7004798" cy="1915622"/>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四角形: 角を丸くする 76">
              <a:extLst>
                <a:ext uri="{FF2B5EF4-FFF2-40B4-BE49-F238E27FC236}">
                  <a16:creationId xmlns:a16="http://schemas.microsoft.com/office/drawing/2014/main" xmlns="" id="{CD0D5B9A-0BAA-4B85-944D-6D47C4B52801}"/>
                </a:ext>
              </a:extLst>
            </p:cNvPr>
            <p:cNvSpPr/>
            <p:nvPr/>
          </p:nvSpPr>
          <p:spPr>
            <a:xfrm>
              <a:off x="497508" y="6254351"/>
              <a:ext cx="7043731" cy="2045134"/>
            </a:xfrm>
            <a:prstGeom prst="roundRect">
              <a:avLst>
                <a:gd name="adj" fmla="val 71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四角形: 角を丸くする 81">
              <a:extLst>
                <a:ext uri="{FF2B5EF4-FFF2-40B4-BE49-F238E27FC236}">
                  <a16:creationId xmlns:a16="http://schemas.microsoft.com/office/drawing/2014/main" xmlns="" id="{78938326-CBF8-495D-9E57-BB3A871ABB0A}"/>
                </a:ext>
              </a:extLst>
            </p:cNvPr>
            <p:cNvSpPr/>
            <p:nvPr/>
          </p:nvSpPr>
          <p:spPr>
            <a:xfrm>
              <a:off x="495301" y="4123896"/>
              <a:ext cx="7044824" cy="1861580"/>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角を丸くする 86">
              <a:extLst>
                <a:ext uri="{FF2B5EF4-FFF2-40B4-BE49-F238E27FC236}">
                  <a16:creationId xmlns:a16="http://schemas.microsoft.com/office/drawing/2014/main" xmlns="" id="{811FA49F-FD70-4951-91D6-D900520E25FE}"/>
                </a:ext>
              </a:extLst>
            </p:cNvPr>
            <p:cNvSpPr/>
            <p:nvPr/>
          </p:nvSpPr>
          <p:spPr>
            <a:xfrm>
              <a:off x="535327" y="8603174"/>
              <a:ext cx="7004798" cy="1908000"/>
            </a:xfrm>
            <a:prstGeom prst="roundRect">
              <a:avLst>
                <a:gd name="adj" fmla="val 756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四角形: 角を丸くする 108">
              <a:extLst>
                <a:ext uri="{FF2B5EF4-FFF2-40B4-BE49-F238E27FC236}">
                  <a16:creationId xmlns:a16="http://schemas.microsoft.com/office/drawing/2014/main" xmlns="" id="{78E5AED1-E4D7-46DA-B3D7-7BA2697CF3DC}"/>
                </a:ext>
              </a:extLst>
            </p:cNvPr>
            <p:cNvSpPr/>
            <p:nvPr/>
          </p:nvSpPr>
          <p:spPr>
            <a:xfrm>
              <a:off x="6908067" y="1920574"/>
              <a:ext cx="638216" cy="1915622"/>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四角形: 角を丸くする 109">
              <a:extLst>
                <a:ext uri="{FF2B5EF4-FFF2-40B4-BE49-F238E27FC236}">
                  <a16:creationId xmlns:a16="http://schemas.microsoft.com/office/drawing/2014/main" xmlns="" id="{E027B501-F032-4044-ADA2-A997A3C14C19}"/>
                </a:ext>
              </a:extLst>
            </p:cNvPr>
            <p:cNvSpPr/>
            <p:nvPr/>
          </p:nvSpPr>
          <p:spPr>
            <a:xfrm>
              <a:off x="6921613" y="6254351"/>
              <a:ext cx="638117" cy="2045134"/>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四角形: 角を丸くする 110">
              <a:extLst>
                <a:ext uri="{FF2B5EF4-FFF2-40B4-BE49-F238E27FC236}">
                  <a16:creationId xmlns:a16="http://schemas.microsoft.com/office/drawing/2014/main" xmlns="" id="{AB0DD054-9B6B-4143-9396-90067EB0B4C7}"/>
                </a:ext>
              </a:extLst>
            </p:cNvPr>
            <p:cNvSpPr/>
            <p:nvPr/>
          </p:nvSpPr>
          <p:spPr>
            <a:xfrm>
              <a:off x="6921514" y="4123896"/>
              <a:ext cx="638216" cy="186158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四角形: 角を丸くする 111">
              <a:extLst>
                <a:ext uri="{FF2B5EF4-FFF2-40B4-BE49-F238E27FC236}">
                  <a16:creationId xmlns:a16="http://schemas.microsoft.com/office/drawing/2014/main" xmlns="" id="{96C521B4-62FC-4EDC-BEF3-E1A3F3F533EE}"/>
                </a:ext>
              </a:extLst>
            </p:cNvPr>
            <p:cNvSpPr/>
            <p:nvPr/>
          </p:nvSpPr>
          <p:spPr>
            <a:xfrm>
              <a:off x="6922686" y="8603174"/>
              <a:ext cx="639178" cy="190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四角形: 角を丸くする 75">
            <a:extLst>
              <a:ext uri="{FF2B5EF4-FFF2-40B4-BE49-F238E27FC236}">
                <a16:creationId xmlns:a16="http://schemas.microsoft.com/office/drawing/2014/main" xmlns="" id="{C6A8FE25-E0CC-45F7-B6DA-FAE825D91FBA}"/>
              </a:ext>
            </a:extLst>
          </p:cNvPr>
          <p:cNvSpPr/>
          <p:nvPr/>
        </p:nvSpPr>
        <p:spPr>
          <a:xfrm>
            <a:off x="857250" y="2126101"/>
            <a:ext cx="564956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四角形: 角を丸くする 77">
            <a:extLst>
              <a:ext uri="{FF2B5EF4-FFF2-40B4-BE49-F238E27FC236}">
                <a16:creationId xmlns:a16="http://schemas.microsoft.com/office/drawing/2014/main" xmlns="" id="{D9C6062F-E633-4FB5-AC2A-A57CE062E318}"/>
              </a:ext>
            </a:extLst>
          </p:cNvPr>
          <p:cNvSpPr/>
          <p:nvPr/>
        </p:nvSpPr>
        <p:spPr>
          <a:xfrm>
            <a:off x="857250" y="6533848"/>
            <a:ext cx="5649567" cy="612000"/>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xmlns="" id="{81E2B941-5DDB-41EE-AA8C-DCE2BF73869A}"/>
              </a:ext>
            </a:extLst>
          </p:cNvPr>
          <p:cNvSpPr txBox="1"/>
          <p:nvPr/>
        </p:nvSpPr>
        <p:spPr>
          <a:xfrm>
            <a:off x="1674587" y="6719331"/>
            <a:ext cx="4492990" cy="377026"/>
          </a:xfrm>
          <a:prstGeom prst="rect">
            <a:avLst/>
          </a:prstGeom>
          <a:noFill/>
        </p:spPr>
        <p:txBody>
          <a:bodyPr wrap="square">
            <a:spAutoFit/>
          </a:bodyPr>
          <a:lstStyle/>
          <a:p>
            <a:pPr algn="just">
              <a:lnSpc>
                <a:spcPts val="2000"/>
              </a:lnSpc>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避難者状況の取りまとめと報告</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0" name="object 81">
            <a:extLst>
              <a:ext uri="{FF2B5EF4-FFF2-40B4-BE49-F238E27FC236}">
                <a16:creationId xmlns:a16="http://schemas.microsoft.com/office/drawing/2014/main" xmlns="" id="{486F14EA-F667-4340-BDE1-732044D2A78D}"/>
              </a:ext>
            </a:extLst>
          </p:cNvPr>
          <p:cNvSpPr/>
          <p:nvPr/>
        </p:nvSpPr>
        <p:spPr>
          <a:xfrm>
            <a:off x="1161032" y="663952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81" name="テキスト ボックス 80">
            <a:extLst>
              <a:ext uri="{FF2B5EF4-FFF2-40B4-BE49-F238E27FC236}">
                <a16:creationId xmlns:a16="http://schemas.microsoft.com/office/drawing/2014/main" xmlns="" id="{8DDA4289-E10B-42B1-8808-AD1C963130C9}"/>
              </a:ext>
            </a:extLst>
          </p:cNvPr>
          <p:cNvSpPr txBox="1"/>
          <p:nvPr/>
        </p:nvSpPr>
        <p:spPr>
          <a:xfrm>
            <a:off x="1111444" y="6640040"/>
            <a:ext cx="478048"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3" name="四角形: 角を丸くする 82">
            <a:extLst>
              <a:ext uri="{FF2B5EF4-FFF2-40B4-BE49-F238E27FC236}">
                <a16:creationId xmlns:a16="http://schemas.microsoft.com/office/drawing/2014/main" xmlns="" id="{AEBF7BD4-6144-4C0F-9DE1-E20A11C500D6}"/>
              </a:ext>
            </a:extLst>
          </p:cNvPr>
          <p:cNvSpPr/>
          <p:nvPr/>
        </p:nvSpPr>
        <p:spPr>
          <a:xfrm>
            <a:off x="857250" y="4344326"/>
            <a:ext cx="564956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xmlns="" id="{87921408-3581-474E-AD65-D691D0AD90F8}"/>
              </a:ext>
            </a:extLst>
          </p:cNvPr>
          <p:cNvSpPr txBox="1"/>
          <p:nvPr/>
        </p:nvSpPr>
        <p:spPr>
          <a:xfrm>
            <a:off x="1591582" y="4449967"/>
            <a:ext cx="2085068"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避難者の受入</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5" name="object 81">
            <a:extLst>
              <a:ext uri="{FF2B5EF4-FFF2-40B4-BE49-F238E27FC236}">
                <a16:creationId xmlns:a16="http://schemas.microsoft.com/office/drawing/2014/main" xmlns="" id="{E05B3E96-A3DA-4053-A1C1-A96872C9B8E3}"/>
              </a:ext>
            </a:extLst>
          </p:cNvPr>
          <p:cNvSpPr/>
          <p:nvPr/>
        </p:nvSpPr>
        <p:spPr>
          <a:xfrm>
            <a:off x="1161032" y="4449797"/>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86" name="テキスト ボックス 85">
            <a:extLst>
              <a:ext uri="{FF2B5EF4-FFF2-40B4-BE49-F238E27FC236}">
                <a16:creationId xmlns:a16="http://schemas.microsoft.com/office/drawing/2014/main" xmlns="" id="{22235259-D458-4498-8693-6DB08D67E618}"/>
              </a:ext>
            </a:extLst>
          </p:cNvPr>
          <p:cNvSpPr txBox="1"/>
          <p:nvPr/>
        </p:nvSpPr>
        <p:spPr>
          <a:xfrm>
            <a:off x="1113560" y="4464828"/>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8" name="四角形: 角を丸くする 87">
            <a:extLst>
              <a:ext uri="{FF2B5EF4-FFF2-40B4-BE49-F238E27FC236}">
                <a16:creationId xmlns:a16="http://schemas.microsoft.com/office/drawing/2014/main" xmlns="" id="{96D9042F-E450-4B3D-AD7C-D67AF7FDB4E4}"/>
              </a:ext>
            </a:extLst>
          </p:cNvPr>
          <p:cNvSpPr/>
          <p:nvPr/>
        </p:nvSpPr>
        <p:spPr>
          <a:xfrm>
            <a:off x="855089" y="8873685"/>
            <a:ext cx="5651728"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xmlns="" id="{9415AFED-AF0A-4847-A3B4-0450682B6A00}"/>
              </a:ext>
            </a:extLst>
          </p:cNvPr>
          <p:cNvSpPr txBox="1"/>
          <p:nvPr/>
        </p:nvSpPr>
        <p:spPr>
          <a:xfrm>
            <a:off x="1665620" y="8979326"/>
            <a:ext cx="2808843" cy="461665"/>
          </a:xfrm>
          <a:prstGeom prst="rect">
            <a:avLst/>
          </a:prstGeom>
          <a:noFill/>
        </p:spPr>
        <p:txBody>
          <a:bodyPr wrap="square">
            <a:spAutoFit/>
          </a:bodyPr>
          <a:lstStyle/>
          <a:p>
            <a:pPr algn="just">
              <a:spcAft>
                <a:spcPts val="600"/>
              </a:spcAft>
            </a:pPr>
            <a:r>
              <a:rPr lang="ja-JP" altLang="en-US" sz="2400" b="1" kern="100">
                <a:solidFill>
                  <a:schemeClr val="bg1"/>
                </a:solidFill>
                <a:latin typeface="Century" panose="02040604050505020304" pitchFamily="18" charset="0"/>
                <a:ea typeface="メイリオ" panose="020B0604030504040204" pitchFamily="50" charset="-128"/>
                <a:cs typeface="Times New Roman" panose="02020603050405020304" pitchFamily="18" charset="0"/>
              </a:rPr>
              <a:t>備蓄物資の</a:t>
            </a:r>
            <a:r>
              <a:rPr lang="ja-JP" altLang="en-US" sz="2400" b="1"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rPr>
              <a:t>配布</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90" name="object 81">
            <a:extLst>
              <a:ext uri="{FF2B5EF4-FFF2-40B4-BE49-F238E27FC236}">
                <a16:creationId xmlns:a16="http://schemas.microsoft.com/office/drawing/2014/main" xmlns="" id="{3B1DE9F2-683E-4719-A474-A01553801753}"/>
              </a:ext>
            </a:extLst>
          </p:cNvPr>
          <p:cNvSpPr/>
          <p:nvPr/>
        </p:nvSpPr>
        <p:spPr>
          <a:xfrm>
            <a:off x="1158871" y="899260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91" name="テキスト ボックス 90">
            <a:extLst>
              <a:ext uri="{FF2B5EF4-FFF2-40B4-BE49-F238E27FC236}">
                <a16:creationId xmlns:a16="http://schemas.microsoft.com/office/drawing/2014/main" xmlns="" id="{80B6CDFE-585A-483B-ABC4-BED447D4B5BE}"/>
              </a:ext>
            </a:extLst>
          </p:cNvPr>
          <p:cNvSpPr txBox="1"/>
          <p:nvPr/>
        </p:nvSpPr>
        <p:spPr>
          <a:xfrm>
            <a:off x="1109283" y="8993120"/>
            <a:ext cx="478048"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４</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92" name="矢印: 下 91">
            <a:extLst>
              <a:ext uri="{FF2B5EF4-FFF2-40B4-BE49-F238E27FC236}">
                <a16:creationId xmlns:a16="http://schemas.microsoft.com/office/drawing/2014/main" xmlns="" id="{B8FFAF99-D9C8-4ADF-9012-535FEA951B11}"/>
              </a:ext>
            </a:extLst>
          </p:cNvPr>
          <p:cNvSpPr/>
          <p:nvPr/>
        </p:nvSpPr>
        <p:spPr>
          <a:xfrm>
            <a:off x="1898194" y="7988967"/>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bg object 16">
            <a:extLst>
              <a:ext uri="{FF2B5EF4-FFF2-40B4-BE49-F238E27FC236}">
                <a16:creationId xmlns:a16="http://schemas.microsoft.com/office/drawing/2014/main" xmlns="" id="{977B67F2-33E4-4D3B-92A8-745A82C895E7}"/>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94" name="bg object 17">
            <a:extLst>
              <a:ext uri="{FF2B5EF4-FFF2-40B4-BE49-F238E27FC236}">
                <a16:creationId xmlns:a16="http://schemas.microsoft.com/office/drawing/2014/main" xmlns="" id="{057E1BAC-40C9-4E85-A20A-3CA43484A44B}"/>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95" name="bg object 18">
            <a:extLst>
              <a:ext uri="{FF2B5EF4-FFF2-40B4-BE49-F238E27FC236}">
                <a16:creationId xmlns:a16="http://schemas.microsoft.com/office/drawing/2014/main" xmlns="" id="{C19AAE64-C331-4ACF-AAAA-B3B968A3A311}"/>
              </a:ext>
            </a:extLst>
          </p:cNvPr>
          <p:cNvPicPr/>
          <p:nvPr/>
        </p:nvPicPr>
        <p:blipFill>
          <a:blip r:embed="rId2" cstate="print"/>
          <a:stretch>
            <a:fillRect/>
          </a:stretch>
        </p:blipFill>
        <p:spPr>
          <a:xfrm>
            <a:off x="117745" y="0"/>
            <a:ext cx="174123" cy="208812"/>
          </a:xfrm>
          <a:prstGeom prst="rect">
            <a:avLst/>
          </a:prstGeom>
        </p:spPr>
      </p:pic>
      <p:sp>
        <p:nvSpPr>
          <p:cNvPr id="96" name="object 11">
            <a:extLst>
              <a:ext uri="{FF2B5EF4-FFF2-40B4-BE49-F238E27FC236}">
                <a16:creationId xmlns:a16="http://schemas.microsoft.com/office/drawing/2014/main" xmlns="" id="{0EF31B49-E311-46C5-A502-4CE0E76EFEC0}"/>
              </a:ext>
            </a:extLst>
          </p:cNvPr>
          <p:cNvSpPr/>
          <p:nvPr/>
        </p:nvSpPr>
        <p:spPr>
          <a:xfrm>
            <a:off x="466980" y="517525"/>
            <a:ext cx="7073145"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97" name="object 12">
            <a:extLst>
              <a:ext uri="{FF2B5EF4-FFF2-40B4-BE49-F238E27FC236}">
                <a16:creationId xmlns:a16="http://schemas.microsoft.com/office/drawing/2014/main" xmlns="" id="{4E712BDD-D4FC-48C1-A76C-A52EF05C6717}"/>
              </a:ext>
            </a:extLst>
          </p:cNvPr>
          <p:cNvSpPr txBox="1"/>
          <p:nvPr/>
        </p:nvSpPr>
        <p:spPr>
          <a:xfrm>
            <a:off x="628649" y="688667"/>
            <a:ext cx="6957925" cy="382156"/>
          </a:xfrm>
          <a:prstGeom prst="rect">
            <a:avLst/>
          </a:prstGeom>
        </p:spPr>
        <p:txBody>
          <a:bodyPr vert="horz" wrap="square" lIns="0" tIns="12700" rIns="0" bIns="0" rtlCol="0">
            <a:spAutoFit/>
          </a:bodyPr>
          <a:lstStyle/>
          <a:p>
            <a:pPr marL="12700">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避難所開設の流れ（大雨時編）</a:t>
            </a:r>
          </a:p>
        </p:txBody>
      </p:sp>
      <p:sp>
        <p:nvSpPr>
          <p:cNvPr id="98" name="矢印: 下 97">
            <a:extLst>
              <a:ext uri="{FF2B5EF4-FFF2-40B4-BE49-F238E27FC236}">
                <a16:creationId xmlns:a16="http://schemas.microsoft.com/office/drawing/2014/main" xmlns="" id="{4654B53D-B14E-4BC8-803F-4CB9E81B479F}"/>
              </a:ext>
            </a:extLst>
          </p:cNvPr>
          <p:cNvSpPr/>
          <p:nvPr/>
        </p:nvSpPr>
        <p:spPr>
          <a:xfrm>
            <a:off x="1898194" y="5673777"/>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矢印: 下 98">
            <a:extLst>
              <a:ext uri="{FF2B5EF4-FFF2-40B4-BE49-F238E27FC236}">
                <a16:creationId xmlns:a16="http://schemas.microsoft.com/office/drawing/2014/main" xmlns="" id="{22C830EB-BDAB-4469-BCDF-59B68D217191}"/>
              </a:ext>
            </a:extLst>
          </p:cNvPr>
          <p:cNvSpPr/>
          <p:nvPr/>
        </p:nvSpPr>
        <p:spPr>
          <a:xfrm>
            <a:off x="1898194" y="3520458"/>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xmlns="" id="{478E6809-48B1-49FE-8EFF-2242B465E4D1}"/>
              </a:ext>
            </a:extLst>
          </p:cNvPr>
          <p:cNvSpPr txBox="1"/>
          <p:nvPr/>
        </p:nvSpPr>
        <p:spPr>
          <a:xfrm>
            <a:off x="1776903" y="2223019"/>
            <a:ext cx="1752600"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開設準備</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01" name="object 81">
            <a:extLst>
              <a:ext uri="{FF2B5EF4-FFF2-40B4-BE49-F238E27FC236}">
                <a16:creationId xmlns:a16="http://schemas.microsoft.com/office/drawing/2014/main" xmlns="" id="{B0EC857D-7492-4D0C-AA31-E6FFF239BF75}"/>
              </a:ext>
            </a:extLst>
          </p:cNvPr>
          <p:cNvSpPr/>
          <p:nvPr/>
        </p:nvSpPr>
        <p:spPr>
          <a:xfrm>
            <a:off x="1044552" y="2236466"/>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02" name="テキスト ボックス 101">
            <a:extLst>
              <a:ext uri="{FF2B5EF4-FFF2-40B4-BE49-F238E27FC236}">
                <a16:creationId xmlns:a16="http://schemas.microsoft.com/office/drawing/2014/main" xmlns="" id="{3B64BE32-B30A-4653-A887-36A1FB07CA64}"/>
              </a:ext>
            </a:extLst>
          </p:cNvPr>
          <p:cNvSpPr txBox="1"/>
          <p:nvPr/>
        </p:nvSpPr>
        <p:spPr>
          <a:xfrm>
            <a:off x="997080" y="2251497"/>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xmlns="" id="{D09612A0-45F0-423D-AE6E-32EFDB65DE1D}"/>
              </a:ext>
            </a:extLst>
          </p:cNvPr>
          <p:cNvSpPr txBox="1"/>
          <p:nvPr/>
        </p:nvSpPr>
        <p:spPr>
          <a:xfrm>
            <a:off x="141513" y="10159448"/>
            <a:ext cx="713576"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１６</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105" name="object 5">
            <a:extLst>
              <a:ext uri="{FF2B5EF4-FFF2-40B4-BE49-F238E27FC236}">
                <a16:creationId xmlns:a16="http://schemas.microsoft.com/office/drawing/2014/main" xmlns="" id="{A3A8CA15-C2A2-4EDE-8DC0-3C7F7AAEA307}"/>
              </a:ext>
            </a:extLst>
          </p:cNvPr>
          <p:cNvSpPr txBox="1"/>
          <p:nvPr/>
        </p:nvSpPr>
        <p:spPr>
          <a:xfrm>
            <a:off x="890395" y="2961781"/>
            <a:ext cx="5395278" cy="443711"/>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避難所の安全確認、開錠、施設の利用準備などを行い、避難者を受け入れる体制を整えます。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06" name="object 5">
            <a:extLst>
              <a:ext uri="{FF2B5EF4-FFF2-40B4-BE49-F238E27FC236}">
                <a16:creationId xmlns:a16="http://schemas.microsoft.com/office/drawing/2014/main" xmlns="" id="{B2114897-299E-4283-ABF7-3AAC459D04E9}"/>
              </a:ext>
            </a:extLst>
          </p:cNvPr>
          <p:cNvSpPr txBox="1"/>
          <p:nvPr/>
        </p:nvSpPr>
        <p:spPr>
          <a:xfrm>
            <a:off x="890395" y="5198556"/>
            <a:ext cx="5277182"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避難者の受付を行い、居住スペースまで誘導を行います。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07" name="object 5">
            <a:extLst>
              <a:ext uri="{FF2B5EF4-FFF2-40B4-BE49-F238E27FC236}">
                <a16:creationId xmlns:a16="http://schemas.microsoft.com/office/drawing/2014/main" xmlns="" id="{83B539B8-EAA2-4A75-ABBD-FE11304EBFC3}"/>
              </a:ext>
            </a:extLst>
          </p:cNvPr>
          <p:cNvSpPr txBox="1"/>
          <p:nvPr/>
        </p:nvSpPr>
        <p:spPr>
          <a:xfrm>
            <a:off x="890868" y="7590140"/>
            <a:ext cx="5394805"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避難者状況を取りまとめて、町災害対策本部へ報告します。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08" name="object 5">
            <a:extLst>
              <a:ext uri="{FF2B5EF4-FFF2-40B4-BE49-F238E27FC236}">
                <a16:creationId xmlns:a16="http://schemas.microsoft.com/office/drawing/2014/main" xmlns="" id="{5B4DDB0D-2559-4FB2-B9DC-EE1AAD298DA2}"/>
              </a:ext>
            </a:extLst>
          </p:cNvPr>
          <p:cNvSpPr txBox="1"/>
          <p:nvPr/>
        </p:nvSpPr>
        <p:spPr>
          <a:xfrm>
            <a:off x="882321" y="9723469"/>
            <a:ext cx="4961888"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備蓄されている食料や毛布などを避難者に配布します。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1" name="object 5">
            <a:extLst>
              <a:ext uri="{FF2B5EF4-FFF2-40B4-BE49-F238E27FC236}">
                <a16:creationId xmlns:a16="http://schemas.microsoft.com/office/drawing/2014/main" xmlns="" id="{772706D9-A182-4082-BE91-BD0DF559C015}"/>
              </a:ext>
            </a:extLst>
          </p:cNvPr>
          <p:cNvSpPr txBox="1"/>
          <p:nvPr/>
        </p:nvSpPr>
        <p:spPr>
          <a:xfrm>
            <a:off x="487145" y="1231900"/>
            <a:ext cx="6915820" cy="659155"/>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大雨時（災害発生前）の指定避難所の開設は、大田地区振興会連絡協</a:t>
            </a:r>
            <a:r>
              <a:rPr lang="ja-JP" altLang="en-US" sz="1400">
                <a:solidFill>
                  <a:srgbClr val="221815"/>
                </a:solidFill>
                <a:latin typeface="Yu Gothic Medium" panose="020B0400000000000000" pitchFamily="34" charset="-128"/>
                <a:ea typeface="Yu Gothic Medium" panose="020B0400000000000000" pitchFamily="34" charset="-128"/>
                <a:cs typeface="YuGo-Medium"/>
              </a:rPr>
              <a:t>議会・大田地</a:t>
            </a: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区内の自主防災会が中心となって、町職員、施設管理者と協力して、次の４つの活動を行います。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Tree>
    <p:extLst>
      <p:ext uri="{BB962C8B-B14F-4D97-AF65-F5344CB8AC3E}">
        <p14:creationId xmlns:p14="http://schemas.microsoft.com/office/powerpoint/2010/main" val="362820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グループ化 49">
            <a:extLst>
              <a:ext uri="{FF2B5EF4-FFF2-40B4-BE49-F238E27FC236}">
                <a16:creationId xmlns:a16="http://schemas.microsoft.com/office/drawing/2014/main" xmlns="" id="{C351B65C-13D6-4924-88C4-5B7AFFB35012}"/>
              </a:ext>
            </a:extLst>
          </p:cNvPr>
          <p:cNvGrpSpPr/>
          <p:nvPr/>
        </p:nvGrpSpPr>
        <p:grpSpPr>
          <a:xfrm>
            <a:off x="-6359" y="1910297"/>
            <a:ext cx="7252585" cy="8590600"/>
            <a:chOff x="-6359" y="1910297"/>
            <a:chExt cx="7252585" cy="8590600"/>
          </a:xfrm>
        </p:grpSpPr>
        <p:sp>
          <p:nvSpPr>
            <p:cNvPr id="26" name="四角形: 角を丸くする 25">
              <a:extLst>
                <a:ext uri="{FF2B5EF4-FFF2-40B4-BE49-F238E27FC236}">
                  <a16:creationId xmlns:a16="http://schemas.microsoft.com/office/drawing/2014/main" xmlns="" id="{B548C496-A25F-430A-B1F2-D74C19FA4F83}"/>
                </a:ext>
              </a:extLst>
            </p:cNvPr>
            <p:cNvSpPr/>
            <p:nvPr/>
          </p:nvSpPr>
          <p:spPr>
            <a:xfrm>
              <a:off x="44217" y="1910297"/>
              <a:ext cx="7180560" cy="1915622"/>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xmlns="" id="{F5DE7C95-5BEB-4E46-A3A9-E98791FE2189}"/>
                </a:ext>
              </a:extLst>
            </p:cNvPr>
            <p:cNvSpPr/>
            <p:nvPr/>
          </p:nvSpPr>
          <p:spPr>
            <a:xfrm>
              <a:off x="5304" y="6244074"/>
              <a:ext cx="7179447" cy="2045134"/>
            </a:xfrm>
            <a:prstGeom prst="roundRect">
              <a:avLst>
                <a:gd name="adj" fmla="val 71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xmlns="" id="{1F1703AE-D853-447C-B290-367C3EB0501C}"/>
                </a:ext>
              </a:extLst>
            </p:cNvPr>
            <p:cNvSpPr/>
            <p:nvPr/>
          </p:nvSpPr>
          <p:spPr>
            <a:xfrm>
              <a:off x="4191" y="4113619"/>
              <a:ext cx="7180560" cy="1861580"/>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xmlns="" id="{25618009-8473-4EEE-A08A-CABD63695364}"/>
                </a:ext>
              </a:extLst>
            </p:cNvPr>
            <p:cNvSpPr/>
            <p:nvPr/>
          </p:nvSpPr>
          <p:spPr>
            <a:xfrm>
              <a:off x="54846" y="8592897"/>
              <a:ext cx="7191380" cy="1908000"/>
            </a:xfrm>
            <a:prstGeom prst="roundRect">
              <a:avLst>
                <a:gd name="adj" fmla="val 756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xmlns="" id="{5C617B4C-3087-423C-B196-602D44E7E150}"/>
                </a:ext>
              </a:extLst>
            </p:cNvPr>
            <p:cNvSpPr/>
            <p:nvPr/>
          </p:nvSpPr>
          <p:spPr>
            <a:xfrm>
              <a:off x="-1624" y="1910297"/>
              <a:ext cx="342292" cy="1915622"/>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xmlns="" id="{938CBA10-42B9-48BF-ABA0-089121E8B893}"/>
                </a:ext>
              </a:extLst>
            </p:cNvPr>
            <p:cNvSpPr/>
            <p:nvPr/>
          </p:nvSpPr>
          <p:spPr>
            <a:xfrm>
              <a:off x="1" y="6244074"/>
              <a:ext cx="342239" cy="2045134"/>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xmlns="" id="{5D896528-7BEC-4E3E-8AED-8287D034AF4F}"/>
                </a:ext>
              </a:extLst>
            </p:cNvPr>
            <p:cNvSpPr/>
            <p:nvPr/>
          </p:nvSpPr>
          <p:spPr>
            <a:xfrm>
              <a:off x="-1309" y="4113619"/>
              <a:ext cx="342292" cy="186158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xmlns="" id="{00350F1D-56AC-44D1-AB40-68B5F0CA8646}"/>
                </a:ext>
              </a:extLst>
            </p:cNvPr>
            <p:cNvSpPr/>
            <p:nvPr/>
          </p:nvSpPr>
          <p:spPr>
            <a:xfrm>
              <a:off x="-6359" y="8592897"/>
              <a:ext cx="342808" cy="190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xmlns="" id="{75B5E6A0-795D-4F8A-BFB3-56A5A1CF94BB}"/>
              </a:ext>
            </a:extLst>
          </p:cNvPr>
          <p:cNvSpPr txBox="1"/>
          <p:nvPr/>
        </p:nvSpPr>
        <p:spPr>
          <a:xfrm>
            <a:off x="280191" y="2363073"/>
            <a:ext cx="4792202" cy="1015663"/>
          </a:xfrm>
          <a:prstGeom prst="rect">
            <a:avLst/>
          </a:prstGeom>
          <a:noFill/>
        </p:spPr>
        <p:txBody>
          <a:bodyPr wrap="square">
            <a:spAutoFit/>
          </a:bodyPr>
          <a:lstStyle/>
          <a:p>
            <a:pPr algn="just"/>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避難所の開錠</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避難所開設の連絡</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３</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避難所施設の利用準備</a:t>
            </a:r>
            <a:endParaRPr lang="ja-JP" altLang="ja-JP" sz="2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xmlns="" id="{172ABDF9-CDF7-438C-B938-7059947B6F72}"/>
              </a:ext>
            </a:extLst>
          </p:cNvPr>
          <p:cNvSpPr txBox="1"/>
          <p:nvPr/>
        </p:nvSpPr>
        <p:spPr>
          <a:xfrm>
            <a:off x="280191" y="4683358"/>
            <a:ext cx="3411316"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避難者の受付</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避難者の誘導</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xmlns="" id="{A41D9F22-E61B-41EE-8EC4-FD01573DE7C5}"/>
              </a:ext>
            </a:extLst>
          </p:cNvPr>
          <p:cNvSpPr txBox="1"/>
          <p:nvPr/>
        </p:nvSpPr>
        <p:spPr>
          <a:xfrm>
            <a:off x="280191" y="6990325"/>
            <a:ext cx="4509975"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避難者状況の取りまとめ</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避難者状況の報告</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xmlns="" id="{8F77C996-0B6C-4092-9409-EC4315FD2E23}"/>
              </a:ext>
            </a:extLst>
          </p:cNvPr>
          <p:cNvSpPr txBox="1"/>
          <p:nvPr/>
        </p:nvSpPr>
        <p:spPr>
          <a:xfrm>
            <a:off x="276829" y="8940300"/>
            <a:ext cx="5312109" cy="1169551"/>
          </a:xfrm>
          <a:prstGeom prst="rect">
            <a:avLst/>
          </a:prstGeom>
          <a:noFill/>
        </p:spPr>
        <p:txBody>
          <a:bodyPr wrap="square">
            <a:spAutoFit/>
          </a:bodyPr>
          <a:lstStyle>
            <a:defPPr>
              <a:defRPr lang="ja-JP"/>
            </a:defPPr>
            <a:lvl1pPr algn="just">
              <a:spcAft>
                <a:spcPts val="600"/>
              </a:spcAft>
              <a:defRPr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defRPr>
            </a:lvl1pPr>
          </a:lstStyle>
          <a:p>
            <a:r>
              <a:rPr lang="ja-JP" altLang="en-US" dirty="0"/>
              <a:t>１</a:t>
            </a:r>
            <a:r>
              <a:rPr lang="en-US" altLang="ja-JP" dirty="0"/>
              <a:t>.</a:t>
            </a:r>
            <a:r>
              <a:rPr lang="ja-JP" altLang="en-US" dirty="0"/>
              <a:t> 備蓄物資の配布準備</a:t>
            </a:r>
            <a:endParaRPr lang="en-US" altLang="ja-JP" dirty="0"/>
          </a:p>
          <a:p>
            <a:r>
              <a:rPr lang="ja-JP" altLang="en-US" dirty="0"/>
              <a:t>２</a:t>
            </a:r>
            <a:r>
              <a:rPr lang="en-US" altLang="ja-JP" dirty="0"/>
              <a:t>.</a:t>
            </a:r>
            <a:r>
              <a:rPr lang="ja-JP" altLang="en-US" dirty="0"/>
              <a:t> 備蓄物資</a:t>
            </a:r>
            <a:r>
              <a:rPr lang="ja-JP" altLang="en-US" dirty="0">
                <a:solidFill>
                  <a:srgbClr val="221815"/>
                </a:solidFill>
              </a:rPr>
              <a:t>の配布</a:t>
            </a:r>
            <a:endParaRPr lang="en-US" altLang="ja-JP" dirty="0">
              <a:solidFill>
                <a:srgbClr val="221815"/>
              </a:solidFill>
            </a:endParaRPr>
          </a:p>
          <a:p>
            <a:r>
              <a:rPr lang="ja-JP" altLang="en-US" dirty="0">
                <a:solidFill>
                  <a:srgbClr val="221815"/>
                </a:solidFill>
              </a:rPr>
              <a:t>３</a:t>
            </a:r>
            <a:r>
              <a:rPr lang="en-US" altLang="ja-JP">
                <a:solidFill>
                  <a:srgbClr val="221815"/>
                </a:solidFill>
              </a:rPr>
              <a:t>. </a:t>
            </a:r>
            <a:r>
              <a:rPr lang="ja-JP" altLang="en-US" dirty="0">
                <a:solidFill>
                  <a:srgbClr val="221815"/>
                </a:solidFill>
              </a:rPr>
              <a:t>町</a:t>
            </a:r>
            <a:r>
              <a:rPr lang="ja-JP" altLang="en-US">
                <a:solidFill>
                  <a:srgbClr val="221815"/>
                </a:solidFill>
              </a:rPr>
              <a:t>災害</a:t>
            </a:r>
            <a:r>
              <a:rPr lang="ja-JP" altLang="en-US" dirty="0"/>
              <a:t>対策本部への提供要請</a:t>
            </a:r>
            <a:endParaRPr lang="ja-JP" altLang="ja-JP" dirty="0"/>
          </a:p>
        </p:txBody>
      </p:sp>
      <p:pic>
        <p:nvPicPr>
          <p:cNvPr id="34" name="object 10">
            <a:extLst>
              <a:ext uri="{FF2B5EF4-FFF2-40B4-BE49-F238E27FC236}">
                <a16:creationId xmlns:a16="http://schemas.microsoft.com/office/drawing/2014/main" xmlns="" id="{866E978E-FFD7-434F-B979-E1AF5AA79300}"/>
              </a:ext>
            </a:extLst>
          </p:cNvPr>
          <p:cNvPicPr/>
          <p:nvPr/>
        </p:nvPicPr>
        <p:blipFill>
          <a:blip r:embed="rId2" cstate="print"/>
          <a:stretch>
            <a:fillRect/>
          </a:stretch>
        </p:blipFill>
        <p:spPr>
          <a:xfrm>
            <a:off x="970452" y="535823"/>
            <a:ext cx="6166962" cy="628400"/>
          </a:xfrm>
          <a:prstGeom prst="rect">
            <a:avLst/>
          </a:prstGeom>
          <a:solidFill>
            <a:srgbClr val="172A88"/>
          </a:solidFill>
          <a:ln>
            <a:solidFill>
              <a:schemeClr val="bg1"/>
            </a:solidFill>
          </a:ln>
        </p:spPr>
      </p:pic>
      <p:sp>
        <p:nvSpPr>
          <p:cNvPr id="35" name="object 11">
            <a:extLst>
              <a:ext uri="{FF2B5EF4-FFF2-40B4-BE49-F238E27FC236}">
                <a16:creationId xmlns:a16="http://schemas.microsoft.com/office/drawing/2014/main" xmlns="" id="{C19D47FB-202F-4B8C-9F72-08B84CD003DF}"/>
              </a:ext>
            </a:extLst>
          </p:cNvPr>
          <p:cNvSpPr/>
          <p:nvPr/>
        </p:nvSpPr>
        <p:spPr>
          <a:xfrm>
            <a:off x="0" y="535823"/>
            <a:ext cx="7137414"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noFill/>
          </a:ln>
        </p:spPr>
        <p:txBody>
          <a:bodyPr wrap="square" lIns="0" tIns="0" rIns="0" bIns="0" rtlCol="0"/>
          <a:lstStyle/>
          <a:p>
            <a:endParaRPr/>
          </a:p>
        </p:txBody>
      </p:sp>
      <p:sp>
        <p:nvSpPr>
          <p:cNvPr id="36" name="テキスト ボックス 35">
            <a:extLst>
              <a:ext uri="{FF2B5EF4-FFF2-40B4-BE49-F238E27FC236}">
                <a16:creationId xmlns:a16="http://schemas.microsoft.com/office/drawing/2014/main" xmlns="" id="{2907258E-CEB5-40CF-A8BA-72C38BD8C44F}"/>
              </a:ext>
            </a:extLst>
          </p:cNvPr>
          <p:cNvSpPr txBox="1"/>
          <p:nvPr/>
        </p:nvSpPr>
        <p:spPr>
          <a:xfrm>
            <a:off x="4496811" y="3513739"/>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２～４を参照</a:t>
            </a:r>
            <a:endParaRPr lang="ja-JP" altLang="en-US" sz="1200" dirty="0"/>
          </a:p>
        </p:txBody>
      </p:sp>
      <p:sp>
        <p:nvSpPr>
          <p:cNvPr id="37" name="テキスト ボックス 36">
            <a:extLst>
              <a:ext uri="{FF2B5EF4-FFF2-40B4-BE49-F238E27FC236}">
                <a16:creationId xmlns:a16="http://schemas.microsoft.com/office/drawing/2014/main" xmlns="" id="{3E25B5E6-9524-4032-9B93-04F928522C69}"/>
              </a:ext>
            </a:extLst>
          </p:cNvPr>
          <p:cNvSpPr txBox="1"/>
          <p:nvPr/>
        </p:nvSpPr>
        <p:spPr>
          <a:xfrm>
            <a:off x="4443338" y="5600131"/>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５～６を参照</a:t>
            </a:r>
            <a:endParaRPr lang="ja-JP" altLang="en-US" sz="1200" dirty="0"/>
          </a:p>
        </p:txBody>
      </p:sp>
      <p:sp>
        <p:nvSpPr>
          <p:cNvPr id="38" name="テキスト ボックス 37">
            <a:extLst>
              <a:ext uri="{FF2B5EF4-FFF2-40B4-BE49-F238E27FC236}">
                <a16:creationId xmlns:a16="http://schemas.microsoft.com/office/drawing/2014/main" xmlns="" id="{F8A36A62-7E15-4F23-9CEF-114CD92952AE}"/>
              </a:ext>
            </a:extLst>
          </p:cNvPr>
          <p:cNvSpPr txBox="1"/>
          <p:nvPr/>
        </p:nvSpPr>
        <p:spPr>
          <a:xfrm>
            <a:off x="4395877" y="7959911"/>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７～８を参照</a:t>
            </a:r>
            <a:endParaRPr lang="ja-JP" altLang="en-US" sz="1200" dirty="0"/>
          </a:p>
        </p:txBody>
      </p:sp>
      <p:sp>
        <p:nvSpPr>
          <p:cNvPr id="39" name="テキスト ボックス 38">
            <a:extLst>
              <a:ext uri="{FF2B5EF4-FFF2-40B4-BE49-F238E27FC236}">
                <a16:creationId xmlns:a16="http://schemas.microsoft.com/office/drawing/2014/main" xmlns="" id="{C5CCBFCF-E1B8-4B3F-AC76-367C294507FE}"/>
              </a:ext>
            </a:extLst>
          </p:cNvPr>
          <p:cNvSpPr txBox="1"/>
          <p:nvPr/>
        </p:nvSpPr>
        <p:spPr>
          <a:xfrm>
            <a:off x="4395876" y="10095291"/>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９～１１を参照</a:t>
            </a:r>
            <a:endParaRPr lang="ja-JP" altLang="en-US" sz="1200" dirty="0"/>
          </a:p>
        </p:txBody>
      </p:sp>
      <p:pic>
        <p:nvPicPr>
          <p:cNvPr id="41" name="図 40">
            <a:extLst>
              <a:ext uri="{FF2B5EF4-FFF2-40B4-BE49-F238E27FC236}">
                <a16:creationId xmlns:a16="http://schemas.microsoft.com/office/drawing/2014/main" xmlns="" id="{5FD2FD77-8351-4F10-89A9-ADD54AE8D28E}"/>
              </a:ext>
            </a:extLst>
          </p:cNvPr>
          <p:cNvPicPr>
            <a:picLocks noChangeAspect="1"/>
          </p:cNvPicPr>
          <p:nvPr/>
        </p:nvPicPr>
        <p:blipFill>
          <a:blip r:embed="rId3"/>
          <a:stretch>
            <a:fillRect/>
          </a:stretch>
        </p:blipFill>
        <p:spPr>
          <a:xfrm>
            <a:off x="5072394" y="2091268"/>
            <a:ext cx="1036474" cy="1379583"/>
          </a:xfrm>
          <a:prstGeom prst="rect">
            <a:avLst/>
          </a:prstGeom>
        </p:spPr>
      </p:pic>
      <p:pic>
        <p:nvPicPr>
          <p:cNvPr id="42" name="図 41">
            <a:extLst>
              <a:ext uri="{FF2B5EF4-FFF2-40B4-BE49-F238E27FC236}">
                <a16:creationId xmlns:a16="http://schemas.microsoft.com/office/drawing/2014/main" xmlns="" id="{4D8F0205-1C06-4005-8B73-3E9716603ED5}"/>
              </a:ext>
            </a:extLst>
          </p:cNvPr>
          <p:cNvPicPr>
            <a:picLocks noChangeAspect="1"/>
          </p:cNvPicPr>
          <p:nvPr/>
        </p:nvPicPr>
        <p:blipFill>
          <a:blip r:embed="rId3"/>
          <a:stretch>
            <a:fillRect/>
          </a:stretch>
        </p:blipFill>
        <p:spPr>
          <a:xfrm>
            <a:off x="5074218" y="4216375"/>
            <a:ext cx="1036474" cy="1379583"/>
          </a:xfrm>
          <a:prstGeom prst="rect">
            <a:avLst/>
          </a:prstGeom>
        </p:spPr>
      </p:pic>
      <p:pic>
        <p:nvPicPr>
          <p:cNvPr id="43" name="図 42">
            <a:extLst>
              <a:ext uri="{FF2B5EF4-FFF2-40B4-BE49-F238E27FC236}">
                <a16:creationId xmlns:a16="http://schemas.microsoft.com/office/drawing/2014/main" xmlns="" id="{ACDFDCC6-6573-4587-A531-C220B6A46CFD}"/>
              </a:ext>
            </a:extLst>
          </p:cNvPr>
          <p:cNvPicPr>
            <a:picLocks noChangeAspect="1"/>
          </p:cNvPicPr>
          <p:nvPr/>
        </p:nvPicPr>
        <p:blipFill>
          <a:blip r:embed="rId3"/>
          <a:stretch>
            <a:fillRect/>
          </a:stretch>
        </p:blipFill>
        <p:spPr>
          <a:xfrm>
            <a:off x="5072394" y="6445245"/>
            <a:ext cx="1036474" cy="1379583"/>
          </a:xfrm>
          <a:prstGeom prst="rect">
            <a:avLst/>
          </a:prstGeom>
        </p:spPr>
      </p:pic>
      <p:pic>
        <p:nvPicPr>
          <p:cNvPr id="44" name="図 43">
            <a:extLst>
              <a:ext uri="{FF2B5EF4-FFF2-40B4-BE49-F238E27FC236}">
                <a16:creationId xmlns:a16="http://schemas.microsoft.com/office/drawing/2014/main" xmlns="" id="{52279F04-47D1-4A4A-B5E2-BA40DDB52BD6}"/>
              </a:ext>
            </a:extLst>
          </p:cNvPr>
          <p:cNvPicPr>
            <a:picLocks noChangeAspect="1"/>
          </p:cNvPicPr>
          <p:nvPr/>
        </p:nvPicPr>
        <p:blipFill>
          <a:blip r:embed="rId3"/>
          <a:stretch>
            <a:fillRect/>
          </a:stretch>
        </p:blipFill>
        <p:spPr>
          <a:xfrm>
            <a:off x="5082064" y="8677861"/>
            <a:ext cx="1036474" cy="1379583"/>
          </a:xfrm>
          <a:prstGeom prst="rect">
            <a:avLst/>
          </a:prstGeom>
        </p:spPr>
      </p:pic>
      <p:sp>
        <p:nvSpPr>
          <p:cNvPr id="45" name="テキスト ボックス 44">
            <a:extLst>
              <a:ext uri="{FF2B5EF4-FFF2-40B4-BE49-F238E27FC236}">
                <a16:creationId xmlns:a16="http://schemas.microsoft.com/office/drawing/2014/main" xmlns="" id="{55639BDF-49DE-464F-9D6B-93EC00233383}"/>
              </a:ext>
            </a:extLst>
          </p:cNvPr>
          <p:cNvSpPr txBox="1"/>
          <p:nvPr/>
        </p:nvSpPr>
        <p:spPr>
          <a:xfrm>
            <a:off x="6680539" y="10183871"/>
            <a:ext cx="690337" cy="371833"/>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１７</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0155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グループ化 39">
            <a:extLst>
              <a:ext uri="{FF2B5EF4-FFF2-40B4-BE49-F238E27FC236}">
                <a16:creationId xmlns:a16="http://schemas.microsoft.com/office/drawing/2014/main" xmlns="" id="{34056B96-3411-4299-9E0B-F87A28979C88}"/>
              </a:ext>
            </a:extLst>
          </p:cNvPr>
          <p:cNvGrpSpPr/>
          <p:nvPr/>
        </p:nvGrpSpPr>
        <p:grpSpPr>
          <a:xfrm>
            <a:off x="495299" y="1906059"/>
            <a:ext cx="7068538" cy="1908000"/>
            <a:chOff x="495299" y="1906059"/>
            <a:chExt cx="7068538" cy="1908000"/>
          </a:xfrm>
          <a:solidFill>
            <a:schemeClr val="accent2">
              <a:lumMod val="20000"/>
              <a:lumOff val="80000"/>
            </a:schemeClr>
          </a:solidFill>
        </p:grpSpPr>
        <p:sp>
          <p:nvSpPr>
            <p:cNvPr id="2" name="四角形: 角を丸くする 1">
              <a:extLst>
                <a:ext uri="{FF2B5EF4-FFF2-40B4-BE49-F238E27FC236}">
                  <a16:creationId xmlns:a16="http://schemas.microsoft.com/office/drawing/2014/main" xmlns="" id="{C1F5270B-2053-4AEB-984B-434215F8DAFA}"/>
                </a:ext>
              </a:extLst>
            </p:cNvPr>
            <p:cNvSpPr/>
            <p:nvPr/>
          </p:nvSpPr>
          <p:spPr>
            <a:xfrm>
              <a:off x="495299" y="1906059"/>
              <a:ext cx="7064375" cy="1908000"/>
            </a:xfrm>
            <a:prstGeom prst="roundRect">
              <a:avLst>
                <a:gd name="adj" fmla="val 43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xmlns="" id="{3E3A38AF-FF67-42FB-9C63-3A2D220E4DA5}"/>
                </a:ext>
              </a:extLst>
            </p:cNvPr>
            <p:cNvSpPr/>
            <p:nvPr/>
          </p:nvSpPr>
          <p:spPr>
            <a:xfrm>
              <a:off x="6618369" y="1906059"/>
              <a:ext cx="945468" cy="19080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 name="グループ化 41">
            <a:extLst>
              <a:ext uri="{FF2B5EF4-FFF2-40B4-BE49-F238E27FC236}">
                <a16:creationId xmlns:a16="http://schemas.microsoft.com/office/drawing/2014/main" xmlns="" id="{DF049D2B-410B-4E2F-B7EE-0FB4998539F0}"/>
              </a:ext>
            </a:extLst>
          </p:cNvPr>
          <p:cNvGrpSpPr/>
          <p:nvPr/>
        </p:nvGrpSpPr>
        <p:grpSpPr>
          <a:xfrm>
            <a:off x="495300" y="6359006"/>
            <a:ext cx="7064376" cy="1908000"/>
            <a:chOff x="495299" y="6359006"/>
            <a:chExt cx="7095601" cy="1908000"/>
          </a:xfrm>
          <a:solidFill>
            <a:schemeClr val="accent2">
              <a:lumMod val="20000"/>
              <a:lumOff val="80000"/>
            </a:schemeClr>
          </a:solidFill>
        </p:grpSpPr>
        <p:sp>
          <p:nvSpPr>
            <p:cNvPr id="4" name="四角形: 角を丸くする 3">
              <a:extLst>
                <a:ext uri="{FF2B5EF4-FFF2-40B4-BE49-F238E27FC236}">
                  <a16:creationId xmlns:a16="http://schemas.microsoft.com/office/drawing/2014/main" xmlns="" id="{F32E1C2D-16AB-43B2-86CC-348C484104FA}"/>
                </a:ext>
              </a:extLst>
            </p:cNvPr>
            <p:cNvSpPr/>
            <p:nvPr/>
          </p:nvSpPr>
          <p:spPr>
            <a:xfrm>
              <a:off x="495299" y="6359006"/>
              <a:ext cx="7095600" cy="1908000"/>
            </a:xfrm>
            <a:prstGeom prst="roundRect">
              <a:avLst>
                <a:gd name="adj" fmla="val 7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xmlns="" id="{F433C2E0-F0D2-46BC-81E1-9CFA75660765}"/>
                </a:ext>
              </a:extLst>
            </p:cNvPr>
            <p:cNvSpPr/>
            <p:nvPr/>
          </p:nvSpPr>
          <p:spPr>
            <a:xfrm>
              <a:off x="6645432" y="6359006"/>
              <a:ext cx="945468" cy="19080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1" name="グループ化 40">
            <a:extLst>
              <a:ext uri="{FF2B5EF4-FFF2-40B4-BE49-F238E27FC236}">
                <a16:creationId xmlns:a16="http://schemas.microsoft.com/office/drawing/2014/main" xmlns="" id="{557D4407-0B76-4D13-856E-AF1D506BB6D5}"/>
              </a:ext>
            </a:extLst>
          </p:cNvPr>
          <p:cNvGrpSpPr/>
          <p:nvPr/>
        </p:nvGrpSpPr>
        <p:grpSpPr>
          <a:xfrm>
            <a:off x="495299" y="4151399"/>
            <a:ext cx="7068538" cy="1908000"/>
            <a:chOff x="495299" y="4151399"/>
            <a:chExt cx="7068538" cy="1908000"/>
          </a:xfrm>
          <a:solidFill>
            <a:schemeClr val="accent2">
              <a:lumMod val="20000"/>
              <a:lumOff val="80000"/>
            </a:schemeClr>
          </a:solidFill>
        </p:grpSpPr>
        <p:sp>
          <p:nvSpPr>
            <p:cNvPr id="9" name="四角形: 角を丸くする 8">
              <a:extLst>
                <a:ext uri="{FF2B5EF4-FFF2-40B4-BE49-F238E27FC236}">
                  <a16:creationId xmlns:a16="http://schemas.microsoft.com/office/drawing/2014/main" xmlns="" id="{2CAB91E2-4A3D-49ED-8D93-7E91495B9141}"/>
                </a:ext>
              </a:extLst>
            </p:cNvPr>
            <p:cNvSpPr/>
            <p:nvPr/>
          </p:nvSpPr>
          <p:spPr>
            <a:xfrm>
              <a:off x="495299" y="4151399"/>
              <a:ext cx="7064375" cy="1908000"/>
            </a:xfrm>
            <a:prstGeom prst="roundRect">
              <a:avLst>
                <a:gd name="adj" fmla="val 84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37">
              <a:extLst>
                <a:ext uri="{FF2B5EF4-FFF2-40B4-BE49-F238E27FC236}">
                  <a16:creationId xmlns:a16="http://schemas.microsoft.com/office/drawing/2014/main" xmlns="" id="{802F1A90-48E4-41FD-9037-A6C16C9237A2}"/>
                </a:ext>
              </a:extLst>
            </p:cNvPr>
            <p:cNvSpPr/>
            <p:nvPr/>
          </p:nvSpPr>
          <p:spPr>
            <a:xfrm>
              <a:off x="6618369" y="4151399"/>
              <a:ext cx="945468" cy="19080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3" name="グループ化 42">
            <a:extLst>
              <a:ext uri="{FF2B5EF4-FFF2-40B4-BE49-F238E27FC236}">
                <a16:creationId xmlns:a16="http://schemas.microsoft.com/office/drawing/2014/main" xmlns="" id="{B5E36415-73E2-4C93-8045-64684CDDB956}"/>
              </a:ext>
            </a:extLst>
          </p:cNvPr>
          <p:cNvGrpSpPr/>
          <p:nvPr/>
        </p:nvGrpSpPr>
        <p:grpSpPr>
          <a:xfrm>
            <a:off x="495299" y="8603174"/>
            <a:ext cx="7069900" cy="1908000"/>
            <a:chOff x="495299" y="8603174"/>
            <a:chExt cx="7069900" cy="1908000"/>
          </a:xfrm>
          <a:solidFill>
            <a:schemeClr val="accent2">
              <a:lumMod val="20000"/>
              <a:lumOff val="80000"/>
            </a:schemeClr>
          </a:solidFill>
        </p:grpSpPr>
        <p:sp>
          <p:nvSpPr>
            <p:cNvPr id="14" name="四角形: 角を丸くする 13">
              <a:extLst>
                <a:ext uri="{FF2B5EF4-FFF2-40B4-BE49-F238E27FC236}">
                  <a16:creationId xmlns:a16="http://schemas.microsoft.com/office/drawing/2014/main" xmlns="" id="{A2BCE244-9346-480B-B208-71A6332D4FE7}"/>
                </a:ext>
              </a:extLst>
            </p:cNvPr>
            <p:cNvSpPr/>
            <p:nvPr/>
          </p:nvSpPr>
          <p:spPr>
            <a:xfrm>
              <a:off x="495299" y="8603174"/>
              <a:ext cx="7064376" cy="1908000"/>
            </a:xfrm>
            <a:prstGeom prst="roundRect">
              <a:avLst>
                <a:gd name="adj" fmla="val 7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xmlns="" id="{09045B7D-BABA-4EC7-909F-5A28AD4D4264}"/>
                </a:ext>
              </a:extLst>
            </p:cNvPr>
            <p:cNvSpPr/>
            <p:nvPr/>
          </p:nvSpPr>
          <p:spPr>
            <a:xfrm>
              <a:off x="6619731" y="8603174"/>
              <a:ext cx="945468" cy="19080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四角形: 角を丸くする 2">
            <a:extLst>
              <a:ext uri="{FF2B5EF4-FFF2-40B4-BE49-F238E27FC236}">
                <a16:creationId xmlns:a16="http://schemas.microsoft.com/office/drawing/2014/main" xmlns="" id="{81BC95E7-87FE-41BB-ABE9-886C91014035}"/>
              </a:ext>
            </a:extLst>
          </p:cNvPr>
          <p:cNvSpPr/>
          <p:nvPr/>
        </p:nvSpPr>
        <p:spPr>
          <a:xfrm>
            <a:off x="855089" y="2111586"/>
            <a:ext cx="5652000" cy="57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xmlns="" id="{0B5F5D97-4A1A-46CE-AF51-2A209EEE6B55}"/>
              </a:ext>
            </a:extLst>
          </p:cNvPr>
          <p:cNvSpPr/>
          <p:nvPr/>
        </p:nvSpPr>
        <p:spPr>
          <a:xfrm>
            <a:off x="855089" y="6638504"/>
            <a:ext cx="5652000" cy="57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xmlns="" id="{C82CC162-29C2-4461-B48E-8C5438C4F682}"/>
              </a:ext>
            </a:extLst>
          </p:cNvPr>
          <p:cNvSpPr txBox="1"/>
          <p:nvPr/>
        </p:nvSpPr>
        <p:spPr>
          <a:xfrm>
            <a:off x="1674587" y="6823987"/>
            <a:ext cx="4492990" cy="377026"/>
          </a:xfrm>
          <a:prstGeom prst="rect">
            <a:avLst/>
          </a:prstGeom>
          <a:noFill/>
        </p:spPr>
        <p:txBody>
          <a:bodyPr wrap="square">
            <a:spAutoFit/>
          </a:bodyPr>
          <a:lstStyle/>
          <a:p>
            <a:pPr algn="just">
              <a:lnSpc>
                <a:spcPts val="2000"/>
              </a:lnSpc>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避難者状況の取りまとめと報告</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7" name="object 81">
            <a:extLst>
              <a:ext uri="{FF2B5EF4-FFF2-40B4-BE49-F238E27FC236}">
                <a16:creationId xmlns:a16="http://schemas.microsoft.com/office/drawing/2014/main" xmlns="" id="{3FCE6C27-1078-43FD-B7A9-E3EDC7FE3347}"/>
              </a:ext>
            </a:extLst>
          </p:cNvPr>
          <p:cNvSpPr/>
          <p:nvPr/>
        </p:nvSpPr>
        <p:spPr>
          <a:xfrm>
            <a:off x="1161032" y="6744179"/>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8" name="テキスト ボックス 7">
            <a:extLst>
              <a:ext uri="{FF2B5EF4-FFF2-40B4-BE49-F238E27FC236}">
                <a16:creationId xmlns:a16="http://schemas.microsoft.com/office/drawing/2014/main" xmlns="" id="{753B5244-3F80-4906-A5C7-A0B1C7C782D4}"/>
              </a:ext>
            </a:extLst>
          </p:cNvPr>
          <p:cNvSpPr txBox="1"/>
          <p:nvPr/>
        </p:nvSpPr>
        <p:spPr>
          <a:xfrm>
            <a:off x="1111444" y="6744696"/>
            <a:ext cx="478048" cy="400110"/>
          </a:xfrm>
          <a:prstGeom prst="rect">
            <a:avLst/>
          </a:prstGeom>
          <a:noFill/>
        </p:spPr>
        <p:txBody>
          <a:bodyPr wrap="square">
            <a:spAutoFit/>
          </a:bodyPr>
          <a:lstStyle/>
          <a:p>
            <a:pPr algn="just">
              <a:spcAft>
                <a:spcPts val="600"/>
              </a:spcAft>
            </a:pPr>
            <a:r>
              <a:rPr lang="ja-JP" altLang="en-US" sz="2000" b="1" kern="100" dirty="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dirty="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xmlns="" id="{5205C645-7BCE-4F40-8EAB-F6FC2EA54715}"/>
              </a:ext>
            </a:extLst>
          </p:cNvPr>
          <p:cNvSpPr/>
          <p:nvPr/>
        </p:nvSpPr>
        <p:spPr>
          <a:xfrm>
            <a:off x="855089" y="4371830"/>
            <a:ext cx="5652000" cy="57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xmlns="" id="{EDD9245D-2861-4479-9FB2-8DECC72332F0}"/>
              </a:ext>
            </a:extLst>
          </p:cNvPr>
          <p:cNvSpPr txBox="1"/>
          <p:nvPr/>
        </p:nvSpPr>
        <p:spPr>
          <a:xfrm>
            <a:off x="1591582" y="4477471"/>
            <a:ext cx="2085068"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避難者の受入</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2" name="object 81">
            <a:extLst>
              <a:ext uri="{FF2B5EF4-FFF2-40B4-BE49-F238E27FC236}">
                <a16:creationId xmlns:a16="http://schemas.microsoft.com/office/drawing/2014/main" xmlns="" id="{896BA75A-5430-4861-B8CB-5715D81B9E89}"/>
              </a:ext>
            </a:extLst>
          </p:cNvPr>
          <p:cNvSpPr/>
          <p:nvPr/>
        </p:nvSpPr>
        <p:spPr>
          <a:xfrm>
            <a:off x="1161032" y="4477301"/>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3" name="テキスト ボックス 12">
            <a:extLst>
              <a:ext uri="{FF2B5EF4-FFF2-40B4-BE49-F238E27FC236}">
                <a16:creationId xmlns:a16="http://schemas.microsoft.com/office/drawing/2014/main" xmlns="" id="{24C5823D-688F-4A44-BB99-BA1C5766B7E5}"/>
              </a:ext>
            </a:extLst>
          </p:cNvPr>
          <p:cNvSpPr txBox="1"/>
          <p:nvPr/>
        </p:nvSpPr>
        <p:spPr>
          <a:xfrm>
            <a:off x="1113560" y="4492332"/>
            <a:ext cx="525853" cy="400110"/>
          </a:xfrm>
          <a:prstGeom prst="rect">
            <a:avLst/>
          </a:prstGeom>
          <a:noFill/>
        </p:spPr>
        <p:txBody>
          <a:bodyPr wrap="square">
            <a:spAutoFit/>
          </a:bodyPr>
          <a:lstStyle/>
          <a:p>
            <a:pPr algn="just">
              <a:spcAft>
                <a:spcPts val="600"/>
              </a:spcAft>
            </a:pPr>
            <a:r>
              <a:rPr lang="ja-JP" altLang="en-US" sz="2000" b="1" kern="100" dirty="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dirty="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xmlns="" id="{302094FC-1473-4A86-AED3-8AC9B0ED66DE}"/>
              </a:ext>
            </a:extLst>
          </p:cNvPr>
          <p:cNvSpPr/>
          <p:nvPr/>
        </p:nvSpPr>
        <p:spPr>
          <a:xfrm>
            <a:off x="855089" y="8873685"/>
            <a:ext cx="5652000" cy="57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xmlns="" id="{BC7019AE-369B-4824-AA5C-158298FFD818}"/>
              </a:ext>
            </a:extLst>
          </p:cNvPr>
          <p:cNvSpPr txBox="1"/>
          <p:nvPr/>
        </p:nvSpPr>
        <p:spPr>
          <a:xfrm>
            <a:off x="1665620" y="8979326"/>
            <a:ext cx="3223371" cy="461665"/>
          </a:xfrm>
          <a:prstGeom prst="rect">
            <a:avLst/>
          </a:prstGeom>
          <a:noFill/>
        </p:spPr>
        <p:txBody>
          <a:bodyPr wrap="square">
            <a:spAutoFit/>
          </a:bodyPr>
          <a:lstStyle/>
          <a:p>
            <a:pPr algn="just">
              <a:spcAft>
                <a:spcPts val="600"/>
              </a:spcAft>
            </a:pPr>
            <a:r>
              <a:rPr lang="ja-JP" altLang="en-US" sz="2400" b="1"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rPr>
              <a:t>備蓄物資の配布</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7" name="object 81">
            <a:extLst>
              <a:ext uri="{FF2B5EF4-FFF2-40B4-BE49-F238E27FC236}">
                <a16:creationId xmlns:a16="http://schemas.microsoft.com/office/drawing/2014/main" xmlns="" id="{C9969971-C6F3-4DA1-BF7A-736F293847A1}"/>
              </a:ext>
            </a:extLst>
          </p:cNvPr>
          <p:cNvSpPr/>
          <p:nvPr/>
        </p:nvSpPr>
        <p:spPr>
          <a:xfrm>
            <a:off x="1158871" y="899260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8" name="テキスト ボックス 17">
            <a:extLst>
              <a:ext uri="{FF2B5EF4-FFF2-40B4-BE49-F238E27FC236}">
                <a16:creationId xmlns:a16="http://schemas.microsoft.com/office/drawing/2014/main" xmlns="" id="{2A4C7251-C48E-4AEE-8939-B01992C46ABE}"/>
              </a:ext>
            </a:extLst>
          </p:cNvPr>
          <p:cNvSpPr txBox="1"/>
          <p:nvPr/>
        </p:nvSpPr>
        <p:spPr>
          <a:xfrm>
            <a:off x="1109283" y="8993120"/>
            <a:ext cx="478048" cy="400110"/>
          </a:xfrm>
          <a:prstGeom prst="rect">
            <a:avLst/>
          </a:prstGeom>
          <a:noFill/>
        </p:spPr>
        <p:txBody>
          <a:bodyPr wrap="square">
            <a:spAutoFit/>
          </a:bodyPr>
          <a:lstStyle/>
          <a:p>
            <a:pPr algn="just">
              <a:spcAft>
                <a:spcPts val="600"/>
              </a:spcAft>
            </a:pPr>
            <a:r>
              <a:rPr lang="ja-JP" altLang="en-US" sz="2000" b="1" kern="100" dirty="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４</a:t>
            </a:r>
            <a:endParaRPr lang="ja-JP" altLang="ja-JP" sz="1600" kern="100" dirty="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9" name="矢印: 下 18">
            <a:extLst>
              <a:ext uri="{FF2B5EF4-FFF2-40B4-BE49-F238E27FC236}">
                <a16:creationId xmlns:a16="http://schemas.microsoft.com/office/drawing/2014/main" xmlns="" id="{AB7A065E-A084-455A-9875-0142FE8DB907}"/>
              </a:ext>
            </a:extLst>
          </p:cNvPr>
          <p:cNvSpPr/>
          <p:nvPr/>
        </p:nvSpPr>
        <p:spPr>
          <a:xfrm>
            <a:off x="1898194" y="8021051"/>
            <a:ext cx="468000" cy="612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bg object 16">
            <a:extLst>
              <a:ext uri="{FF2B5EF4-FFF2-40B4-BE49-F238E27FC236}">
                <a16:creationId xmlns:a16="http://schemas.microsoft.com/office/drawing/2014/main" xmlns="" id="{14ED5F55-6A56-46EC-B4F2-02B54130CDA6}"/>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21" name="bg object 17">
            <a:extLst>
              <a:ext uri="{FF2B5EF4-FFF2-40B4-BE49-F238E27FC236}">
                <a16:creationId xmlns:a16="http://schemas.microsoft.com/office/drawing/2014/main" xmlns="" id="{40D87B07-358C-4895-87C2-86BDAEEEEB98}"/>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22" name="bg object 18">
            <a:extLst>
              <a:ext uri="{FF2B5EF4-FFF2-40B4-BE49-F238E27FC236}">
                <a16:creationId xmlns:a16="http://schemas.microsoft.com/office/drawing/2014/main" xmlns="" id="{ACEA9B81-C1DE-4672-9113-31C7158A7D1F}"/>
              </a:ext>
            </a:extLst>
          </p:cNvPr>
          <p:cNvPicPr/>
          <p:nvPr/>
        </p:nvPicPr>
        <p:blipFill>
          <a:blip r:embed="rId2" cstate="print"/>
          <a:stretch>
            <a:fillRect/>
          </a:stretch>
        </p:blipFill>
        <p:spPr>
          <a:xfrm>
            <a:off x="117745" y="0"/>
            <a:ext cx="174123" cy="208812"/>
          </a:xfrm>
          <a:prstGeom prst="rect">
            <a:avLst/>
          </a:prstGeom>
        </p:spPr>
      </p:pic>
      <p:sp>
        <p:nvSpPr>
          <p:cNvPr id="23" name="object 11">
            <a:extLst>
              <a:ext uri="{FF2B5EF4-FFF2-40B4-BE49-F238E27FC236}">
                <a16:creationId xmlns:a16="http://schemas.microsoft.com/office/drawing/2014/main" xmlns="" id="{60A1BD4C-4763-4F0E-8E9B-631413853F4C}"/>
              </a:ext>
            </a:extLst>
          </p:cNvPr>
          <p:cNvSpPr/>
          <p:nvPr/>
        </p:nvSpPr>
        <p:spPr>
          <a:xfrm>
            <a:off x="466980" y="546100"/>
            <a:ext cx="7095600"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24" name="object 12">
            <a:extLst>
              <a:ext uri="{FF2B5EF4-FFF2-40B4-BE49-F238E27FC236}">
                <a16:creationId xmlns:a16="http://schemas.microsoft.com/office/drawing/2014/main" xmlns="" id="{7E863E36-6464-4416-BA52-74C695C1A01A}"/>
              </a:ext>
            </a:extLst>
          </p:cNvPr>
          <p:cNvSpPr txBox="1"/>
          <p:nvPr/>
        </p:nvSpPr>
        <p:spPr>
          <a:xfrm>
            <a:off x="628649" y="688667"/>
            <a:ext cx="7089977"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避難所開設の流れ（地震編）</a:t>
            </a:r>
          </a:p>
        </p:txBody>
      </p:sp>
      <p:sp>
        <p:nvSpPr>
          <p:cNvPr id="25" name="矢印: 下 24">
            <a:extLst>
              <a:ext uri="{FF2B5EF4-FFF2-40B4-BE49-F238E27FC236}">
                <a16:creationId xmlns:a16="http://schemas.microsoft.com/office/drawing/2014/main" xmlns="" id="{E3848712-99C1-4763-91D4-FFEC8888D16B}"/>
              </a:ext>
            </a:extLst>
          </p:cNvPr>
          <p:cNvSpPr/>
          <p:nvPr/>
        </p:nvSpPr>
        <p:spPr>
          <a:xfrm>
            <a:off x="1898194" y="5779963"/>
            <a:ext cx="468000" cy="612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下 25">
            <a:extLst>
              <a:ext uri="{FF2B5EF4-FFF2-40B4-BE49-F238E27FC236}">
                <a16:creationId xmlns:a16="http://schemas.microsoft.com/office/drawing/2014/main" xmlns="" id="{91D97F0A-972F-4AC0-9A0B-A10F1627B1B2}"/>
              </a:ext>
            </a:extLst>
          </p:cNvPr>
          <p:cNvSpPr/>
          <p:nvPr/>
        </p:nvSpPr>
        <p:spPr>
          <a:xfrm>
            <a:off x="1898194" y="3534971"/>
            <a:ext cx="468000" cy="612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xmlns="" id="{8D874DAF-461F-41DB-A1EC-CB128036F338}"/>
              </a:ext>
            </a:extLst>
          </p:cNvPr>
          <p:cNvSpPr txBox="1"/>
          <p:nvPr/>
        </p:nvSpPr>
        <p:spPr>
          <a:xfrm>
            <a:off x="1776903" y="2208504"/>
            <a:ext cx="1752600"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開設準備</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8" name="object 81">
            <a:extLst>
              <a:ext uri="{FF2B5EF4-FFF2-40B4-BE49-F238E27FC236}">
                <a16:creationId xmlns:a16="http://schemas.microsoft.com/office/drawing/2014/main" xmlns="" id="{0C41277F-FE65-4635-8B21-BD0C03257D9B}"/>
              </a:ext>
            </a:extLst>
          </p:cNvPr>
          <p:cNvSpPr/>
          <p:nvPr/>
        </p:nvSpPr>
        <p:spPr>
          <a:xfrm>
            <a:off x="1044552" y="2221951"/>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29" name="テキスト ボックス 28">
            <a:extLst>
              <a:ext uri="{FF2B5EF4-FFF2-40B4-BE49-F238E27FC236}">
                <a16:creationId xmlns:a16="http://schemas.microsoft.com/office/drawing/2014/main" xmlns="" id="{C4EFAB20-3850-4F0D-AA73-188A2F4B8851}"/>
              </a:ext>
            </a:extLst>
          </p:cNvPr>
          <p:cNvSpPr txBox="1"/>
          <p:nvPr/>
        </p:nvSpPr>
        <p:spPr>
          <a:xfrm>
            <a:off x="997080" y="2236982"/>
            <a:ext cx="525853" cy="400110"/>
          </a:xfrm>
          <a:prstGeom prst="rect">
            <a:avLst/>
          </a:prstGeom>
          <a:noFill/>
        </p:spPr>
        <p:txBody>
          <a:bodyPr wrap="square">
            <a:spAutoFit/>
          </a:bodyPr>
          <a:lstStyle/>
          <a:p>
            <a:pPr algn="just">
              <a:spcAft>
                <a:spcPts val="600"/>
              </a:spcAft>
            </a:pPr>
            <a:r>
              <a:rPr lang="ja-JP" altLang="en-US" sz="2000" b="1" kern="100" dirty="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dirty="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xmlns="" id="{32B2A5BD-C8A0-41BA-B712-63B98C4F7444}"/>
              </a:ext>
            </a:extLst>
          </p:cNvPr>
          <p:cNvSpPr txBox="1"/>
          <p:nvPr/>
        </p:nvSpPr>
        <p:spPr>
          <a:xfrm>
            <a:off x="141513" y="10159448"/>
            <a:ext cx="713576"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１８</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32" name="object 5">
            <a:extLst>
              <a:ext uri="{FF2B5EF4-FFF2-40B4-BE49-F238E27FC236}">
                <a16:creationId xmlns:a16="http://schemas.microsoft.com/office/drawing/2014/main" xmlns="" id="{F109C24D-0731-4643-8442-B3082A194C61}"/>
              </a:ext>
            </a:extLst>
          </p:cNvPr>
          <p:cNvSpPr txBox="1"/>
          <p:nvPr/>
        </p:nvSpPr>
        <p:spPr>
          <a:xfrm>
            <a:off x="882321" y="2947266"/>
            <a:ext cx="5395278" cy="443711"/>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避難所の安全確認、開錠、施設の利用準備などを行い、避難者を受け入れる体制を整えます。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33" name="object 5">
            <a:extLst>
              <a:ext uri="{FF2B5EF4-FFF2-40B4-BE49-F238E27FC236}">
                <a16:creationId xmlns:a16="http://schemas.microsoft.com/office/drawing/2014/main" xmlns="" id="{95D22F22-2358-4F7E-975D-2768183B2E9B}"/>
              </a:ext>
            </a:extLst>
          </p:cNvPr>
          <p:cNvSpPr txBox="1"/>
          <p:nvPr/>
        </p:nvSpPr>
        <p:spPr>
          <a:xfrm>
            <a:off x="882321" y="5226060"/>
            <a:ext cx="5277182"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避難者の受付を行い、居住スペースまで誘導を行います。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34" name="object 5">
            <a:extLst>
              <a:ext uri="{FF2B5EF4-FFF2-40B4-BE49-F238E27FC236}">
                <a16:creationId xmlns:a16="http://schemas.microsoft.com/office/drawing/2014/main" xmlns="" id="{7132E837-5501-472B-AA13-507CEDBEDA7D}"/>
              </a:ext>
            </a:extLst>
          </p:cNvPr>
          <p:cNvSpPr txBox="1"/>
          <p:nvPr/>
        </p:nvSpPr>
        <p:spPr>
          <a:xfrm>
            <a:off x="882321" y="7511916"/>
            <a:ext cx="5394805"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避難者状況を取りまとめて、町災害対策本部へ報告します。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35" name="object 5">
            <a:extLst>
              <a:ext uri="{FF2B5EF4-FFF2-40B4-BE49-F238E27FC236}">
                <a16:creationId xmlns:a16="http://schemas.microsoft.com/office/drawing/2014/main" xmlns="" id="{0A1677B8-835D-4CFC-994B-5F831477CC2A}"/>
              </a:ext>
            </a:extLst>
          </p:cNvPr>
          <p:cNvSpPr txBox="1"/>
          <p:nvPr/>
        </p:nvSpPr>
        <p:spPr>
          <a:xfrm>
            <a:off x="882321" y="9723469"/>
            <a:ext cx="4961888"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備蓄されている食料や毛布などを避難者に配布します。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4" name="object 5">
            <a:extLst>
              <a:ext uri="{FF2B5EF4-FFF2-40B4-BE49-F238E27FC236}">
                <a16:creationId xmlns:a16="http://schemas.microsoft.com/office/drawing/2014/main" xmlns="" id="{7D879FC1-B3F1-4E78-80C9-C89520B05FCF}"/>
              </a:ext>
            </a:extLst>
          </p:cNvPr>
          <p:cNvSpPr txBox="1"/>
          <p:nvPr/>
        </p:nvSpPr>
        <p:spPr>
          <a:xfrm>
            <a:off x="471905" y="1231900"/>
            <a:ext cx="7011569" cy="659155"/>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地震時（災害発生後）の指定避難所の開設は、大田地区振興会連絡協議会・大田地区内の自主防災会が中心となって、町職員、施設管理者と協力して、次の４つの活動を行います。</a:t>
            </a:r>
          </a:p>
        </p:txBody>
      </p:sp>
    </p:spTree>
    <p:extLst>
      <p:ext uri="{BB962C8B-B14F-4D97-AF65-F5344CB8AC3E}">
        <p14:creationId xmlns:p14="http://schemas.microsoft.com/office/powerpoint/2010/main" val="2321512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a:extLst>
              <a:ext uri="{FF2B5EF4-FFF2-40B4-BE49-F238E27FC236}">
                <a16:creationId xmlns:a16="http://schemas.microsoft.com/office/drawing/2014/main" xmlns="" id="{53683AFB-62DE-4655-9057-E0F0E42622A0}"/>
              </a:ext>
            </a:extLst>
          </p:cNvPr>
          <p:cNvGrpSpPr/>
          <p:nvPr/>
        </p:nvGrpSpPr>
        <p:grpSpPr>
          <a:xfrm>
            <a:off x="0" y="1895782"/>
            <a:ext cx="7159420" cy="1908000"/>
            <a:chOff x="0" y="1895782"/>
            <a:chExt cx="7159420" cy="1908000"/>
          </a:xfrm>
        </p:grpSpPr>
        <p:sp>
          <p:nvSpPr>
            <p:cNvPr id="2" name="四角形: 角を丸くする 1">
              <a:extLst>
                <a:ext uri="{FF2B5EF4-FFF2-40B4-BE49-F238E27FC236}">
                  <a16:creationId xmlns:a16="http://schemas.microsoft.com/office/drawing/2014/main" xmlns="" id="{C9784D8A-8A36-4FFD-946A-B8483EAB6811}"/>
                </a:ext>
              </a:extLst>
            </p:cNvPr>
            <p:cNvSpPr/>
            <p:nvPr/>
          </p:nvSpPr>
          <p:spPr>
            <a:xfrm>
              <a:off x="0" y="1895782"/>
              <a:ext cx="7159420" cy="1908000"/>
            </a:xfrm>
            <a:prstGeom prst="roundRect">
              <a:avLst>
                <a:gd name="adj" fmla="val 432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xmlns="" id="{40009757-7147-4F4E-895A-7170C7B22FB0}"/>
                </a:ext>
              </a:extLst>
            </p:cNvPr>
            <p:cNvSpPr/>
            <p:nvPr/>
          </p:nvSpPr>
          <p:spPr>
            <a:xfrm>
              <a:off x="0" y="1895782"/>
              <a:ext cx="193689" cy="1908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xmlns="" id="{82AEC06B-73A0-405C-B995-497C409D55C9}"/>
              </a:ext>
            </a:extLst>
          </p:cNvPr>
          <p:cNvGrpSpPr/>
          <p:nvPr/>
        </p:nvGrpSpPr>
        <p:grpSpPr>
          <a:xfrm>
            <a:off x="0" y="4141122"/>
            <a:ext cx="7159420" cy="1908000"/>
            <a:chOff x="0" y="4141122"/>
            <a:chExt cx="7159420" cy="1908000"/>
          </a:xfrm>
        </p:grpSpPr>
        <p:sp>
          <p:nvSpPr>
            <p:cNvPr id="5" name="四角形: 角を丸くする 4">
              <a:extLst>
                <a:ext uri="{FF2B5EF4-FFF2-40B4-BE49-F238E27FC236}">
                  <a16:creationId xmlns:a16="http://schemas.microsoft.com/office/drawing/2014/main" xmlns="" id="{B7610A8A-CE3E-43B1-B87D-0891E2FA5CA6}"/>
                </a:ext>
              </a:extLst>
            </p:cNvPr>
            <p:cNvSpPr/>
            <p:nvPr/>
          </p:nvSpPr>
          <p:spPr>
            <a:xfrm>
              <a:off x="0" y="4141122"/>
              <a:ext cx="7159420" cy="1908000"/>
            </a:xfrm>
            <a:prstGeom prst="roundRect">
              <a:avLst>
                <a:gd name="adj" fmla="val 847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xmlns="" id="{2B74C480-26E2-4F51-9A42-0D9B725AC134}"/>
                </a:ext>
              </a:extLst>
            </p:cNvPr>
            <p:cNvSpPr/>
            <p:nvPr/>
          </p:nvSpPr>
          <p:spPr>
            <a:xfrm>
              <a:off x="0" y="4141122"/>
              <a:ext cx="193689" cy="1908000"/>
            </a:xfrm>
            <a:prstGeom prst="roundRect">
              <a:avLst>
                <a:gd name="adj" fmla="val 27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xmlns="" id="{9A6F7A19-1E34-469E-B7C9-9DDFF411D387}"/>
              </a:ext>
            </a:extLst>
          </p:cNvPr>
          <p:cNvGrpSpPr/>
          <p:nvPr/>
        </p:nvGrpSpPr>
        <p:grpSpPr>
          <a:xfrm>
            <a:off x="0" y="6348729"/>
            <a:ext cx="7159420" cy="1908000"/>
            <a:chOff x="0" y="6348729"/>
            <a:chExt cx="7159420" cy="1908000"/>
          </a:xfrm>
        </p:grpSpPr>
        <p:sp>
          <p:nvSpPr>
            <p:cNvPr id="4" name="四角形: 角を丸くする 3">
              <a:extLst>
                <a:ext uri="{FF2B5EF4-FFF2-40B4-BE49-F238E27FC236}">
                  <a16:creationId xmlns:a16="http://schemas.microsoft.com/office/drawing/2014/main" xmlns="" id="{AD4948CF-E2F8-47C1-8E1B-40967E7C8896}"/>
                </a:ext>
              </a:extLst>
            </p:cNvPr>
            <p:cNvSpPr/>
            <p:nvPr/>
          </p:nvSpPr>
          <p:spPr>
            <a:xfrm>
              <a:off x="0" y="6348729"/>
              <a:ext cx="7159420" cy="1908000"/>
            </a:xfrm>
            <a:prstGeom prst="roundRect">
              <a:avLst>
                <a:gd name="adj" fmla="val 714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xmlns="" id="{5A95F2DB-49B2-4C24-8287-49FC0EC951F1}"/>
                </a:ext>
              </a:extLst>
            </p:cNvPr>
            <p:cNvSpPr/>
            <p:nvPr/>
          </p:nvSpPr>
          <p:spPr>
            <a:xfrm>
              <a:off x="0" y="6348729"/>
              <a:ext cx="193689" cy="1908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xmlns="" id="{D6FA0C7B-9C93-46F9-9DEC-488DC63E4955}"/>
              </a:ext>
            </a:extLst>
          </p:cNvPr>
          <p:cNvGrpSpPr/>
          <p:nvPr/>
        </p:nvGrpSpPr>
        <p:grpSpPr>
          <a:xfrm>
            <a:off x="0" y="8592897"/>
            <a:ext cx="7159420" cy="1908000"/>
            <a:chOff x="0" y="8592897"/>
            <a:chExt cx="7159420" cy="1908000"/>
          </a:xfrm>
        </p:grpSpPr>
        <p:sp>
          <p:nvSpPr>
            <p:cNvPr id="6" name="四角形: 角を丸くする 5">
              <a:extLst>
                <a:ext uri="{FF2B5EF4-FFF2-40B4-BE49-F238E27FC236}">
                  <a16:creationId xmlns:a16="http://schemas.microsoft.com/office/drawing/2014/main" xmlns="" id="{1026DEF3-FF65-4634-8DCA-4594B654C5D7}"/>
                </a:ext>
              </a:extLst>
            </p:cNvPr>
            <p:cNvSpPr/>
            <p:nvPr/>
          </p:nvSpPr>
          <p:spPr>
            <a:xfrm>
              <a:off x="0" y="8592897"/>
              <a:ext cx="7159420" cy="1908000"/>
            </a:xfrm>
            <a:prstGeom prst="roundRect">
              <a:avLst>
                <a:gd name="adj" fmla="val 756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xmlns="" id="{5C92D122-CA9E-4162-AC48-556BAE7AFFC6}"/>
                </a:ext>
              </a:extLst>
            </p:cNvPr>
            <p:cNvSpPr/>
            <p:nvPr/>
          </p:nvSpPr>
          <p:spPr>
            <a:xfrm>
              <a:off x="0" y="8592897"/>
              <a:ext cx="193689" cy="1908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xmlns="" id="{D6C55121-9D2C-4532-A126-11C3D2CCB0EB}"/>
              </a:ext>
            </a:extLst>
          </p:cNvPr>
          <p:cNvSpPr txBox="1"/>
          <p:nvPr/>
        </p:nvSpPr>
        <p:spPr>
          <a:xfrm>
            <a:off x="271524" y="2096770"/>
            <a:ext cx="4792202" cy="1631216"/>
          </a:xfrm>
          <a:prstGeom prst="rect">
            <a:avLst/>
          </a:prstGeom>
          <a:noFill/>
        </p:spPr>
        <p:txBody>
          <a:bodyPr wrap="square">
            <a:spAutoFit/>
          </a:bodyPr>
          <a:lstStyle/>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建物の安全確認（外観チェック）</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避難所の開錠</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３</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建物の安全確認（内</a:t>
            </a:r>
            <a:r>
              <a:rPr lang="ja-JP" altLang="en-US" sz="2000" b="1" kern="100">
                <a:solidFill>
                  <a:srgbClr val="221815"/>
                </a:solidFill>
                <a:latin typeface="游ゴシック" panose="020B0400000000000000" pitchFamily="50" charset="-128"/>
                <a:ea typeface="游ゴシック" panose="020B0400000000000000" pitchFamily="50" charset="-128"/>
                <a:cs typeface="Times New Roman" panose="02020603050405020304" pitchFamily="18" charset="0"/>
              </a:rPr>
              <a:t>部</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チェック）</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４</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避難所開設の判断と連絡</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５</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避難所施設の利用準備</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xmlns="" id="{67170C93-AAD4-4A27-A8C5-3524FEF30290}"/>
              </a:ext>
            </a:extLst>
          </p:cNvPr>
          <p:cNvSpPr txBox="1"/>
          <p:nvPr/>
        </p:nvSpPr>
        <p:spPr>
          <a:xfrm>
            <a:off x="271524" y="4665142"/>
            <a:ext cx="3411316"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避難者の受付</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避難者の誘導</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xmlns="" id="{3C288D47-8EB1-473E-B9F3-00FED80601CD}"/>
              </a:ext>
            </a:extLst>
          </p:cNvPr>
          <p:cNvSpPr txBox="1"/>
          <p:nvPr/>
        </p:nvSpPr>
        <p:spPr>
          <a:xfrm>
            <a:off x="271524" y="6896861"/>
            <a:ext cx="4509975"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避難者状況の取りまとめ</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避難者状況の報告</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xmlns="" id="{669C6543-A9AA-4AFE-9CB4-6250C65AABFD}"/>
              </a:ext>
            </a:extLst>
          </p:cNvPr>
          <p:cNvSpPr txBox="1"/>
          <p:nvPr/>
        </p:nvSpPr>
        <p:spPr>
          <a:xfrm>
            <a:off x="271524" y="9026440"/>
            <a:ext cx="5312109" cy="1169551"/>
          </a:xfrm>
          <a:prstGeom prst="rect">
            <a:avLst/>
          </a:prstGeom>
          <a:noFill/>
        </p:spPr>
        <p:txBody>
          <a:bodyPr wrap="square">
            <a:spAutoFit/>
          </a:bodyPr>
          <a:lstStyle>
            <a:defPPr>
              <a:defRPr lang="ja-JP"/>
            </a:defPPr>
            <a:lvl1pPr algn="just">
              <a:spcAft>
                <a:spcPts val="600"/>
              </a:spcAft>
              <a:defRPr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defRPr>
            </a:lvl1pPr>
          </a:lstStyle>
          <a:p>
            <a:r>
              <a:rPr lang="ja-JP" altLang="en-US" dirty="0"/>
              <a:t>１</a:t>
            </a:r>
            <a:r>
              <a:rPr lang="en-US" altLang="ja-JP" dirty="0"/>
              <a:t>.</a:t>
            </a:r>
            <a:r>
              <a:rPr lang="ja-JP" altLang="en-US" dirty="0"/>
              <a:t> 備蓄物資の配布準備</a:t>
            </a:r>
            <a:endParaRPr lang="en-US" altLang="ja-JP" dirty="0"/>
          </a:p>
          <a:p>
            <a:r>
              <a:rPr lang="ja-JP" altLang="en-US" dirty="0"/>
              <a:t>２</a:t>
            </a:r>
            <a:r>
              <a:rPr lang="en-US" altLang="ja-JP" dirty="0"/>
              <a:t>.</a:t>
            </a:r>
            <a:r>
              <a:rPr lang="ja-JP" altLang="en-US" dirty="0"/>
              <a:t> 備蓄物資</a:t>
            </a:r>
            <a:r>
              <a:rPr lang="ja-JP" altLang="en-US" dirty="0">
                <a:solidFill>
                  <a:srgbClr val="221815"/>
                </a:solidFill>
              </a:rPr>
              <a:t>の配布</a:t>
            </a:r>
            <a:endParaRPr lang="en-US" altLang="ja-JP" dirty="0">
              <a:solidFill>
                <a:srgbClr val="221815"/>
              </a:solidFill>
            </a:endParaRPr>
          </a:p>
          <a:p>
            <a:r>
              <a:rPr lang="ja-JP" altLang="en-US" dirty="0">
                <a:solidFill>
                  <a:srgbClr val="221815"/>
                </a:solidFill>
              </a:rPr>
              <a:t>３</a:t>
            </a:r>
            <a:r>
              <a:rPr lang="en-US" altLang="ja-JP">
                <a:solidFill>
                  <a:srgbClr val="221815"/>
                </a:solidFill>
              </a:rPr>
              <a:t>.</a:t>
            </a:r>
            <a:r>
              <a:rPr lang="ja-JP" altLang="en-US">
                <a:solidFill>
                  <a:srgbClr val="221815"/>
                </a:solidFill>
              </a:rPr>
              <a:t> 町災害</a:t>
            </a:r>
            <a:r>
              <a:rPr lang="ja-JP" altLang="en-US" dirty="0"/>
              <a:t>対策本部への提供要請</a:t>
            </a:r>
            <a:endParaRPr lang="ja-JP" altLang="ja-JP" dirty="0"/>
          </a:p>
        </p:txBody>
      </p:sp>
      <p:sp>
        <p:nvSpPr>
          <p:cNvPr id="10" name="テキスト ボックス 9">
            <a:extLst>
              <a:ext uri="{FF2B5EF4-FFF2-40B4-BE49-F238E27FC236}">
                <a16:creationId xmlns:a16="http://schemas.microsoft.com/office/drawing/2014/main" xmlns="" id="{B82843FD-EF69-4391-B631-802B0EB09F66}"/>
              </a:ext>
            </a:extLst>
          </p:cNvPr>
          <p:cNvSpPr txBox="1"/>
          <p:nvPr/>
        </p:nvSpPr>
        <p:spPr>
          <a:xfrm>
            <a:off x="4491506" y="3499224"/>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２～６を参照</a:t>
            </a:r>
            <a:endParaRPr lang="ja-JP" altLang="en-US" sz="1200" dirty="0"/>
          </a:p>
        </p:txBody>
      </p:sp>
      <p:sp>
        <p:nvSpPr>
          <p:cNvPr id="11" name="テキスト ボックス 10">
            <a:extLst>
              <a:ext uri="{FF2B5EF4-FFF2-40B4-BE49-F238E27FC236}">
                <a16:creationId xmlns:a16="http://schemas.microsoft.com/office/drawing/2014/main" xmlns="" id="{8DE5B2F2-59E8-4A70-A4B6-95421C49E7F7}"/>
              </a:ext>
            </a:extLst>
          </p:cNvPr>
          <p:cNvSpPr txBox="1"/>
          <p:nvPr/>
        </p:nvSpPr>
        <p:spPr>
          <a:xfrm>
            <a:off x="4438033" y="5643677"/>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７～８を</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1200" dirty="0"/>
          </a:p>
        </p:txBody>
      </p:sp>
      <p:sp>
        <p:nvSpPr>
          <p:cNvPr id="12" name="テキスト ボックス 11">
            <a:extLst>
              <a:ext uri="{FF2B5EF4-FFF2-40B4-BE49-F238E27FC236}">
                <a16:creationId xmlns:a16="http://schemas.microsoft.com/office/drawing/2014/main" xmlns="" id="{82FB1800-BCE4-40FC-BDCA-CA6214F3BF77}"/>
              </a:ext>
            </a:extLst>
          </p:cNvPr>
          <p:cNvSpPr txBox="1"/>
          <p:nvPr/>
        </p:nvSpPr>
        <p:spPr>
          <a:xfrm>
            <a:off x="4390572" y="7939287"/>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９～１０を</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1200" dirty="0"/>
          </a:p>
        </p:txBody>
      </p:sp>
      <p:sp>
        <p:nvSpPr>
          <p:cNvPr id="13" name="テキスト ボックス 12">
            <a:extLst>
              <a:ext uri="{FF2B5EF4-FFF2-40B4-BE49-F238E27FC236}">
                <a16:creationId xmlns:a16="http://schemas.microsoft.com/office/drawing/2014/main" xmlns="" id="{05931329-DDB5-45EF-A64C-13C2B9C9928A}"/>
              </a:ext>
            </a:extLst>
          </p:cNvPr>
          <p:cNvSpPr txBox="1"/>
          <p:nvPr/>
        </p:nvSpPr>
        <p:spPr>
          <a:xfrm>
            <a:off x="4390571" y="10076182"/>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１１～１３を</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1200" dirty="0"/>
          </a:p>
        </p:txBody>
      </p:sp>
      <p:grpSp>
        <p:nvGrpSpPr>
          <p:cNvPr id="14" name="グループ化 13">
            <a:extLst>
              <a:ext uri="{FF2B5EF4-FFF2-40B4-BE49-F238E27FC236}">
                <a16:creationId xmlns:a16="http://schemas.microsoft.com/office/drawing/2014/main" xmlns="" id="{E9AFA2A0-1861-451B-9735-1AC36BDAEFB5}"/>
              </a:ext>
            </a:extLst>
          </p:cNvPr>
          <p:cNvGrpSpPr/>
          <p:nvPr/>
        </p:nvGrpSpPr>
        <p:grpSpPr>
          <a:xfrm>
            <a:off x="5169247" y="2136166"/>
            <a:ext cx="976059" cy="1353492"/>
            <a:chOff x="12861475" y="1763651"/>
            <a:chExt cx="1063704" cy="1475028"/>
          </a:xfrm>
        </p:grpSpPr>
        <p:pic>
          <p:nvPicPr>
            <p:cNvPr id="15" name="図 14" descr="テキスト&#10;&#10;自動的に生成された説明">
              <a:extLst>
                <a:ext uri="{FF2B5EF4-FFF2-40B4-BE49-F238E27FC236}">
                  <a16:creationId xmlns:a16="http://schemas.microsoft.com/office/drawing/2014/main" xmlns="" id="{634EE4A0-AE5F-434C-A19A-F03795A4E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16" name="図 15" descr="テキスト&#10;&#10;自動的に生成された説明">
              <a:extLst>
                <a:ext uri="{FF2B5EF4-FFF2-40B4-BE49-F238E27FC236}">
                  <a16:creationId xmlns:a16="http://schemas.microsoft.com/office/drawing/2014/main" xmlns="" id="{140DB271-28DF-4969-9181-2E8F01379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17" name="図 16" descr="テキスト&#10;&#10;自動的に生成された説明">
              <a:extLst>
                <a:ext uri="{FF2B5EF4-FFF2-40B4-BE49-F238E27FC236}">
                  <a16:creationId xmlns:a16="http://schemas.microsoft.com/office/drawing/2014/main" xmlns="" id="{EA68FFA3-0413-4698-9699-921FF77BC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grpSp>
        <p:nvGrpSpPr>
          <p:cNvPr id="18" name="グループ化 17">
            <a:extLst>
              <a:ext uri="{FF2B5EF4-FFF2-40B4-BE49-F238E27FC236}">
                <a16:creationId xmlns:a16="http://schemas.microsoft.com/office/drawing/2014/main" xmlns="" id="{E5304F45-CAAE-48F5-BCEF-B5B280D7DFE2}"/>
              </a:ext>
            </a:extLst>
          </p:cNvPr>
          <p:cNvGrpSpPr/>
          <p:nvPr/>
        </p:nvGrpSpPr>
        <p:grpSpPr>
          <a:xfrm>
            <a:off x="5169247" y="4317224"/>
            <a:ext cx="976059" cy="1353492"/>
            <a:chOff x="12861475" y="1763651"/>
            <a:chExt cx="1063704" cy="1475028"/>
          </a:xfrm>
        </p:grpSpPr>
        <p:pic>
          <p:nvPicPr>
            <p:cNvPr id="19" name="図 18" descr="テキスト&#10;&#10;自動的に生成された説明">
              <a:extLst>
                <a:ext uri="{FF2B5EF4-FFF2-40B4-BE49-F238E27FC236}">
                  <a16:creationId xmlns:a16="http://schemas.microsoft.com/office/drawing/2014/main" xmlns="" id="{A391EF69-0B17-4043-9486-2ED0030022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20" name="図 19" descr="テキスト&#10;&#10;自動的に生成された説明">
              <a:extLst>
                <a:ext uri="{FF2B5EF4-FFF2-40B4-BE49-F238E27FC236}">
                  <a16:creationId xmlns:a16="http://schemas.microsoft.com/office/drawing/2014/main" xmlns="" id="{6ED7EF6B-DAFB-44F0-A366-46138A988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21" name="図 20" descr="テキスト&#10;&#10;自動的に生成された説明">
              <a:extLst>
                <a:ext uri="{FF2B5EF4-FFF2-40B4-BE49-F238E27FC236}">
                  <a16:creationId xmlns:a16="http://schemas.microsoft.com/office/drawing/2014/main" xmlns="" id="{ACF0144D-65A2-4DDE-AE59-FAC547D4A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grpSp>
        <p:nvGrpSpPr>
          <p:cNvPr id="22" name="グループ化 21">
            <a:extLst>
              <a:ext uri="{FF2B5EF4-FFF2-40B4-BE49-F238E27FC236}">
                <a16:creationId xmlns:a16="http://schemas.microsoft.com/office/drawing/2014/main" xmlns="" id="{C66A1689-1CBD-49B2-BE9E-B208A78C70C2}"/>
              </a:ext>
            </a:extLst>
          </p:cNvPr>
          <p:cNvGrpSpPr/>
          <p:nvPr/>
        </p:nvGrpSpPr>
        <p:grpSpPr>
          <a:xfrm>
            <a:off x="5169247" y="6540633"/>
            <a:ext cx="976059" cy="1353492"/>
            <a:chOff x="12861475" y="1763651"/>
            <a:chExt cx="1063704" cy="1475028"/>
          </a:xfrm>
        </p:grpSpPr>
        <p:pic>
          <p:nvPicPr>
            <p:cNvPr id="23" name="図 22" descr="テキスト&#10;&#10;自動的に生成された説明">
              <a:extLst>
                <a:ext uri="{FF2B5EF4-FFF2-40B4-BE49-F238E27FC236}">
                  <a16:creationId xmlns:a16="http://schemas.microsoft.com/office/drawing/2014/main" xmlns="" id="{48EB7D0B-2370-41D4-9001-8559097037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24" name="図 23" descr="テキスト&#10;&#10;自動的に生成された説明">
              <a:extLst>
                <a:ext uri="{FF2B5EF4-FFF2-40B4-BE49-F238E27FC236}">
                  <a16:creationId xmlns:a16="http://schemas.microsoft.com/office/drawing/2014/main" xmlns="" id="{2B5CE624-D484-45C4-9B26-D271C955B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25" name="図 24" descr="テキスト&#10;&#10;自動的に生成された説明">
              <a:extLst>
                <a:ext uri="{FF2B5EF4-FFF2-40B4-BE49-F238E27FC236}">
                  <a16:creationId xmlns:a16="http://schemas.microsoft.com/office/drawing/2014/main" xmlns="" id="{3DC9502B-44D3-47AB-8612-4F056E34BC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grpSp>
        <p:nvGrpSpPr>
          <p:cNvPr id="26" name="グループ化 25">
            <a:extLst>
              <a:ext uri="{FF2B5EF4-FFF2-40B4-BE49-F238E27FC236}">
                <a16:creationId xmlns:a16="http://schemas.microsoft.com/office/drawing/2014/main" xmlns="" id="{6C1395B3-23AA-40EE-9405-80648C1691FB}"/>
              </a:ext>
            </a:extLst>
          </p:cNvPr>
          <p:cNvGrpSpPr/>
          <p:nvPr/>
        </p:nvGrpSpPr>
        <p:grpSpPr>
          <a:xfrm>
            <a:off x="5169247" y="8689201"/>
            <a:ext cx="976059" cy="1353492"/>
            <a:chOff x="12861475" y="1763651"/>
            <a:chExt cx="1063704" cy="1475028"/>
          </a:xfrm>
        </p:grpSpPr>
        <p:pic>
          <p:nvPicPr>
            <p:cNvPr id="27" name="図 26" descr="テキスト&#10;&#10;自動的に生成された説明">
              <a:extLst>
                <a:ext uri="{FF2B5EF4-FFF2-40B4-BE49-F238E27FC236}">
                  <a16:creationId xmlns:a16="http://schemas.microsoft.com/office/drawing/2014/main" xmlns="" id="{259D0F32-F33F-4BD5-822A-C5B52D6D47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28" name="図 27" descr="テキスト&#10;&#10;自動的に生成された説明">
              <a:extLst>
                <a:ext uri="{FF2B5EF4-FFF2-40B4-BE49-F238E27FC236}">
                  <a16:creationId xmlns:a16="http://schemas.microsoft.com/office/drawing/2014/main" xmlns="" id="{32FA0600-393E-4DC8-90B1-C63C5C0579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29" name="図 28" descr="テキスト&#10;&#10;自動的に生成された説明">
              <a:extLst>
                <a:ext uri="{FF2B5EF4-FFF2-40B4-BE49-F238E27FC236}">
                  <a16:creationId xmlns:a16="http://schemas.microsoft.com/office/drawing/2014/main" xmlns="" id="{E8A05A74-5A75-4B83-BF95-783823CAFE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sp>
        <p:nvSpPr>
          <p:cNvPr id="30" name="テキスト ボックス 29">
            <a:extLst>
              <a:ext uri="{FF2B5EF4-FFF2-40B4-BE49-F238E27FC236}">
                <a16:creationId xmlns:a16="http://schemas.microsoft.com/office/drawing/2014/main" xmlns="" id="{FB28C124-0615-42C3-9DA1-76AE47912325}"/>
              </a:ext>
            </a:extLst>
          </p:cNvPr>
          <p:cNvSpPr txBox="1"/>
          <p:nvPr/>
        </p:nvSpPr>
        <p:spPr>
          <a:xfrm>
            <a:off x="6748234" y="10216141"/>
            <a:ext cx="65836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１９</a:t>
            </a:r>
            <a:endParaRPr lang="ja-JP" altLang="en-US" dirty="0">
              <a:solidFill>
                <a:schemeClr val="tx1">
                  <a:lumMod val="50000"/>
                  <a:lumOff val="50000"/>
                </a:schemeClr>
              </a:solidFill>
              <a:latin typeface="+mj-ea"/>
              <a:ea typeface="+mj-ea"/>
            </a:endParaRPr>
          </a:p>
        </p:txBody>
      </p:sp>
      <p:grpSp>
        <p:nvGrpSpPr>
          <p:cNvPr id="32" name="object 9">
            <a:extLst>
              <a:ext uri="{FF2B5EF4-FFF2-40B4-BE49-F238E27FC236}">
                <a16:creationId xmlns:a16="http://schemas.microsoft.com/office/drawing/2014/main" xmlns="" id="{0682A356-9838-4716-AC8E-4C088469E630}"/>
              </a:ext>
            </a:extLst>
          </p:cNvPr>
          <p:cNvGrpSpPr/>
          <p:nvPr/>
        </p:nvGrpSpPr>
        <p:grpSpPr>
          <a:xfrm>
            <a:off x="0" y="535823"/>
            <a:ext cx="7159420" cy="628997"/>
            <a:chOff x="540004" y="1688134"/>
            <a:chExt cx="6570788" cy="334010"/>
          </a:xfrm>
          <a:solidFill>
            <a:srgbClr val="172A88"/>
          </a:solidFill>
        </p:grpSpPr>
        <p:pic>
          <p:nvPicPr>
            <p:cNvPr id="33" name="object 10">
              <a:extLst>
                <a:ext uri="{FF2B5EF4-FFF2-40B4-BE49-F238E27FC236}">
                  <a16:creationId xmlns:a16="http://schemas.microsoft.com/office/drawing/2014/main" xmlns="" id="{6AC18D36-EE46-4EB3-B50D-63C2CBFAD743}"/>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34" name="object 11">
              <a:extLst>
                <a:ext uri="{FF2B5EF4-FFF2-40B4-BE49-F238E27FC236}">
                  <a16:creationId xmlns:a16="http://schemas.microsoft.com/office/drawing/2014/main" xmlns="" id="{ED313C29-795A-4DD0-826A-A1FF4F77BA65}"/>
                </a:ext>
              </a:extLst>
            </p:cNvPr>
            <p:cNvSpPr/>
            <p:nvPr/>
          </p:nvSpPr>
          <p:spPr>
            <a:xfrm>
              <a:off x="540004" y="1688134"/>
              <a:ext cx="6570788"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Tree>
    <p:extLst>
      <p:ext uri="{BB962C8B-B14F-4D97-AF65-F5344CB8AC3E}">
        <p14:creationId xmlns:p14="http://schemas.microsoft.com/office/powerpoint/2010/main" val="210158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5DE74ED5-CDBC-4153-A70F-46339ECE4D38}"/>
              </a:ext>
            </a:extLst>
          </p:cNvPr>
          <p:cNvSpPr txBox="1"/>
          <p:nvPr/>
        </p:nvSpPr>
        <p:spPr>
          <a:xfrm>
            <a:off x="141513" y="10172700"/>
            <a:ext cx="75944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２０</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29695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BEB5225-D462-4A38-A9B6-A0EFA5949EAB}"/>
              </a:ext>
            </a:extLst>
          </p:cNvPr>
          <p:cNvSpPr>
            <a:spLocks noChangeArrowheads="1"/>
          </p:cNvSpPr>
          <p:nvPr/>
        </p:nvSpPr>
        <p:spPr bwMode="auto">
          <a:xfrm>
            <a:off x="885371" y="4769366"/>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避難所運営マニュアル</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AutoShape 116">
            <a:extLst>
              <a:ext uri="{FF2B5EF4-FFF2-40B4-BE49-F238E27FC236}">
                <a16:creationId xmlns:a16="http://schemas.microsoft.com/office/drawing/2014/main" xmlns="" id="{9086098E-72BE-4C96-BE4D-CA4BE9076D9D}"/>
              </a:ext>
            </a:extLst>
          </p:cNvPr>
          <p:cNvSpPr>
            <a:spLocks noChangeArrowheads="1"/>
          </p:cNvSpPr>
          <p:nvPr/>
        </p:nvSpPr>
        <p:spPr bwMode="auto">
          <a:xfrm>
            <a:off x="1859302" y="3441700"/>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第４章</a:t>
            </a:r>
            <a:endParaRPr kumimoji="0" lang="en-US" altLang="ja-JP" sz="2400" b="0"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xmlns="" id="{E3914139-D05C-41F0-A55C-3E788F9F52C3}"/>
              </a:ext>
            </a:extLst>
          </p:cNvPr>
          <p:cNvSpPr txBox="1"/>
          <p:nvPr/>
        </p:nvSpPr>
        <p:spPr>
          <a:xfrm>
            <a:off x="6748233" y="10199914"/>
            <a:ext cx="811441"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２１</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440991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6980894F-6DB4-469C-BA8D-1A5B363D207E}"/>
              </a:ext>
            </a:extLst>
          </p:cNvPr>
          <p:cNvSpPr/>
          <p:nvPr/>
        </p:nvSpPr>
        <p:spPr>
          <a:xfrm>
            <a:off x="7052340" y="3897345"/>
            <a:ext cx="501088" cy="4703369"/>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xmlns="" id="{6B8BDF25-DE40-49AD-AA6F-673EFD764202}"/>
              </a:ext>
            </a:extLst>
          </p:cNvPr>
          <p:cNvSpPr/>
          <p:nvPr/>
        </p:nvSpPr>
        <p:spPr>
          <a:xfrm>
            <a:off x="495300" y="3897345"/>
            <a:ext cx="7063071" cy="4703369"/>
          </a:xfrm>
          <a:prstGeom prst="roundRect">
            <a:avLst>
              <a:gd name="adj" fmla="val 46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object 12">
            <a:extLst>
              <a:ext uri="{FF2B5EF4-FFF2-40B4-BE49-F238E27FC236}">
                <a16:creationId xmlns:a16="http://schemas.microsoft.com/office/drawing/2014/main" xmlns="" id="{BF4C4EBE-2471-4C29-8347-51503CD9C7D4}"/>
              </a:ext>
            </a:extLst>
          </p:cNvPr>
          <p:cNvSpPr txBox="1"/>
          <p:nvPr/>
        </p:nvSpPr>
        <p:spPr>
          <a:xfrm>
            <a:off x="729361" y="688667"/>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避難所運営の流れ</a:t>
            </a:r>
          </a:p>
        </p:txBody>
      </p:sp>
      <p:sp>
        <p:nvSpPr>
          <p:cNvPr id="9" name="テキスト ボックス 8">
            <a:extLst>
              <a:ext uri="{FF2B5EF4-FFF2-40B4-BE49-F238E27FC236}">
                <a16:creationId xmlns:a16="http://schemas.microsoft.com/office/drawing/2014/main" xmlns="" id="{838A69BC-C8A2-4A8B-8AD5-F267DE85FA6D}"/>
              </a:ext>
            </a:extLst>
          </p:cNvPr>
          <p:cNvSpPr txBox="1"/>
          <p:nvPr/>
        </p:nvSpPr>
        <p:spPr>
          <a:xfrm>
            <a:off x="579429" y="1221775"/>
            <a:ext cx="6837331"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避難所での避難生活が、長期化する見込みがある場合、事前に決めていた避難所運営本部内に地域住民を中心にした避難所運営委員会を立ち上げ、次の３つの流れで避難所運営を行います。</a:t>
            </a:r>
          </a:p>
        </p:txBody>
      </p:sp>
      <p:sp>
        <p:nvSpPr>
          <p:cNvPr id="10" name="四角形: 角を丸くする 9">
            <a:extLst>
              <a:ext uri="{FF2B5EF4-FFF2-40B4-BE49-F238E27FC236}">
                <a16:creationId xmlns:a16="http://schemas.microsoft.com/office/drawing/2014/main" xmlns="" id="{E59926B3-1FC2-4724-B2B6-52DE4C868715}"/>
              </a:ext>
            </a:extLst>
          </p:cNvPr>
          <p:cNvSpPr/>
          <p:nvPr/>
        </p:nvSpPr>
        <p:spPr>
          <a:xfrm>
            <a:off x="535326" y="2072177"/>
            <a:ext cx="7023045" cy="1498195"/>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xmlns="" id="{21D8CD98-E561-48E4-81B4-2542E471BE5F}"/>
              </a:ext>
            </a:extLst>
          </p:cNvPr>
          <p:cNvSpPr/>
          <p:nvPr/>
        </p:nvSpPr>
        <p:spPr>
          <a:xfrm>
            <a:off x="857250" y="2277704"/>
            <a:ext cx="5334000"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xmlns="" id="{87036DE5-28D8-4D20-A4AD-0A2D1A8A2875}"/>
              </a:ext>
            </a:extLst>
          </p:cNvPr>
          <p:cNvSpPr/>
          <p:nvPr/>
        </p:nvSpPr>
        <p:spPr>
          <a:xfrm>
            <a:off x="857250" y="4080447"/>
            <a:ext cx="413440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xmlns="" id="{3AFB3BC9-37A2-44CC-9EE5-50930D6E7D0F}"/>
              </a:ext>
            </a:extLst>
          </p:cNvPr>
          <p:cNvSpPr txBox="1"/>
          <p:nvPr/>
        </p:nvSpPr>
        <p:spPr>
          <a:xfrm>
            <a:off x="1591582" y="4186088"/>
            <a:ext cx="3400075"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各班による避難所運営</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4" name="object 81">
            <a:extLst>
              <a:ext uri="{FF2B5EF4-FFF2-40B4-BE49-F238E27FC236}">
                <a16:creationId xmlns:a16="http://schemas.microsoft.com/office/drawing/2014/main" xmlns="" id="{AB324482-E80D-4CE3-ADE8-80AB86001DCA}"/>
              </a:ext>
            </a:extLst>
          </p:cNvPr>
          <p:cNvSpPr/>
          <p:nvPr/>
        </p:nvSpPr>
        <p:spPr>
          <a:xfrm>
            <a:off x="1161032" y="4185918"/>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5" name="テキスト ボックス 14">
            <a:extLst>
              <a:ext uri="{FF2B5EF4-FFF2-40B4-BE49-F238E27FC236}">
                <a16:creationId xmlns:a16="http://schemas.microsoft.com/office/drawing/2014/main" xmlns="" id="{960D2FDD-7FA0-4811-9C75-3913C1088DA8}"/>
              </a:ext>
            </a:extLst>
          </p:cNvPr>
          <p:cNvSpPr txBox="1"/>
          <p:nvPr/>
        </p:nvSpPr>
        <p:spPr>
          <a:xfrm>
            <a:off x="1113560" y="4200949"/>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6" name="矢印: 下 15">
            <a:extLst>
              <a:ext uri="{FF2B5EF4-FFF2-40B4-BE49-F238E27FC236}">
                <a16:creationId xmlns:a16="http://schemas.microsoft.com/office/drawing/2014/main" xmlns="" id="{E8D5E01B-D796-48CB-A30A-8253584C2F62}"/>
              </a:ext>
            </a:extLst>
          </p:cNvPr>
          <p:cNvSpPr/>
          <p:nvPr/>
        </p:nvSpPr>
        <p:spPr>
          <a:xfrm>
            <a:off x="1898194" y="3287745"/>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xmlns="" id="{1ADB2E5F-D80E-44EC-B12D-6E9816D0CA55}"/>
              </a:ext>
            </a:extLst>
          </p:cNvPr>
          <p:cNvSpPr txBox="1"/>
          <p:nvPr/>
        </p:nvSpPr>
        <p:spPr>
          <a:xfrm>
            <a:off x="1619250" y="2374622"/>
            <a:ext cx="4506977"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避難所運営委員会の立ち上げ</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8" name="object 81">
            <a:extLst>
              <a:ext uri="{FF2B5EF4-FFF2-40B4-BE49-F238E27FC236}">
                <a16:creationId xmlns:a16="http://schemas.microsoft.com/office/drawing/2014/main" xmlns="" id="{F343422C-5648-4533-BCB8-0D4C4C98D5B2}"/>
              </a:ext>
            </a:extLst>
          </p:cNvPr>
          <p:cNvSpPr/>
          <p:nvPr/>
        </p:nvSpPr>
        <p:spPr>
          <a:xfrm>
            <a:off x="1044552" y="2388069"/>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9" name="テキスト ボックス 18">
            <a:extLst>
              <a:ext uri="{FF2B5EF4-FFF2-40B4-BE49-F238E27FC236}">
                <a16:creationId xmlns:a16="http://schemas.microsoft.com/office/drawing/2014/main" xmlns="" id="{ED53825B-0A0D-4364-B8B1-C2402D11544F}"/>
              </a:ext>
            </a:extLst>
          </p:cNvPr>
          <p:cNvSpPr txBox="1"/>
          <p:nvPr/>
        </p:nvSpPr>
        <p:spPr>
          <a:xfrm>
            <a:off x="997080" y="2403100"/>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0" name="object 5">
            <a:extLst>
              <a:ext uri="{FF2B5EF4-FFF2-40B4-BE49-F238E27FC236}">
                <a16:creationId xmlns:a16="http://schemas.microsoft.com/office/drawing/2014/main" xmlns="" id="{008570FF-8A9E-4057-B08E-20BFB6AA3B33}"/>
              </a:ext>
            </a:extLst>
          </p:cNvPr>
          <p:cNvSpPr txBox="1"/>
          <p:nvPr/>
        </p:nvSpPr>
        <p:spPr>
          <a:xfrm>
            <a:off x="927082" y="2986577"/>
            <a:ext cx="6254768"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事前に決めていた体制をもとにして、避難所運営委員会を立ち上げます。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21" name="四角形: 角を丸くする 20">
            <a:extLst>
              <a:ext uri="{FF2B5EF4-FFF2-40B4-BE49-F238E27FC236}">
                <a16:creationId xmlns:a16="http://schemas.microsoft.com/office/drawing/2014/main" xmlns="" id="{167BD869-A2A3-4801-A523-C783DD3097BF}"/>
              </a:ext>
            </a:extLst>
          </p:cNvPr>
          <p:cNvSpPr/>
          <p:nvPr/>
        </p:nvSpPr>
        <p:spPr>
          <a:xfrm>
            <a:off x="445574" y="8902309"/>
            <a:ext cx="7112797" cy="1397391"/>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xmlns="" id="{0E909D83-3239-4C09-BB33-268DA7E2BFDF}"/>
              </a:ext>
            </a:extLst>
          </p:cNvPr>
          <p:cNvSpPr/>
          <p:nvPr/>
        </p:nvSpPr>
        <p:spPr>
          <a:xfrm>
            <a:off x="807524" y="9046539"/>
            <a:ext cx="413440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xmlns="" id="{80DFBDEA-A90B-4118-B9A8-C6C1A58E1536}"/>
              </a:ext>
            </a:extLst>
          </p:cNvPr>
          <p:cNvSpPr txBox="1"/>
          <p:nvPr/>
        </p:nvSpPr>
        <p:spPr>
          <a:xfrm>
            <a:off x="1541856" y="9152180"/>
            <a:ext cx="3400075"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避難所の閉鎖</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4" name="object 81">
            <a:extLst>
              <a:ext uri="{FF2B5EF4-FFF2-40B4-BE49-F238E27FC236}">
                <a16:creationId xmlns:a16="http://schemas.microsoft.com/office/drawing/2014/main" xmlns="" id="{8049FF42-32E9-4054-91B4-B8AE0F59BE1C}"/>
              </a:ext>
            </a:extLst>
          </p:cNvPr>
          <p:cNvSpPr/>
          <p:nvPr/>
        </p:nvSpPr>
        <p:spPr>
          <a:xfrm>
            <a:off x="1111306" y="9152010"/>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25" name="テキスト ボックス 24">
            <a:extLst>
              <a:ext uri="{FF2B5EF4-FFF2-40B4-BE49-F238E27FC236}">
                <a16:creationId xmlns:a16="http://schemas.microsoft.com/office/drawing/2014/main" xmlns="" id="{414F0FDC-35B7-4B6B-9F9E-043BF28FBE91}"/>
              </a:ext>
            </a:extLst>
          </p:cNvPr>
          <p:cNvSpPr txBox="1"/>
          <p:nvPr/>
        </p:nvSpPr>
        <p:spPr>
          <a:xfrm>
            <a:off x="1063834" y="9167041"/>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6" name="矢印: 下 25">
            <a:extLst>
              <a:ext uri="{FF2B5EF4-FFF2-40B4-BE49-F238E27FC236}">
                <a16:creationId xmlns:a16="http://schemas.microsoft.com/office/drawing/2014/main" xmlns="" id="{FD037C5B-6137-4BDB-AD73-86175C836ECD}"/>
              </a:ext>
            </a:extLst>
          </p:cNvPr>
          <p:cNvSpPr/>
          <p:nvPr/>
        </p:nvSpPr>
        <p:spPr>
          <a:xfrm>
            <a:off x="1848468" y="8292709"/>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5">
            <a:extLst>
              <a:ext uri="{FF2B5EF4-FFF2-40B4-BE49-F238E27FC236}">
                <a16:creationId xmlns:a16="http://schemas.microsoft.com/office/drawing/2014/main" xmlns="" id="{A9344564-C7D0-4609-AFBF-C0C478262A29}"/>
              </a:ext>
            </a:extLst>
          </p:cNvPr>
          <p:cNvSpPr txBox="1"/>
          <p:nvPr/>
        </p:nvSpPr>
        <p:spPr>
          <a:xfrm>
            <a:off x="912876" y="4781566"/>
            <a:ext cx="6254768"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各班による避難所運営を行います。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28" name="object 5">
            <a:extLst>
              <a:ext uri="{FF2B5EF4-FFF2-40B4-BE49-F238E27FC236}">
                <a16:creationId xmlns:a16="http://schemas.microsoft.com/office/drawing/2014/main" xmlns="" id="{C509D7CD-42A5-4FFC-B6E1-3FCA712A6C46}"/>
              </a:ext>
            </a:extLst>
          </p:cNvPr>
          <p:cNvSpPr txBox="1"/>
          <p:nvPr/>
        </p:nvSpPr>
        <p:spPr>
          <a:xfrm>
            <a:off x="927082" y="9842995"/>
            <a:ext cx="6254768"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避難所の集約や統廃合により、施設本来の業務再開に向けた準備を行います。</a:t>
            </a:r>
          </a:p>
        </p:txBody>
      </p:sp>
      <p:sp>
        <p:nvSpPr>
          <p:cNvPr id="45" name="テキスト ボックス 44">
            <a:extLst>
              <a:ext uri="{FF2B5EF4-FFF2-40B4-BE49-F238E27FC236}">
                <a16:creationId xmlns:a16="http://schemas.microsoft.com/office/drawing/2014/main" xmlns="" id="{54FA5336-4AA3-4D55-80A6-360082855D48}"/>
              </a:ext>
            </a:extLst>
          </p:cNvPr>
          <p:cNvSpPr txBox="1"/>
          <p:nvPr/>
        </p:nvSpPr>
        <p:spPr>
          <a:xfrm>
            <a:off x="141512" y="10172700"/>
            <a:ext cx="666011"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２２</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50" name="四角形: 角を丸くする 49">
            <a:extLst>
              <a:ext uri="{FF2B5EF4-FFF2-40B4-BE49-F238E27FC236}">
                <a16:creationId xmlns:a16="http://schemas.microsoft.com/office/drawing/2014/main" xmlns="" id="{69D6378C-8C35-47AF-B4B0-6364D86DC450}"/>
              </a:ext>
            </a:extLst>
          </p:cNvPr>
          <p:cNvSpPr/>
          <p:nvPr/>
        </p:nvSpPr>
        <p:spPr>
          <a:xfrm>
            <a:off x="7034766" y="2072177"/>
            <a:ext cx="519352" cy="1498195"/>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xmlns="" id="{C5522A0C-C6DC-4B1F-A017-A7E3F5E5A8AB}"/>
              </a:ext>
            </a:extLst>
          </p:cNvPr>
          <p:cNvSpPr/>
          <p:nvPr/>
        </p:nvSpPr>
        <p:spPr>
          <a:xfrm>
            <a:off x="7324193" y="8902309"/>
            <a:ext cx="250376" cy="139739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bg object 16">
            <a:extLst>
              <a:ext uri="{FF2B5EF4-FFF2-40B4-BE49-F238E27FC236}">
                <a16:creationId xmlns:a16="http://schemas.microsoft.com/office/drawing/2014/main" xmlns="" id="{D23074FC-E7AF-4808-8695-5F9669A79C9C}"/>
              </a:ext>
            </a:extLst>
          </p:cNvPr>
          <p:cNvSpPr/>
          <p:nvPr/>
        </p:nvSpPr>
        <p:spPr>
          <a:xfrm>
            <a:off x="-1388" y="4846"/>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59" name="bg object 17">
            <a:extLst>
              <a:ext uri="{FF2B5EF4-FFF2-40B4-BE49-F238E27FC236}">
                <a16:creationId xmlns:a16="http://schemas.microsoft.com/office/drawing/2014/main" xmlns="" id="{852C1EA9-EA34-4D63-A843-ED179C79A3BC}"/>
              </a:ext>
            </a:extLst>
          </p:cNvPr>
          <p:cNvSpPr/>
          <p:nvPr/>
        </p:nvSpPr>
        <p:spPr>
          <a:xfrm>
            <a:off x="141512" y="4847"/>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60" name="bg object 18">
            <a:extLst>
              <a:ext uri="{FF2B5EF4-FFF2-40B4-BE49-F238E27FC236}">
                <a16:creationId xmlns:a16="http://schemas.microsoft.com/office/drawing/2014/main" xmlns="" id="{F3EC10CD-41B3-46EB-9360-8EDD8EDEC74C}"/>
              </a:ext>
            </a:extLst>
          </p:cNvPr>
          <p:cNvPicPr/>
          <p:nvPr/>
        </p:nvPicPr>
        <p:blipFill>
          <a:blip r:embed="rId2" cstate="print"/>
          <a:stretch>
            <a:fillRect/>
          </a:stretch>
        </p:blipFill>
        <p:spPr>
          <a:xfrm>
            <a:off x="116356" y="4846"/>
            <a:ext cx="174123" cy="208812"/>
          </a:xfrm>
          <a:prstGeom prst="rect">
            <a:avLst/>
          </a:prstGeom>
        </p:spPr>
      </p:pic>
      <p:sp>
        <p:nvSpPr>
          <p:cNvPr id="61" name="object 11">
            <a:extLst>
              <a:ext uri="{FF2B5EF4-FFF2-40B4-BE49-F238E27FC236}">
                <a16:creationId xmlns:a16="http://schemas.microsoft.com/office/drawing/2014/main" xmlns="" id="{853A0DCC-446B-4410-BB11-BD52965D363E}"/>
              </a:ext>
            </a:extLst>
          </p:cNvPr>
          <p:cNvSpPr/>
          <p:nvPr/>
        </p:nvSpPr>
        <p:spPr>
          <a:xfrm>
            <a:off x="566301" y="550946"/>
            <a:ext cx="6987127"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62" name="object 12">
            <a:extLst>
              <a:ext uri="{FF2B5EF4-FFF2-40B4-BE49-F238E27FC236}">
                <a16:creationId xmlns:a16="http://schemas.microsoft.com/office/drawing/2014/main" xmlns="" id="{E0E6869A-2059-4FFD-BE9C-C562DDB4EABA}"/>
              </a:ext>
            </a:extLst>
          </p:cNvPr>
          <p:cNvSpPr txBox="1"/>
          <p:nvPr/>
        </p:nvSpPr>
        <p:spPr>
          <a:xfrm>
            <a:off x="727972" y="693513"/>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避難所運営の流れ</a:t>
            </a:r>
          </a:p>
        </p:txBody>
      </p:sp>
      <p:sp>
        <p:nvSpPr>
          <p:cNvPr id="72" name="正方形/長方形 71">
            <a:extLst>
              <a:ext uri="{FF2B5EF4-FFF2-40B4-BE49-F238E27FC236}">
                <a16:creationId xmlns:a16="http://schemas.microsoft.com/office/drawing/2014/main" xmlns="" id="{868A3293-DC6B-4E34-8301-F056D5E0AC43}"/>
              </a:ext>
            </a:extLst>
          </p:cNvPr>
          <p:cNvSpPr/>
          <p:nvPr/>
        </p:nvSpPr>
        <p:spPr>
          <a:xfrm>
            <a:off x="603466" y="5014542"/>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73" name="正方形/長方形 72">
            <a:extLst>
              <a:ext uri="{FF2B5EF4-FFF2-40B4-BE49-F238E27FC236}">
                <a16:creationId xmlns:a16="http://schemas.microsoft.com/office/drawing/2014/main" xmlns="" id="{BDBC2A98-31D0-475F-B1ED-C38D55A7B7AF}"/>
              </a:ext>
            </a:extLst>
          </p:cNvPr>
          <p:cNvSpPr/>
          <p:nvPr/>
        </p:nvSpPr>
        <p:spPr>
          <a:xfrm>
            <a:off x="4090301" y="4995456"/>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xmlns="" id="{E8323B06-D423-4BC8-BDC5-0CF8623C3586}"/>
              </a:ext>
            </a:extLst>
          </p:cNvPr>
          <p:cNvSpPr/>
          <p:nvPr/>
        </p:nvSpPr>
        <p:spPr>
          <a:xfrm>
            <a:off x="603466" y="6796321"/>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75" name="正方形/長方形 74">
            <a:extLst>
              <a:ext uri="{FF2B5EF4-FFF2-40B4-BE49-F238E27FC236}">
                <a16:creationId xmlns:a16="http://schemas.microsoft.com/office/drawing/2014/main" xmlns="" id="{089D2161-DAE2-4FB0-B76C-26FA60ADCE79}"/>
              </a:ext>
            </a:extLst>
          </p:cNvPr>
          <p:cNvSpPr/>
          <p:nvPr/>
        </p:nvSpPr>
        <p:spPr>
          <a:xfrm>
            <a:off x="566764" y="5656718"/>
            <a:ext cx="2472005" cy="1079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latin typeface="游ゴシック" panose="020B0400000000000000" pitchFamily="50" charset="-128"/>
                <a:ea typeface="游ゴシック" panose="020B0400000000000000" pitchFamily="50" charset="-128"/>
              </a:rPr>
              <a:t>〇避難者状況の全般管理</a:t>
            </a:r>
          </a:p>
          <a:p>
            <a:r>
              <a:rPr kumimoji="1" lang="ja-JP" altLang="en-US" sz="1100" b="1">
                <a:solidFill>
                  <a:schemeClr val="tx1"/>
                </a:solidFill>
                <a:latin typeface="游ゴシック" panose="020B0400000000000000" pitchFamily="50" charset="-128"/>
                <a:ea typeface="游ゴシック" panose="020B0400000000000000" pitchFamily="50" charset="-128"/>
              </a:rPr>
              <a:t>〇避難者からの相談・要望対応</a:t>
            </a:r>
          </a:p>
          <a:p>
            <a:r>
              <a:rPr kumimoji="1" lang="ja-JP" altLang="en-US" sz="1100" b="1">
                <a:solidFill>
                  <a:schemeClr val="tx1"/>
                </a:solidFill>
                <a:latin typeface="游ゴシック" panose="020B0400000000000000" pitchFamily="50" charset="-128"/>
                <a:ea typeface="游ゴシック" panose="020B0400000000000000" pitchFamily="50" charset="-128"/>
              </a:rPr>
              <a:t>〇避難所運営委員会の運営サポート</a:t>
            </a:r>
            <a:endParaRPr kumimoji="1" lang="en-US" altLang="ja-JP" sz="1100" b="1">
              <a:solidFill>
                <a:schemeClr val="tx1"/>
              </a:solidFill>
              <a:latin typeface="游ゴシック" panose="020B0400000000000000" pitchFamily="50" charset="-128"/>
              <a:ea typeface="游ゴシック" panose="020B0400000000000000" pitchFamily="50" charset="-128"/>
            </a:endParaRPr>
          </a:p>
          <a:p>
            <a:r>
              <a:rPr kumimoji="1" lang="ja-JP" altLang="en-US" sz="1100" b="1">
                <a:solidFill>
                  <a:schemeClr val="tx1"/>
                </a:solidFill>
                <a:latin typeface="游ゴシック" panose="020B0400000000000000" pitchFamily="50" charset="-128"/>
                <a:ea typeface="游ゴシック" panose="020B0400000000000000" pitchFamily="50" charset="-128"/>
              </a:rPr>
              <a:t>〇避難所内のボランティアニーズ</a:t>
            </a:r>
            <a:endParaRPr kumimoji="1" lang="en-US" altLang="ja-JP" sz="1100" b="1">
              <a:solidFill>
                <a:schemeClr val="tx1"/>
              </a:solidFill>
              <a:latin typeface="游ゴシック" panose="020B0400000000000000" pitchFamily="50" charset="-128"/>
              <a:ea typeface="游ゴシック" panose="020B0400000000000000" pitchFamily="50" charset="-128"/>
            </a:endParaRPr>
          </a:p>
          <a:p>
            <a:r>
              <a:rPr lang="ja-JP" altLang="en-US" sz="1100" b="1">
                <a:solidFill>
                  <a:schemeClr val="tx1"/>
                </a:solidFill>
                <a:latin typeface="游ゴシック" panose="020B0400000000000000" pitchFamily="50" charset="-128"/>
                <a:ea typeface="游ゴシック" panose="020B0400000000000000" pitchFamily="50" charset="-128"/>
              </a:rPr>
              <a:t>　</a:t>
            </a:r>
            <a:r>
              <a:rPr kumimoji="1" lang="ja-JP" altLang="en-US" sz="1100" b="1">
                <a:solidFill>
                  <a:schemeClr val="tx1"/>
                </a:solidFill>
                <a:latin typeface="游ゴシック" panose="020B0400000000000000" pitchFamily="50" charset="-128"/>
                <a:ea typeface="游ゴシック" panose="020B0400000000000000" pitchFamily="50" charset="-128"/>
              </a:rPr>
              <a:t>の把握</a:t>
            </a:r>
          </a:p>
          <a:p>
            <a:r>
              <a:rPr kumimoji="1" lang="ja-JP" altLang="en-US" sz="1100" b="1">
                <a:solidFill>
                  <a:schemeClr val="tx1"/>
                </a:solidFill>
                <a:latin typeface="游ゴシック" panose="020B0400000000000000" pitchFamily="50" charset="-128"/>
                <a:ea typeface="游ゴシック" panose="020B0400000000000000" pitchFamily="50" charset="-128"/>
              </a:rPr>
              <a:t>〇ボランティアの依頼と調整</a:t>
            </a:r>
          </a:p>
        </p:txBody>
      </p:sp>
      <p:sp>
        <p:nvSpPr>
          <p:cNvPr id="76" name="テキスト ボックス 75">
            <a:extLst>
              <a:ext uri="{FF2B5EF4-FFF2-40B4-BE49-F238E27FC236}">
                <a16:creationId xmlns:a16="http://schemas.microsoft.com/office/drawing/2014/main" xmlns="" id="{FD34824F-3CB9-41BA-A01D-2F69F8DFE3E5}"/>
              </a:ext>
            </a:extLst>
          </p:cNvPr>
          <p:cNvSpPr txBox="1"/>
          <p:nvPr/>
        </p:nvSpPr>
        <p:spPr>
          <a:xfrm>
            <a:off x="495524" y="5287387"/>
            <a:ext cx="1071760"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総務班</a:t>
            </a:r>
            <a:endParaRPr kumimoji="1" lang="ja-JP" altLang="en-US" sz="1400" b="1">
              <a:latin typeface="游ゴシック" panose="020B0400000000000000" pitchFamily="50" charset="-128"/>
              <a:ea typeface="游ゴシック" panose="020B0400000000000000" pitchFamily="50" charset="-128"/>
            </a:endParaRPr>
          </a:p>
        </p:txBody>
      </p:sp>
      <p:sp>
        <p:nvSpPr>
          <p:cNvPr id="77" name="テキスト ボックス 76">
            <a:extLst>
              <a:ext uri="{FF2B5EF4-FFF2-40B4-BE49-F238E27FC236}">
                <a16:creationId xmlns:a16="http://schemas.microsoft.com/office/drawing/2014/main" xmlns="" id="{F07F0570-51DE-4E3A-873B-F1265A2FBBA9}"/>
              </a:ext>
            </a:extLst>
          </p:cNvPr>
          <p:cNvSpPr txBox="1"/>
          <p:nvPr/>
        </p:nvSpPr>
        <p:spPr>
          <a:xfrm>
            <a:off x="2685313" y="6324517"/>
            <a:ext cx="1300352" cy="369332"/>
          </a:xfrm>
          <a:prstGeom prst="rect">
            <a:avLst/>
          </a:prstGeom>
          <a:noFill/>
        </p:spPr>
        <p:txBody>
          <a:bodyPr wrap="square">
            <a:spAutoFit/>
          </a:bodyPr>
          <a:lstStyle/>
          <a:p>
            <a:pPr algn="ctr"/>
            <a:r>
              <a:rPr lang="ja-JP" altLang="en-US"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br>
            <a:r>
              <a:rPr lang="en-US" altLang="ja-JP"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P29</a:t>
            </a:r>
            <a:r>
              <a:rPr lang="ja-JP" altLang="en-US"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sp>
        <p:nvSpPr>
          <p:cNvPr id="78" name="正方形/長方形 77">
            <a:extLst>
              <a:ext uri="{FF2B5EF4-FFF2-40B4-BE49-F238E27FC236}">
                <a16:creationId xmlns:a16="http://schemas.microsoft.com/office/drawing/2014/main" xmlns="" id="{4AB1E619-EB9A-4A39-B55E-A358CE70F3A2}"/>
              </a:ext>
            </a:extLst>
          </p:cNvPr>
          <p:cNvSpPr/>
          <p:nvPr/>
        </p:nvSpPr>
        <p:spPr>
          <a:xfrm>
            <a:off x="4060161" y="5622781"/>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a:solidFill>
                  <a:srgbClr val="221815"/>
                </a:solidFill>
                <a:latin typeface="游ゴシック" panose="020B0400000000000000" pitchFamily="50" charset="-128"/>
                <a:ea typeface="游ゴシック" panose="020B0400000000000000" pitchFamily="50" charset="-128"/>
              </a:rPr>
              <a:t>〇情報の収集と整理</a:t>
            </a:r>
            <a:endParaRPr lang="en-US" altLang="ja-JP" sz="1100" b="1">
              <a:solidFill>
                <a:srgbClr val="221815"/>
              </a:solidFill>
              <a:latin typeface="游ゴシック" panose="020B0400000000000000" pitchFamily="50" charset="-128"/>
              <a:ea typeface="游ゴシック" panose="020B0400000000000000" pitchFamily="50" charset="-128"/>
            </a:endParaRPr>
          </a:p>
          <a:p>
            <a:r>
              <a:rPr lang="ja-JP" altLang="en-US" sz="1100" b="1">
                <a:solidFill>
                  <a:srgbClr val="221815"/>
                </a:solidFill>
                <a:latin typeface="游ゴシック" panose="020B0400000000000000" pitchFamily="50" charset="-128"/>
                <a:ea typeface="游ゴシック" panose="020B0400000000000000" pitchFamily="50" charset="-128"/>
              </a:rPr>
              <a:t>〇情報・ルール等の周知・伝達</a:t>
            </a:r>
            <a:endParaRPr lang="en-US" altLang="ja-JP" sz="1100" b="1">
              <a:solidFill>
                <a:srgbClr val="221815"/>
              </a:solidFill>
              <a:latin typeface="游ゴシック" panose="020B0400000000000000" pitchFamily="50" charset="-128"/>
              <a:ea typeface="游ゴシック" panose="020B0400000000000000" pitchFamily="50" charset="-128"/>
            </a:endParaRPr>
          </a:p>
          <a:p>
            <a:r>
              <a:rPr lang="ja-JP" altLang="en-US" sz="1100" b="1">
                <a:solidFill>
                  <a:srgbClr val="221815"/>
                </a:solidFill>
                <a:latin typeface="游ゴシック" panose="020B0400000000000000" pitchFamily="50" charset="-128"/>
                <a:ea typeface="游ゴシック" panose="020B0400000000000000" pitchFamily="50" charset="-128"/>
              </a:rPr>
              <a:t>〇取材対応</a:t>
            </a:r>
          </a:p>
        </p:txBody>
      </p:sp>
      <p:sp>
        <p:nvSpPr>
          <p:cNvPr id="79" name="テキスト ボックス 78">
            <a:extLst>
              <a:ext uri="{FF2B5EF4-FFF2-40B4-BE49-F238E27FC236}">
                <a16:creationId xmlns:a16="http://schemas.microsoft.com/office/drawing/2014/main" xmlns="" id="{077B2D62-5FB8-4856-8858-BA6544070840}"/>
              </a:ext>
            </a:extLst>
          </p:cNvPr>
          <p:cNvSpPr txBox="1"/>
          <p:nvPr/>
        </p:nvSpPr>
        <p:spPr>
          <a:xfrm>
            <a:off x="3988921" y="5253449"/>
            <a:ext cx="1071760"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情報班</a:t>
            </a:r>
            <a:endParaRPr kumimoji="1" lang="ja-JP" altLang="en-US" sz="1400" b="1">
              <a:latin typeface="游ゴシック" panose="020B0400000000000000" pitchFamily="50" charset="-128"/>
              <a:ea typeface="游ゴシック" panose="020B0400000000000000" pitchFamily="50" charset="-128"/>
            </a:endParaRPr>
          </a:p>
        </p:txBody>
      </p:sp>
      <p:sp>
        <p:nvSpPr>
          <p:cNvPr id="80" name="正方形/長方形 79">
            <a:extLst>
              <a:ext uri="{FF2B5EF4-FFF2-40B4-BE49-F238E27FC236}">
                <a16:creationId xmlns:a16="http://schemas.microsoft.com/office/drawing/2014/main" xmlns="" id="{2B55E1E2-E7FE-47EE-AEEF-B6DA1EBD6716}"/>
              </a:ext>
            </a:extLst>
          </p:cNvPr>
          <p:cNvSpPr/>
          <p:nvPr/>
        </p:nvSpPr>
        <p:spPr>
          <a:xfrm>
            <a:off x="579229" y="7486155"/>
            <a:ext cx="2472005" cy="93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latin typeface="游ゴシック" panose="020B0400000000000000" pitchFamily="50" charset="-128"/>
                <a:ea typeface="游ゴシック" panose="020B0400000000000000" pitchFamily="50" charset="-128"/>
              </a:rPr>
              <a:t>〇応急処置・救護体制の整備</a:t>
            </a:r>
          </a:p>
          <a:p>
            <a:r>
              <a:rPr kumimoji="1" lang="ja-JP" altLang="en-US" sz="1100" b="1">
                <a:solidFill>
                  <a:schemeClr val="tx1"/>
                </a:solidFill>
                <a:latin typeface="游ゴシック" panose="020B0400000000000000" pitchFamily="50" charset="-128"/>
                <a:ea typeface="游ゴシック" panose="020B0400000000000000" pitchFamily="50" charset="-128"/>
              </a:rPr>
              <a:t>〇要配慮者支援体制づくり</a:t>
            </a:r>
          </a:p>
          <a:p>
            <a:r>
              <a:rPr kumimoji="1" lang="ja-JP" altLang="en-US" sz="1100" b="1">
                <a:solidFill>
                  <a:schemeClr val="tx1"/>
                </a:solidFill>
                <a:latin typeface="游ゴシック" panose="020B0400000000000000" pitchFamily="50" charset="-128"/>
                <a:ea typeface="游ゴシック" panose="020B0400000000000000" pitchFamily="50" charset="-128"/>
              </a:rPr>
              <a:t>〇定期的な見回りと支援</a:t>
            </a:r>
          </a:p>
        </p:txBody>
      </p:sp>
      <p:sp>
        <p:nvSpPr>
          <p:cNvPr id="81" name="テキスト ボックス 80">
            <a:extLst>
              <a:ext uri="{FF2B5EF4-FFF2-40B4-BE49-F238E27FC236}">
                <a16:creationId xmlns:a16="http://schemas.microsoft.com/office/drawing/2014/main" xmlns="" id="{BEA88D6B-22BB-45D9-870B-92EAF125E29D}"/>
              </a:ext>
            </a:extLst>
          </p:cNvPr>
          <p:cNvSpPr txBox="1"/>
          <p:nvPr/>
        </p:nvSpPr>
        <p:spPr>
          <a:xfrm>
            <a:off x="650866" y="6845358"/>
            <a:ext cx="3420000" cy="646331"/>
          </a:xfrm>
          <a:prstGeom prst="rect">
            <a:avLst/>
          </a:prstGeom>
          <a:noFill/>
        </p:spPr>
        <p:txBody>
          <a:bodyPr wrap="square">
            <a:spAutoFit/>
          </a:bodyPr>
          <a:lstStyle/>
          <a:p>
            <a:r>
              <a:rPr kumimoji="1" lang="zh-TW" altLang="en-US" sz="1800" b="1">
                <a:latin typeface="游ゴシック" panose="020B0400000000000000" pitchFamily="50" charset="-128"/>
                <a:ea typeface="游ゴシック" panose="020B0400000000000000" pitchFamily="50" charset="-128"/>
              </a:rPr>
              <a:t>要配慮者支援</a:t>
            </a:r>
            <a:r>
              <a:rPr kumimoji="1" lang="ja-JP" altLang="en-US" sz="1800" b="1">
                <a:latin typeface="游ゴシック" panose="020B0400000000000000" pitchFamily="50" charset="-128"/>
                <a:ea typeface="游ゴシック" panose="020B0400000000000000" pitchFamily="50" charset="-128"/>
              </a:rPr>
              <a:t>・</a:t>
            </a:r>
            <a:r>
              <a:rPr kumimoji="1" lang="en-US" altLang="ja-JP" sz="1800" b="1">
                <a:latin typeface="游ゴシック" panose="020B0400000000000000" pitchFamily="50" charset="-128"/>
                <a:ea typeface="游ゴシック" panose="020B0400000000000000" pitchFamily="50" charset="-128"/>
              </a:rPr>
              <a:t/>
            </a:r>
            <a:br>
              <a:rPr kumimoji="1" lang="en-US" altLang="ja-JP" sz="1800" b="1">
                <a:latin typeface="游ゴシック" panose="020B0400000000000000" pitchFamily="50" charset="-128"/>
                <a:ea typeface="游ゴシック" panose="020B0400000000000000" pitchFamily="50" charset="-128"/>
              </a:rPr>
            </a:br>
            <a:r>
              <a:rPr lang="ja-JP" altLang="en-US" b="1">
                <a:latin typeface="游ゴシック" panose="020B0400000000000000" pitchFamily="50" charset="-128"/>
                <a:ea typeface="游ゴシック" panose="020B0400000000000000" pitchFamily="50" charset="-128"/>
              </a:rPr>
              <a:t>救護</a:t>
            </a:r>
            <a:r>
              <a:rPr kumimoji="1" lang="ja-JP" altLang="en-US" sz="1800" b="1">
                <a:latin typeface="游ゴシック" panose="020B0400000000000000" pitchFamily="50" charset="-128"/>
                <a:ea typeface="游ゴシック" panose="020B0400000000000000" pitchFamily="50" charset="-128"/>
              </a:rPr>
              <a:t>班</a:t>
            </a:r>
          </a:p>
        </p:txBody>
      </p:sp>
      <p:sp>
        <p:nvSpPr>
          <p:cNvPr id="82" name="テキスト ボックス 81">
            <a:extLst>
              <a:ext uri="{FF2B5EF4-FFF2-40B4-BE49-F238E27FC236}">
                <a16:creationId xmlns:a16="http://schemas.microsoft.com/office/drawing/2014/main" xmlns="" id="{1F3629B1-82F6-4DF6-93D4-4ACD78AE2DAE}"/>
              </a:ext>
            </a:extLst>
          </p:cNvPr>
          <p:cNvSpPr txBox="1"/>
          <p:nvPr/>
        </p:nvSpPr>
        <p:spPr>
          <a:xfrm>
            <a:off x="2836642" y="8142510"/>
            <a:ext cx="1077685" cy="369332"/>
          </a:xfrm>
          <a:prstGeom prst="rect">
            <a:avLst/>
          </a:prstGeom>
          <a:noFill/>
        </p:spPr>
        <p:txBody>
          <a:bodyPr wrap="square">
            <a:spAutoFit/>
          </a:bodyPr>
          <a:lstStyle/>
          <a:p>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P71</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78</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pic>
        <p:nvPicPr>
          <p:cNvPr id="83" name="図 82">
            <a:extLst>
              <a:ext uri="{FF2B5EF4-FFF2-40B4-BE49-F238E27FC236}">
                <a16:creationId xmlns:a16="http://schemas.microsoft.com/office/drawing/2014/main" xmlns="" id="{50F16B7C-BA80-4AD6-9A4C-D50EAC4B63CD}"/>
              </a:ext>
            </a:extLst>
          </p:cNvPr>
          <p:cNvPicPr>
            <a:picLocks noChangeAspect="1"/>
          </p:cNvPicPr>
          <p:nvPr/>
        </p:nvPicPr>
        <p:blipFill>
          <a:blip r:embed="rId3"/>
          <a:stretch>
            <a:fillRect/>
          </a:stretch>
        </p:blipFill>
        <p:spPr>
          <a:xfrm>
            <a:off x="2928204" y="5139510"/>
            <a:ext cx="834035" cy="1180686"/>
          </a:xfrm>
          <a:prstGeom prst="rect">
            <a:avLst/>
          </a:prstGeom>
        </p:spPr>
      </p:pic>
      <p:sp>
        <p:nvSpPr>
          <p:cNvPr id="86" name="テキスト ボックス 85">
            <a:extLst>
              <a:ext uri="{FF2B5EF4-FFF2-40B4-BE49-F238E27FC236}">
                <a16:creationId xmlns:a16="http://schemas.microsoft.com/office/drawing/2014/main" xmlns="" id="{616B2AFC-33A6-4AC2-8658-570E1DFA961F}"/>
              </a:ext>
            </a:extLst>
          </p:cNvPr>
          <p:cNvSpPr txBox="1"/>
          <p:nvPr/>
        </p:nvSpPr>
        <p:spPr>
          <a:xfrm>
            <a:off x="6337014" y="6286316"/>
            <a:ext cx="1048040" cy="369332"/>
          </a:xfrm>
          <a:prstGeom prst="rect">
            <a:avLst/>
          </a:prstGeom>
          <a:noFill/>
        </p:spPr>
        <p:txBody>
          <a:bodyPr wrap="square">
            <a:spAutoFit/>
          </a:bodyPr>
          <a:lstStyle/>
          <a:p>
            <a:r>
              <a:rPr lang="ja-JP" altLang="en-US"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P41</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48</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pic>
        <p:nvPicPr>
          <p:cNvPr id="53" name="図 52">
            <a:extLst>
              <a:ext uri="{FF2B5EF4-FFF2-40B4-BE49-F238E27FC236}">
                <a16:creationId xmlns:a16="http://schemas.microsoft.com/office/drawing/2014/main" xmlns="" id="{B750E651-F753-4478-B257-27B719120823}"/>
              </a:ext>
            </a:extLst>
          </p:cNvPr>
          <p:cNvPicPr>
            <a:picLocks noChangeAspect="1"/>
          </p:cNvPicPr>
          <p:nvPr/>
        </p:nvPicPr>
        <p:blipFill>
          <a:blip r:embed="rId4"/>
          <a:stretch>
            <a:fillRect/>
          </a:stretch>
        </p:blipFill>
        <p:spPr>
          <a:xfrm>
            <a:off x="6390497" y="5143846"/>
            <a:ext cx="812321" cy="1142470"/>
          </a:xfrm>
          <a:prstGeom prst="rect">
            <a:avLst/>
          </a:prstGeom>
        </p:spPr>
      </p:pic>
      <p:pic>
        <p:nvPicPr>
          <p:cNvPr id="51" name="図 50">
            <a:extLst>
              <a:ext uri="{FF2B5EF4-FFF2-40B4-BE49-F238E27FC236}">
                <a16:creationId xmlns:a16="http://schemas.microsoft.com/office/drawing/2014/main" xmlns="" id="{A9911F45-F6C2-48D3-895E-053113A8F920}"/>
              </a:ext>
            </a:extLst>
          </p:cNvPr>
          <p:cNvPicPr>
            <a:picLocks noChangeAspect="1"/>
          </p:cNvPicPr>
          <p:nvPr/>
        </p:nvPicPr>
        <p:blipFill>
          <a:blip r:embed="rId5"/>
          <a:stretch>
            <a:fillRect/>
          </a:stretch>
        </p:blipFill>
        <p:spPr>
          <a:xfrm>
            <a:off x="2899213" y="6945269"/>
            <a:ext cx="833107" cy="1187217"/>
          </a:xfrm>
          <a:prstGeom prst="rect">
            <a:avLst/>
          </a:prstGeom>
        </p:spPr>
      </p:pic>
    </p:spTree>
    <p:extLst>
      <p:ext uri="{BB962C8B-B14F-4D97-AF65-F5344CB8AC3E}">
        <p14:creationId xmlns:p14="http://schemas.microsoft.com/office/powerpoint/2010/main" val="3704571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xmlns="" id="{EA4D4C4F-5CD3-41D0-95F9-242C40EC3D3F}"/>
              </a:ext>
            </a:extLst>
          </p:cNvPr>
          <p:cNvSpPr/>
          <p:nvPr/>
        </p:nvSpPr>
        <p:spPr>
          <a:xfrm>
            <a:off x="-33508" y="8892032"/>
            <a:ext cx="7319001" cy="1397391"/>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xmlns="" id="{5C67F76D-C491-4F77-A584-A9742AA501FA}"/>
              </a:ext>
            </a:extLst>
          </p:cNvPr>
          <p:cNvSpPr/>
          <p:nvPr/>
        </p:nvSpPr>
        <p:spPr>
          <a:xfrm>
            <a:off x="-6797" y="3887068"/>
            <a:ext cx="501088" cy="4703369"/>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xmlns="" id="{D80236EB-CA20-44EC-AE5B-7040B7D3575B}"/>
              </a:ext>
            </a:extLst>
          </p:cNvPr>
          <p:cNvSpPr/>
          <p:nvPr/>
        </p:nvSpPr>
        <p:spPr>
          <a:xfrm>
            <a:off x="-6796" y="3887068"/>
            <a:ext cx="7292290" cy="4703369"/>
          </a:xfrm>
          <a:prstGeom prst="roundRect">
            <a:avLst>
              <a:gd name="adj" fmla="val 46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xmlns="" id="{DE709832-4B0D-4C46-8519-7EA254403D7A}"/>
              </a:ext>
            </a:extLst>
          </p:cNvPr>
          <p:cNvSpPr/>
          <p:nvPr/>
        </p:nvSpPr>
        <p:spPr>
          <a:xfrm>
            <a:off x="-33508" y="2061900"/>
            <a:ext cx="7319002" cy="1498195"/>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object 10">
            <a:extLst>
              <a:ext uri="{FF2B5EF4-FFF2-40B4-BE49-F238E27FC236}">
                <a16:creationId xmlns:a16="http://schemas.microsoft.com/office/drawing/2014/main" xmlns="" id="{FE1ACA26-AFD0-4CB1-B894-EF3EB04F49DE}"/>
              </a:ext>
            </a:extLst>
          </p:cNvPr>
          <p:cNvPicPr/>
          <p:nvPr/>
        </p:nvPicPr>
        <p:blipFill>
          <a:blip r:embed="rId2" cstate="print"/>
          <a:stretch>
            <a:fillRect/>
          </a:stretch>
        </p:blipFill>
        <p:spPr>
          <a:xfrm>
            <a:off x="1052670" y="535823"/>
            <a:ext cx="6156909" cy="628400"/>
          </a:xfrm>
          <a:prstGeom prst="rect">
            <a:avLst/>
          </a:prstGeom>
          <a:solidFill>
            <a:srgbClr val="172A88"/>
          </a:solidFill>
          <a:ln>
            <a:solidFill>
              <a:schemeClr val="bg1"/>
            </a:solidFill>
          </a:ln>
        </p:spPr>
      </p:pic>
      <p:sp>
        <p:nvSpPr>
          <p:cNvPr id="6" name="テキスト ボックス 5">
            <a:extLst>
              <a:ext uri="{FF2B5EF4-FFF2-40B4-BE49-F238E27FC236}">
                <a16:creationId xmlns:a16="http://schemas.microsoft.com/office/drawing/2014/main" xmlns="" id="{44DB6A6B-B794-47EA-95C1-2EF20B15E3FF}"/>
              </a:ext>
            </a:extLst>
          </p:cNvPr>
          <p:cNvSpPr txBox="1"/>
          <p:nvPr/>
        </p:nvSpPr>
        <p:spPr>
          <a:xfrm>
            <a:off x="4467016" y="3264163"/>
            <a:ext cx="3016027" cy="276999"/>
          </a:xfrm>
          <a:prstGeom prst="rect">
            <a:avLst/>
          </a:prstGeom>
          <a:noFill/>
        </p:spPr>
        <p:txBody>
          <a:bodyPr wrap="square">
            <a:spAutoFit/>
          </a:bodyPr>
          <a:lstStyle/>
          <a:p>
            <a:pPr algn="ct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９を参照</a:t>
            </a:r>
            <a:endParaRPr lang="ja-JP" altLang="en-US" sz="1200"/>
          </a:p>
        </p:txBody>
      </p:sp>
      <p:pic>
        <p:nvPicPr>
          <p:cNvPr id="7" name="図 6">
            <a:extLst>
              <a:ext uri="{FF2B5EF4-FFF2-40B4-BE49-F238E27FC236}">
                <a16:creationId xmlns:a16="http://schemas.microsoft.com/office/drawing/2014/main" xmlns="" id="{25CEEC7A-8A34-46C4-8ACA-6B73EDBEA7B8}"/>
              </a:ext>
            </a:extLst>
          </p:cNvPr>
          <p:cNvPicPr>
            <a:picLocks noChangeAspect="1"/>
          </p:cNvPicPr>
          <p:nvPr/>
        </p:nvPicPr>
        <p:blipFill>
          <a:blip r:embed="rId3"/>
          <a:stretch>
            <a:fillRect/>
          </a:stretch>
        </p:blipFill>
        <p:spPr>
          <a:xfrm>
            <a:off x="5413317" y="2117463"/>
            <a:ext cx="1123424" cy="1160291"/>
          </a:xfrm>
          <a:prstGeom prst="rect">
            <a:avLst/>
          </a:prstGeom>
        </p:spPr>
      </p:pic>
      <p:sp>
        <p:nvSpPr>
          <p:cNvPr id="20" name="テキスト ボックス 19">
            <a:extLst>
              <a:ext uri="{FF2B5EF4-FFF2-40B4-BE49-F238E27FC236}">
                <a16:creationId xmlns:a16="http://schemas.microsoft.com/office/drawing/2014/main" xmlns="" id="{D62D3235-0769-4A8D-8336-6B9DF905954C}"/>
              </a:ext>
            </a:extLst>
          </p:cNvPr>
          <p:cNvSpPr txBox="1"/>
          <p:nvPr/>
        </p:nvSpPr>
        <p:spPr>
          <a:xfrm>
            <a:off x="6748234" y="10189637"/>
            <a:ext cx="647648"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２３</a:t>
            </a:r>
            <a:endParaRPr lang="ja-JP" altLang="en-US" dirty="0">
              <a:solidFill>
                <a:schemeClr val="tx1">
                  <a:lumMod val="50000"/>
                  <a:lumOff val="50000"/>
                </a:schemeClr>
              </a:solidFill>
              <a:latin typeface="+mj-ea"/>
              <a:ea typeface="+mj-ea"/>
            </a:endParaRPr>
          </a:p>
        </p:txBody>
      </p:sp>
      <p:sp>
        <p:nvSpPr>
          <p:cNvPr id="25" name="object 11">
            <a:extLst>
              <a:ext uri="{FF2B5EF4-FFF2-40B4-BE49-F238E27FC236}">
                <a16:creationId xmlns:a16="http://schemas.microsoft.com/office/drawing/2014/main" xmlns="" id="{9A2BE288-3993-49A2-A52F-D01AC3BD638F}"/>
              </a:ext>
            </a:extLst>
          </p:cNvPr>
          <p:cNvSpPr/>
          <p:nvPr/>
        </p:nvSpPr>
        <p:spPr>
          <a:xfrm>
            <a:off x="0" y="535823"/>
            <a:ext cx="7285493"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26" name="四角形: 角を丸くする 25">
            <a:extLst>
              <a:ext uri="{FF2B5EF4-FFF2-40B4-BE49-F238E27FC236}">
                <a16:creationId xmlns:a16="http://schemas.microsoft.com/office/drawing/2014/main" xmlns="" id="{277A7ADC-FBC7-468B-984E-E3961651AC31}"/>
              </a:ext>
            </a:extLst>
          </p:cNvPr>
          <p:cNvSpPr/>
          <p:nvPr/>
        </p:nvSpPr>
        <p:spPr>
          <a:xfrm>
            <a:off x="-33508" y="2061900"/>
            <a:ext cx="519352" cy="1498195"/>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xmlns="" id="{19BB8F19-F057-44AD-A144-9D3A233BA951}"/>
              </a:ext>
            </a:extLst>
          </p:cNvPr>
          <p:cNvSpPr/>
          <p:nvPr/>
        </p:nvSpPr>
        <p:spPr>
          <a:xfrm>
            <a:off x="104145" y="8892032"/>
            <a:ext cx="250376" cy="139739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xmlns="" id="{8A059C4F-671E-422E-A3CE-8D6B2693BF37}"/>
              </a:ext>
            </a:extLst>
          </p:cNvPr>
          <p:cNvSpPr/>
          <p:nvPr/>
        </p:nvSpPr>
        <p:spPr>
          <a:xfrm>
            <a:off x="-12645" y="8892032"/>
            <a:ext cx="347104" cy="139739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xmlns="" id="{F6E9B136-6979-4E3B-830D-48E124B57BCC}"/>
              </a:ext>
            </a:extLst>
          </p:cNvPr>
          <p:cNvSpPr/>
          <p:nvPr/>
        </p:nvSpPr>
        <p:spPr>
          <a:xfrm>
            <a:off x="80543" y="4995456"/>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41" name="正方形/長方形 40">
            <a:extLst>
              <a:ext uri="{FF2B5EF4-FFF2-40B4-BE49-F238E27FC236}">
                <a16:creationId xmlns:a16="http://schemas.microsoft.com/office/drawing/2014/main" xmlns="" id="{8AA1D26C-812C-4EB3-B72D-EFDDFED994BC}"/>
              </a:ext>
            </a:extLst>
          </p:cNvPr>
          <p:cNvSpPr/>
          <p:nvPr/>
        </p:nvSpPr>
        <p:spPr>
          <a:xfrm>
            <a:off x="3612299" y="4995456"/>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xmlns="" id="{4AD17182-D00A-4F2D-9987-9A81007C789E}"/>
              </a:ext>
            </a:extLst>
          </p:cNvPr>
          <p:cNvSpPr/>
          <p:nvPr/>
        </p:nvSpPr>
        <p:spPr>
          <a:xfrm>
            <a:off x="3589863" y="5594205"/>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a:solidFill>
                  <a:schemeClr val="tx1"/>
                </a:solidFill>
                <a:latin typeface="游ゴシック" panose="020B0400000000000000" pitchFamily="50" charset="-128"/>
                <a:ea typeface="游ゴシック" panose="020B0400000000000000" pitchFamily="50" charset="-128"/>
              </a:rPr>
              <a:t>〇生活環境全般の整備</a:t>
            </a:r>
          </a:p>
          <a:p>
            <a:r>
              <a:rPr lang="ja-JP" altLang="en-US" sz="1100" b="1">
                <a:solidFill>
                  <a:schemeClr val="tx1"/>
                </a:solidFill>
                <a:latin typeface="游ゴシック" panose="020B0400000000000000" pitchFamily="50" charset="-128"/>
                <a:ea typeface="游ゴシック" panose="020B0400000000000000" pitchFamily="50" charset="-128"/>
              </a:rPr>
              <a:t>〇ペットの受け入れ環境整備</a:t>
            </a:r>
          </a:p>
          <a:p>
            <a:r>
              <a:rPr lang="ja-JP" altLang="en-US" sz="1100" b="1">
                <a:solidFill>
                  <a:schemeClr val="tx1"/>
                </a:solidFill>
                <a:latin typeface="游ゴシック" panose="020B0400000000000000" pitchFamily="50" charset="-128"/>
                <a:ea typeface="游ゴシック" panose="020B0400000000000000" pitchFamily="50" charset="-128"/>
              </a:rPr>
              <a:t>〇共有空間・居住空間の安全管理</a:t>
            </a:r>
            <a:endParaRPr lang="en-US" altLang="ja-JP" sz="1100" b="1">
              <a:solidFill>
                <a:schemeClr val="tx1"/>
              </a:solidFill>
              <a:latin typeface="游ゴシック" panose="020B0400000000000000" pitchFamily="50" charset="-128"/>
              <a:ea typeface="游ゴシック" panose="020B0400000000000000" pitchFamily="50" charset="-128"/>
            </a:endParaRPr>
          </a:p>
          <a:p>
            <a:r>
              <a:rPr kumimoji="1" lang="ja-JP" altLang="en-US" sz="1100" b="1">
                <a:solidFill>
                  <a:schemeClr val="tx1"/>
                </a:solidFill>
                <a:latin typeface="游ゴシック" panose="020B0400000000000000" pitchFamily="50" charset="-128"/>
                <a:ea typeface="游ゴシック" panose="020B0400000000000000" pitchFamily="50" charset="-128"/>
              </a:rPr>
              <a:t>〇生活環境の衛生管理</a:t>
            </a:r>
          </a:p>
          <a:p>
            <a:r>
              <a:rPr kumimoji="1" lang="ja-JP" altLang="en-US" sz="1100" b="1">
                <a:solidFill>
                  <a:schemeClr val="tx1"/>
                </a:solidFill>
                <a:latin typeface="游ゴシック" panose="020B0400000000000000" pitchFamily="50" charset="-128"/>
                <a:ea typeface="游ゴシック" panose="020B0400000000000000" pitchFamily="50" charset="-128"/>
              </a:rPr>
              <a:t>〇避難者の健康管理</a:t>
            </a:r>
            <a:endParaRPr kumimoji="1" lang="en-US" altLang="ja-JP" sz="1100" b="1">
              <a:solidFill>
                <a:schemeClr val="tx1"/>
              </a:solidFill>
              <a:latin typeface="游ゴシック" panose="020B0400000000000000" pitchFamily="50" charset="-128"/>
              <a:ea typeface="游ゴシック" panose="020B0400000000000000" pitchFamily="50" charset="-128"/>
            </a:endParaRPr>
          </a:p>
          <a:p>
            <a:endParaRPr lang="ja-JP" altLang="en-US" sz="1100" b="1">
              <a:solidFill>
                <a:schemeClr val="tx1"/>
              </a:solidFill>
              <a:latin typeface="游ゴシック" panose="020B0400000000000000" pitchFamily="50" charset="-128"/>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xmlns="" id="{FB948C76-1DD3-4BB8-B5F1-852FA98A0A11}"/>
              </a:ext>
            </a:extLst>
          </p:cNvPr>
          <p:cNvSpPr txBox="1"/>
          <p:nvPr/>
        </p:nvSpPr>
        <p:spPr>
          <a:xfrm>
            <a:off x="3575774" y="5282025"/>
            <a:ext cx="2113805"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施設管理・衛生班</a:t>
            </a:r>
            <a:endParaRPr kumimoji="1" lang="ja-JP" altLang="en-US" sz="1400" b="1">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xmlns="" id="{FA44E8CD-450A-4906-9DB1-F128D1ED9BC3}"/>
              </a:ext>
            </a:extLst>
          </p:cNvPr>
          <p:cNvSpPr txBox="1"/>
          <p:nvPr/>
        </p:nvSpPr>
        <p:spPr>
          <a:xfrm>
            <a:off x="5918704" y="6304640"/>
            <a:ext cx="975232" cy="369332"/>
          </a:xfrm>
          <a:prstGeom prst="rect">
            <a:avLst/>
          </a:prstGeom>
          <a:noFill/>
        </p:spPr>
        <p:txBody>
          <a:bodyPr wrap="square">
            <a:spAutoFit/>
          </a:bodyPr>
          <a:lstStyle/>
          <a:p>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P57</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70</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sp>
        <p:nvSpPr>
          <p:cNvPr id="46" name="正方形/長方形 45">
            <a:extLst>
              <a:ext uri="{FF2B5EF4-FFF2-40B4-BE49-F238E27FC236}">
                <a16:creationId xmlns:a16="http://schemas.microsoft.com/office/drawing/2014/main" xmlns="" id="{E83FF7A3-ED36-4ACC-8971-E865464354B3}"/>
              </a:ext>
            </a:extLst>
          </p:cNvPr>
          <p:cNvSpPr/>
          <p:nvPr/>
        </p:nvSpPr>
        <p:spPr>
          <a:xfrm>
            <a:off x="51801" y="5717149"/>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latin typeface="游ゴシック" panose="020B0400000000000000" pitchFamily="50" charset="-128"/>
                <a:ea typeface="游ゴシック" panose="020B0400000000000000" pitchFamily="50" charset="-128"/>
              </a:rPr>
              <a:t>〇物資等の受け入れ体制の整備</a:t>
            </a:r>
          </a:p>
          <a:p>
            <a:r>
              <a:rPr kumimoji="1" lang="ja-JP" altLang="en-US" sz="1100" b="1">
                <a:solidFill>
                  <a:schemeClr val="tx1"/>
                </a:solidFill>
                <a:latin typeface="游ゴシック" panose="020B0400000000000000" pitchFamily="50" charset="-128"/>
                <a:ea typeface="游ゴシック" panose="020B0400000000000000" pitchFamily="50" charset="-128"/>
              </a:rPr>
              <a:t>〇食料・飲料水・生活用品の確保</a:t>
            </a:r>
            <a:endParaRPr kumimoji="1" lang="en-US" altLang="ja-JP" sz="1100" b="1">
              <a:solidFill>
                <a:schemeClr val="tx1"/>
              </a:solidFill>
              <a:latin typeface="游ゴシック" panose="020B0400000000000000" pitchFamily="50" charset="-128"/>
              <a:ea typeface="游ゴシック" panose="020B0400000000000000" pitchFamily="50" charset="-128"/>
            </a:endParaRPr>
          </a:p>
          <a:p>
            <a:r>
              <a:rPr lang="ja-JP" altLang="en-US" sz="1100" b="1">
                <a:solidFill>
                  <a:schemeClr val="tx1"/>
                </a:solidFill>
                <a:latin typeface="游ゴシック" panose="020B0400000000000000" pitchFamily="50" charset="-128"/>
                <a:ea typeface="游ゴシック" panose="020B0400000000000000" pitchFamily="50" charset="-128"/>
              </a:rPr>
              <a:t>　</a:t>
            </a:r>
            <a:r>
              <a:rPr kumimoji="1" lang="ja-JP" altLang="en-US" sz="1100" b="1">
                <a:solidFill>
                  <a:schemeClr val="tx1"/>
                </a:solidFill>
                <a:latin typeface="游ゴシック" panose="020B0400000000000000" pitchFamily="50" charset="-128"/>
                <a:ea typeface="游ゴシック" panose="020B0400000000000000" pitchFamily="50" charset="-128"/>
              </a:rPr>
              <a:t>調整と配布</a:t>
            </a:r>
          </a:p>
          <a:p>
            <a:r>
              <a:rPr kumimoji="1" lang="ja-JP" altLang="en-US" sz="1100" b="1">
                <a:solidFill>
                  <a:schemeClr val="tx1"/>
                </a:solidFill>
                <a:latin typeface="游ゴシック" panose="020B0400000000000000" pitchFamily="50" charset="-128"/>
                <a:ea typeface="游ゴシック" panose="020B0400000000000000" pitchFamily="50" charset="-128"/>
              </a:rPr>
              <a:t>〇炊き出し</a:t>
            </a:r>
          </a:p>
        </p:txBody>
      </p:sp>
      <p:sp>
        <p:nvSpPr>
          <p:cNvPr id="47" name="テキスト ボックス 46">
            <a:extLst>
              <a:ext uri="{FF2B5EF4-FFF2-40B4-BE49-F238E27FC236}">
                <a16:creationId xmlns:a16="http://schemas.microsoft.com/office/drawing/2014/main" xmlns="" id="{431D2B1B-3CAB-42E2-B593-DA198AE8570C}"/>
              </a:ext>
            </a:extLst>
          </p:cNvPr>
          <p:cNvSpPr txBox="1"/>
          <p:nvPr/>
        </p:nvSpPr>
        <p:spPr>
          <a:xfrm>
            <a:off x="-19440" y="5282025"/>
            <a:ext cx="1766345" cy="369332"/>
          </a:xfrm>
          <a:prstGeom prst="rect">
            <a:avLst/>
          </a:prstGeom>
          <a:noFill/>
        </p:spPr>
        <p:txBody>
          <a:bodyPr wrap="square">
            <a:spAutoFit/>
          </a:bodyPr>
          <a:lstStyle/>
          <a:p>
            <a:pPr algn="ctr"/>
            <a:r>
              <a:rPr kumimoji="1" lang="ja-JP" altLang="en-US" sz="1800" b="1" dirty="0">
                <a:latin typeface="游ゴシック" panose="020B0400000000000000" pitchFamily="50" charset="-128"/>
                <a:ea typeface="游ゴシック" panose="020B0400000000000000" pitchFamily="50" charset="-128"/>
              </a:rPr>
              <a:t>食料・物資班</a:t>
            </a:r>
          </a:p>
        </p:txBody>
      </p:sp>
      <p:sp>
        <p:nvSpPr>
          <p:cNvPr id="48" name="テキスト ボックス 47">
            <a:extLst>
              <a:ext uri="{FF2B5EF4-FFF2-40B4-BE49-F238E27FC236}">
                <a16:creationId xmlns:a16="http://schemas.microsoft.com/office/drawing/2014/main" xmlns="" id="{107DD05A-3482-4E90-80D8-2F056C45D149}"/>
              </a:ext>
            </a:extLst>
          </p:cNvPr>
          <p:cNvSpPr txBox="1"/>
          <p:nvPr/>
        </p:nvSpPr>
        <p:spPr>
          <a:xfrm>
            <a:off x="2337778" y="6324517"/>
            <a:ext cx="1034078" cy="369332"/>
          </a:xfrm>
          <a:prstGeom prst="rect">
            <a:avLst/>
          </a:prstGeom>
          <a:noFill/>
        </p:spPr>
        <p:txBody>
          <a:bodyPr wrap="square">
            <a:spAutoFit/>
          </a:bodyPr>
          <a:lstStyle/>
          <a:p>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P49</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55</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pic>
        <p:nvPicPr>
          <p:cNvPr id="49" name="図 48">
            <a:extLst>
              <a:ext uri="{FF2B5EF4-FFF2-40B4-BE49-F238E27FC236}">
                <a16:creationId xmlns:a16="http://schemas.microsoft.com/office/drawing/2014/main" xmlns="" id="{71DDFB8E-9133-4F15-8852-A35FEB05AE0C}"/>
              </a:ext>
            </a:extLst>
          </p:cNvPr>
          <p:cNvPicPr>
            <a:picLocks noChangeAspect="1"/>
          </p:cNvPicPr>
          <p:nvPr/>
        </p:nvPicPr>
        <p:blipFill>
          <a:blip r:embed="rId4"/>
          <a:stretch>
            <a:fillRect/>
          </a:stretch>
        </p:blipFill>
        <p:spPr>
          <a:xfrm>
            <a:off x="2352881" y="5138643"/>
            <a:ext cx="840697" cy="1199051"/>
          </a:xfrm>
          <a:prstGeom prst="rect">
            <a:avLst/>
          </a:prstGeom>
        </p:spPr>
      </p:pic>
      <p:pic>
        <p:nvPicPr>
          <p:cNvPr id="30" name="図 29">
            <a:extLst>
              <a:ext uri="{FF2B5EF4-FFF2-40B4-BE49-F238E27FC236}">
                <a16:creationId xmlns:a16="http://schemas.microsoft.com/office/drawing/2014/main" xmlns="" id="{27275384-0A73-45D4-B4FA-FC8FBE283F5E}"/>
              </a:ext>
            </a:extLst>
          </p:cNvPr>
          <p:cNvPicPr>
            <a:picLocks noChangeAspect="1"/>
          </p:cNvPicPr>
          <p:nvPr/>
        </p:nvPicPr>
        <p:blipFill>
          <a:blip r:embed="rId5"/>
          <a:stretch>
            <a:fillRect/>
          </a:stretch>
        </p:blipFill>
        <p:spPr>
          <a:xfrm>
            <a:off x="5964257" y="5134324"/>
            <a:ext cx="810575" cy="1136633"/>
          </a:xfrm>
          <a:prstGeom prst="rect">
            <a:avLst/>
          </a:prstGeom>
        </p:spPr>
      </p:pic>
    </p:spTree>
    <p:extLst>
      <p:ext uri="{BB962C8B-B14F-4D97-AF65-F5344CB8AC3E}">
        <p14:creationId xmlns:p14="http://schemas.microsoft.com/office/powerpoint/2010/main" val="83862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xmlns="" id="{3F3D640F-0234-46CD-BBFD-0D83C84A5DB2}"/>
              </a:ext>
            </a:extLst>
          </p:cNvPr>
          <p:cNvGraphicFramePr>
            <a:graphicFrameLocks noGrp="1"/>
          </p:cNvGraphicFramePr>
          <p:nvPr>
            <p:extLst>
              <p:ext uri="{D42A27DB-BD31-4B8C-83A1-F6EECF244321}">
                <p14:modId xmlns:p14="http://schemas.microsoft.com/office/powerpoint/2010/main" val="2558977785"/>
              </p:ext>
            </p:extLst>
          </p:nvPr>
        </p:nvGraphicFramePr>
        <p:xfrm>
          <a:off x="1011238" y="2858644"/>
          <a:ext cx="5537200" cy="6767930"/>
        </p:xfrm>
        <a:graphic>
          <a:graphicData uri="http://schemas.openxmlformats.org/drawingml/2006/table">
            <a:tbl>
              <a:tblPr firstRow="1" firstCol="1" bandRow="1"/>
              <a:tblGrid>
                <a:gridCol w="535305">
                  <a:extLst>
                    <a:ext uri="{9D8B030D-6E8A-4147-A177-3AD203B41FA5}">
                      <a16:colId xmlns:a16="http://schemas.microsoft.com/office/drawing/2014/main" xmlns="" val="1423923875"/>
                    </a:ext>
                  </a:extLst>
                </a:gridCol>
                <a:gridCol w="1873885">
                  <a:extLst>
                    <a:ext uri="{9D8B030D-6E8A-4147-A177-3AD203B41FA5}">
                      <a16:colId xmlns:a16="http://schemas.microsoft.com/office/drawing/2014/main" xmlns="" val="2349072045"/>
                    </a:ext>
                  </a:extLst>
                </a:gridCol>
                <a:gridCol w="3128010">
                  <a:extLst>
                    <a:ext uri="{9D8B030D-6E8A-4147-A177-3AD203B41FA5}">
                      <a16:colId xmlns:a16="http://schemas.microsoft.com/office/drawing/2014/main" xmlns="" val="3298655682"/>
                    </a:ext>
                  </a:extLst>
                </a:gridCol>
              </a:tblGrid>
              <a:tr h="216000">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Ver.</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200" kern="10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改訂日</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200" kern="10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改定履歴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2242304495"/>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1.0</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令和４年</a:t>
                      </a:r>
                      <a:r>
                        <a:rPr lang="ja-JP" altLang="en-US"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３</a:t>
                      </a:r>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月</a:t>
                      </a:r>
                      <a:r>
                        <a:rPr lang="ja-JP" altLang="en-US"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３１</a:t>
                      </a:r>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日</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200" kern="100">
                          <a:effectLst/>
                          <a:latin typeface="Century" panose="02040604050505020304" pitchFamily="18" charset="0"/>
                          <a:ea typeface="HG丸ｺﾞｼｯｸM-PRO" panose="020F0600000000000000" pitchFamily="50" charset="-128"/>
                          <a:cs typeface="Times New Roman" panose="02020603050405020304" pitchFamily="18" charset="0"/>
                        </a:rPr>
                        <a:t>全４回の検討会の成果を反映した、避難所開設・運営マニュアルの完成</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2249179"/>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7283852"/>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1293397"/>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8912228"/>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0587717"/>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4207793"/>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8192777"/>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579763"/>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1914574"/>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9468409"/>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7475814"/>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9010218"/>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7767125"/>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7409096"/>
                  </a:ext>
                </a:extLst>
              </a:tr>
            </a:tbl>
          </a:graphicData>
        </a:graphic>
      </p:graphicFrame>
      <p:sp>
        <p:nvSpPr>
          <p:cNvPr id="18" name="Rectangle 2046">
            <a:extLst>
              <a:ext uri="{FF2B5EF4-FFF2-40B4-BE49-F238E27FC236}">
                <a16:creationId xmlns:a16="http://schemas.microsoft.com/office/drawing/2014/main" xmlns="" id="{4E467233-D6CA-4F44-A6DA-155D0F249E99}"/>
              </a:ext>
            </a:extLst>
          </p:cNvPr>
          <p:cNvSpPr>
            <a:spLocks noChangeArrowheads="1"/>
          </p:cNvSpPr>
          <p:nvPr/>
        </p:nvSpPr>
        <p:spPr bwMode="auto">
          <a:xfrm>
            <a:off x="1011238" y="527538"/>
            <a:ext cx="5534025" cy="1600615"/>
          </a:xfrm>
          <a:prstGeom prst="rect">
            <a:avLst/>
          </a:prstGeom>
          <a:solidFill>
            <a:srgbClr val="DEEAF6"/>
          </a:solidFill>
          <a:ln w="28575">
            <a:solidFill>
              <a:srgbClr val="5A5A5A"/>
            </a:solidFill>
            <a:miter lim="800000"/>
            <a:headEnd/>
            <a:tailEnd/>
          </a:ln>
        </p:spPr>
        <p:txBody>
          <a:bodyPr vert="horz" wrap="square" lIns="108000" tIns="43200" rIns="144000" bIns="8890" numCol="1" anchor="ctr"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ja-JP" altLang="ja-JP" sz="1400" b="1" i="0" u="none" strike="noStrike" cap="none" normalizeH="0" baseline="0" dirty="0">
                <a:ln>
                  <a:noFill/>
                </a:ln>
                <a:solidFill>
                  <a:schemeClr val="tx1"/>
                </a:solidFill>
                <a:effectLst/>
                <a:latin typeface="+mn-ea"/>
                <a:cs typeface="Times New Roman" panose="02020603050405020304" pitchFamily="18" charset="0"/>
              </a:rPr>
              <a:t>マニュアルは、常に最新の情報に更新します。</a:t>
            </a:r>
            <a:endParaRPr kumimoji="0" lang="ja-JP" altLang="ja-JP" sz="400" b="1"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n-ea"/>
                <a:cs typeface="Times New Roman" panose="02020603050405020304" pitchFamily="18" charset="0"/>
              </a:rPr>
              <a:t>　　　</a:t>
            </a:r>
            <a:r>
              <a:rPr kumimoji="0" lang="ja-JP" altLang="ja-JP" sz="1200" b="0" i="0" u="none" strike="noStrike" cap="none" normalizeH="0" baseline="0" dirty="0">
                <a:ln>
                  <a:noFill/>
                </a:ln>
                <a:solidFill>
                  <a:schemeClr val="tx1"/>
                </a:solidFill>
                <a:effectLst/>
                <a:latin typeface="+mn-ea"/>
                <a:cs typeface="Times New Roman" panose="02020603050405020304" pitchFamily="18" charset="0"/>
              </a:rPr>
              <a:t>・運営委員メンバーの変更時等</a:t>
            </a:r>
            <a:endParaRPr kumimoji="0" lang="ja-JP" altLang="ja-JP" sz="400" b="0" i="0" u="none" strike="noStrike" cap="none" normalizeH="0" baseline="0" dirty="0">
              <a:ln>
                <a:noFill/>
              </a:ln>
              <a:solidFill>
                <a:schemeClr val="tx1"/>
              </a:solidFill>
              <a:effectLst/>
              <a:latin typeface="+mn-ea"/>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ja-JP" altLang="ja-JP" sz="1400" b="1" i="0" u="none" strike="noStrike" cap="none" normalizeH="0" baseline="0" dirty="0">
                <a:ln>
                  <a:noFill/>
                </a:ln>
                <a:solidFill>
                  <a:schemeClr val="tx1"/>
                </a:solidFill>
                <a:effectLst/>
                <a:latin typeface="+mn-ea"/>
                <a:cs typeface="Times New Roman" panose="02020603050405020304" pitchFamily="18" charset="0"/>
              </a:rPr>
              <a:t>いざというときに動けるよう、訓練や話し合いを通じて</a:t>
            </a:r>
            <a:r>
              <a:rPr kumimoji="0" lang="en-US" altLang="ja-JP" sz="1400" b="1" i="0" u="none" strike="noStrike" cap="none" normalizeH="0" baseline="0" dirty="0">
                <a:ln>
                  <a:noFill/>
                </a:ln>
                <a:solidFill>
                  <a:schemeClr val="tx1"/>
                </a:solidFill>
                <a:effectLst/>
                <a:latin typeface="+mn-ea"/>
                <a:cs typeface="Times New Roman" panose="02020603050405020304" pitchFamily="18" charset="0"/>
              </a:rPr>
              <a:t/>
            </a:r>
            <a:br>
              <a:rPr kumimoji="0" lang="en-US" altLang="ja-JP" sz="1400" b="1" i="0" u="none" strike="noStrike" cap="none" normalizeH="0" baseline="0" dirty="0">
                <a:ln>
                  <a:noFill/>
                </a:ln>
                <a:solidFill>
                  <a:schemeClr val="tx1"/>
                </a:solidFill>
                <a:effectLst/>
                <a:latin typeface="+mn-ea"/>
                <a:cs typeface="Times New Roman" panose="02020603050405020304" pitchFamily="18" charset="0"/>
              </a:rPr>
            </a:br>
            <a:r>
              <a:rPr kumimoji="0" lang="ja-JP" altLang="ja-JP" sz="1400" b="1" i="0" u="none" strike="noStrike" cap="none" normalizeH="0" baseline="0" dirty="0">
                <a:ln>
                  <a:noFill/>
                </a:ln>
                <a:solidFill>
                  <a:schemeClr val="tx1"/>
                </a:solidFill>
                <a:effectLst/>
                <a:latin typeface="+mn-ea"/>
                <a:cs typeface="Times New Roman" panose="02020603050405020304" pitchFamily="18" charset="0"/>
              </a:rPr>
              <a:t>マニュアルを見直します。</a:t>
            </a:r>
            <a:endParaRPr kumimoji="0" lang="en-US" altLang="ja-JP" sz="1400" b="1" i="0" u="none" strike="noStrike" cap="none" normalizeH="0" baseline="0" dirty="0">
              <a:ln>
                <a:noFill/>
              </a:ln>
              <a:solidFill>
                <a:schemeClr val="tx1"/>
              </a:solidFill>
              <a:effectLst/>
              <a:latin typeface="+mn-ea"/>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ja-JP" altLang="en-US" sz="1400" b="1" i="0" u="none" strike="noStrike" cap="none" normalizeH="0" baseline="0" dirty="0">
                <a:ln>
                  <a:noFill/>
                </a:ln>
                <a:solidFill>
                  <a:schemeClr val="tx1"/>
                </a:solidFill>
                <a:effectLst/>
                <a:latin typeface="+mn-ea"/>
                <a:cs typeface="Times New Roman" panose="02020603050405020304" pitchFamily="18" charset="0"/>
              </a:rPr>
              <a:t>マニュアルの保管場所は、</a:t>
            </a:r>
            <a:r>
              <a:rPr lang="ja-JP" altLang="en-US" sz="1400" b="1" dirty="0">
                <a:latin typeface="+mn-ea"/>
                <a:cs typeface="Times New Roman" panose="02020603050405020304" pitchFamily="18" charset="0"/>
              </a:rPr>
              <a:t>ふれあい広場マガジンラック、大集会室、和室（事務用品収納箱）</a:t>
            </a:r>
            <a:r>
              <a:rPr kumimoji="0" lang="ja-JP" altLang="en-US" sz="1400" b="1" i="0" u="none" strike="noStrike" cap="none" normalizeH="0" baseline="0" dirty="0">
                <a:ln>
                  <a:noFill/>
                </a:ln>
                <a:solidFill>
                  <a:schemeClr val="tx1"/>
                </a:solidFill>
                <a:effectLst/>
                <a:latin typeface="+mn-ea"/>
                <a:cs typeface="Times New Roman" panose="02020603050405020304" pitchFamily="18" charset="0"/>
              </a:rPr>
              <a:t>です。</a:t>
            </a:r>
            <a:endParaRPr kumimoji="0" lang="ja-JP" altLang="ja-JP" sz="1800" b="1" i="0" u="none" strike="noStrike" cap="none" normalizeH="0" baseline="0" dirty="0">
              <a:ln>
                <a:noFill/>
              </a:ln>
              <a:solidFill>
                <a:schemeClr val="tx1"/>
              </a:solidFill>
              <a:effectLst/>
              <a:latin typeface="+mn-ea"/>
            </a:endParaRPr>
          </a:p>
        </p:txBody>
      </p:sp>
      <p:sp>
        <p:nvSpPr>
          <p:cNvPr id="19" name="Rectangle 9">
            <a:extLst>
              <a:ext uri="{FF2B5EF4-FFF2-40B4-BE49-F238E27FC236}">
                <a16:creationId xmlns:a16="http://schemas.microsoft.com/office/drawing/2014/main" xmlns="" id="{34F72354-919F-4F1E-9BD1-B9A9CF252C40}"/>
              </a:ext>
            </a:extLst>
          </p:cNvPr>
          <p:cNvSpPr>
            <a:spLocks noChangeArrowheads="1"/>
          </p:cNvSpPr>
          <p:nvPr/>
        </p:nvSpPr>
        <p:spPr bwMode="auto">
          <a:xfrm>
            <a:off x="1011238" y="2914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n-ea"/>
            </a:endParaRPr>
          </a:p>
        </p:txBody>
      </p:sp>
      <p:sp>
        <p:nvSpPr>
          <p:cNvPr id="20" name="Rectangle 12">
            <a:extLst>
              <a:ext uri="{FF2B5EF4-FFF2-40B4-BE49-F238E27FC236}">
                <a16:creationId xmlns:a16="http://schemas.microsoft.com/office/drawing/2014/main" xmlns="" id="{9FA53909-7A1A-4DF8-8C37-C084758042D1}"/>
              </a:ext>
            </a:extLst>
          </p:cNvPr>
          <p:cNvSpPr>
            <a:spLocks noChangeArrowheads="1"/>
          </p:cNvSpPr>
          <p:nvPr/>
        </p:nvSpPr>
        <p:spPr bwMode="auto">
          <a:xfrm>
            <a:off x="1011238" y="2834958"/>
            <a:ext cx="18473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400" b="0" i="0" u="none" strike="noStrike" cap="none" normalizeH="0" baseline="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mn-ea"/>
              </a:rPr>
              <a:t/>
            </a:r>
            <a:br>
              <a:rPr kumimoji="0" lang="ja-JP" altLang="ja-JP" sz="1800" b="0" i="0" u="none" strike="noStrike" cap="none" normalizeH="0" baseline="0">
                <a:ln>
                  <a:noFill/>
                </a:ln>
                <a:solidFill>
                  <a:schemeClr val="tx1"/>
                </a:solidFill>
                <a:effectLst/>
                <a:latin typeface="+mn-ea"/>
              </a:rPr>
            </a:br>
            <a:endParaRPr kumimoji="0" lang="ja-JP" altLang="ja-JP" sz="1800" b="0" i="0" u="none" strike="noStrike" cap="none" normalizeH="0" baseline="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mn-ea"/>
            </a:endParaRPr>
          </a:p>
        </p:txBody>
      </p:sp>
      <p:sp>
        <p:nvSpPr>
          <p:cNvPr id="21" name="AutoShape 2040">
            <a:extLst>
              <a:ext uri="{FF2B5EF4-FFF2-40B4-BE49-F238E27FC236}">
                <a16:creationId xmlns:a16="http://schemas.microsoft.com/office/drawing/2014/main" xmlns="" id="{95F44FC2-1F07-4A77-8762-DEEBD4B95D11}"/>
              </a:ext>
            </a:extLst>
          </p:cNvPr>
          <p:cNvSpPr>
            <a:spLocks noChangeArrowheads="1"/>
          </p:cNvSpPr>
          <p:nvPr/>
        </p:nvSpPr>
        <p:spPr bwMode="auto">
          <a:xfrm>
            <a:off x="1012825" y="2292458"/>
            <a:ext cx="5534025" cy="387350"/>
          </a:xfrm>
          <a:prstGeom prst="rect">
            <a:avLst/>
          </a:prstGeom>
          <a:solidFill>
            <a:schemeClr val="accent1">
              <a:lumMod val="50000"/>
            </a:schemeClr>
          </a:solidFill>
          <a:ln w="9525" algn="ctr">
            <a:solidFill>
              <a:srgbClr val="5A5A5A"/>
            </a:solidFill>
            <a:round/>
            <a:headEnd/>
            <a:tailEnd/>
          </a:ln>
          <a:effectLst/>
        </p:spPr>
        <p:txBody>
          <a:bodyPr rot="0" vert="horz" wrap="square" lIns="74295" tIns="9000" rIns="74295" bIns="8890" anchor="ctr" anchorCtr="0" upright="1">
            <a:noAutofit/>
          </a:bodyPr>
          <a:lstStyle/>
          <a:p>
            <a:pPr algn="ctr">
              <a:lnSpc>
                <a:spcPts val="2000"/>
              </a:lnSpc>
            </a:pPr>
            <a:r>
              <a:rPr lang="ja-JP" sz="1400" kern="0" spc="2800">
                <a:solidFill>
                  <a:schemeClr val="bg1"/>
                </a:solidFill>
                <a:effectLst/>
                <a:latin typeface="+mn-ea"/>
                <a:cs typeface="Times New Roman" panose="02020603050405020304" pitchFamily="18" charset="0"/>
              </a:rPr>
              <a:t>改訂履歴</a:t>
            </a:r>
            <a:endParaRPr lang="ja-JP" sz="1050" kern="100" spc="2800">
              <a:solidFill>
                <a:schemeClr val="bg1"/>
              </a:solidFill>
              <a:effectLst/>
              <a:latin typeface="+mn-ea"/>
              <a:cs typeface="Times New Roman" panose="02020603050405020304" pitchFamily="18" charset="0"/>
            </a:endParaRPr>
          </a:p>
        </p:txBody>
      </p:sp>
    </p:spTree>
    <p:extLst>
      <p:ext uri="{BB962C8B-B14F-4D97-AF65-F5344CB8AC3E}">
        <p14:creationId xmlns:p14="http://schemas.microsoft.com/office/powerpoint/2010/main" val="2681525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g object 16">
            <a:extLst>
              <a:ext uri="{FF2B5EF4-FFF2-40B4-BE49-F238E27FC236}">
                <a16:creationId xmlns:a16="http://schemas.microsoft.com/office/drawing/2014/main" xmlns="" id="{9F741FA0-9287-4DCA-99EB-B21A9963E829}"/>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1" name="bg object 17">
            <a:extLst>
              <a:ext uri="{FF2B5EF4-FFF2-40B4-BE49-F238E27FC236}">
                <a16:creationId xmlns:a16="http://schemas.microsoft.com/office/drawing/2014/main" xmlns="" id="{1A37C24D-3ECA-4136-8E89-307DBD9078B5}"/>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32" name="bg object 18">
            <a:extLst>
              <a:ext uri="{FF2B5EF4-FFF2-40B4-BE49-F238E27FC236}">
                <a16:creationId xmlns:a16="http://schemas.microsoft.com/office/drawing/2014/main" xmlns="" id="{9E090552-5FCC-48A2-9CCB-4437664927EE}"/>
              </a:ext>
            </a:extLst>
          </p:cNvPr>
          <p:cNvPicPr/>
          <p:nvPr/>
        </p:nvPicPr>
        <p:blipFill>
          <a:blip r:embed="rId2" cstate="print"/>
          <a:stretch>
            <a:fillRect/>
          </a:stretch>
        </p:blipFill>
        <p:spPr>
          <a:xfrm>
            <a:off x="117745" y="0"/>
            <a:ext cx="174123" cy="208812"/>
          </a:xfrm>
          <a:prstGeom prst="rect">
            <a:avLst/>
          </a:prstGeom>
        </p:spPr>
      </p:pic>
      <p:grpSp>
        <p:nvGrpSpPr>
          <p:cNvPr id="33" name="object 9">
            <a:extLst>
              <a:ext uri="{FF2B5EF4-FFF2-40B4-BE49-F238E27FC236}">
                <a16:creationId xmlns:a16="http://schemas.microsoft.com/office/drawing/2014/main" xmlns="" id="{C6815240-5E74-40DD-A27B-506DE75D8B47}"/>
              </a:ext>
            </a:extLst>
          </p:cNvPr>
          <p:cNvGrpSpPr/>
          <p:nvPr/>
        </p:nvGrpSpPr>
        <p:grpSpPr>
          <a:xfrm>
            <a:off x="525425" y="527381"/>
            <a:ext cx="6553200" cy="628997"/>
            <a:chOff x="540004" y="1688134"/>
            <a:chExt cx="6480175" cy="334010"/>
          </a:xfrm>
          <a:solidFill>
            <a:srgbClr val="172A88"/>
          </a:solidFill>
        </p:grpSpPr>
        <p:pic>
          <p:nvPicPr>
            <p:cNvPr id="34" name="object 10">
              <a:extLst>
                <a:ext uri="{FF2B5EF4-FFF2-40B4-BE49-F238E27FC236}">
                  <a16:creationId xmlns:a16="http://schemas.microsoft.com/office/drawing/2014/main" xmlns="" id="{7E31DED8-AD5A-49DF-B01F-1D9554ACA423}"/>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35" name="object 11">
              <a:extLst>
                <a:ext uri="{FF2B5EF4-FFF2-40B4-BE49-F238E27FC236}">
                  <a16:creationId xmlns:a16="http://schemas.microsoft.com/office/drawing/2014/main" xmlns="" id="{F990EA1B-EBE3-487B-9B4F-DBB72CEE1E03}"/>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36" name="object 12">
            <a:extLst>
              <a:ext uri="{FF2B5EF4-FFF2-40B4-BE49-F238E27FC236}">
                <a16:creationId xmlns:a16="http://schemas.microsoft.com/office/drawing/2014/main" xmlns="" id="{22BE363D-C999-49BB-BCFA-CFE89668F350}"/>
              </a:ext>
            </a:extLst>
          </p:cNvPr>
          <p:cNvSpPr txBox="1"/>
          <p:nvPr/>
        </p:nvSpPr>
        <p:spPr>
          <a:xfrm>
            <a:off x="687094" y="678890"/>
            <a:ext cx="6193329"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避難所運営委員会の立上げ・運営</a:t>
            </a:r>
          </a:p>
        </p:txBody>
      </p:sp>
      <p:sp>
        <p:nvSpPr>
          <p:cNvPr id="37" name="テキスト ボックス 36">
            <a:extLst>
              <a:ext uri="{FF2B5EF4-FFF2-40B4-BE49-F238E27FC236}">
                <a16:creationId xmlns:a16="http://schemas.microsoft.com/office/drawing/2014/main" xmlns="" id="{515BEFD8-FFC3-44E0-A503-F300E0FCC212}"/>
              </a:ext>
            </a:extLst>
          </p:cNvPr>
          <p:cNvSpPr txBox="1"/>
          <p:nvPr/>
        </p:nvSpPr>
        <p:spPr>
          <a:xfrm>
            <a:off x="807596" y="1308100"/>
            <a:ext cx="5975984"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避難所開設後には、避難所利用者の自主運営の原則に基づき、避難所を利用する人を主体とした避難所運営委員会や運営班を組織し、避難所を運営します。</a:t>
            </a:r>
          </a:p>
        </p:txBody>
      </p:sp>
      <p:sp>
        <p:nvSpPr>
          <p:cNvPr id="38" name="object 2">
            <a:extLst>
              <a:ext uri="{FF2B5EF4-FFF2-40B4-BE49-F238E27FC236}">
                <a16:creationId xmlns:a16="http://schemas.microsoft.com/office/drawing/2014/main" xmlns="" id="{949AFE30-350B-41A6-BABA-6C9FF46FEE0E}"/>
              </a:ext>
            </a:extLst>
          </p:cNvPr>
          <p:cNvSpPr txBox="1">
            <a:spLocks/>
          </p:cNvSpPr>
          <p:nvPr/>
        </p:nvSpPr>
        <p:spPr>
          <a:xfrm>
            <a:off x="803462" y="2276234"/>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en-US" altLang="ja-JP" sz="2400" b="1" kern="0">
                <a:solidFill>
                  <a:srgbClr val="172A88"/>
                </a:solidFill>
                <a:latin typeface="Yu Gothic" panose="020B0400000000000000" pitchFamily="34" charset="-128"/>
                <a:ea typeface="Yu Gothic" panose="020B0400000000000000" pitchFamily="34" charset="-128"/>
              </a:rPr>
              <a:t>1.</a:t>
            </a:r>
            <a:r>
              <a:rPr kumimoji="0" lang="ja-JP" altLang="en-US" sz="2400" b="1" kern="0">
                <a:solidFill>
                  <a:srgbClr val="172A88"/>
                </a:solidFill>
                <a:latin typeface="Yu Gothic" panose="020B0400000000000000" pitchFamily="34" charset="-128"/>
                <a:ea typeface="Yu Gothic" panose="020B0400000000000000" pitchFamily="34" charset="-128"/>
              </a:rPr>
              <a:t> 避難所運営委員会の設置</a:t>
            </a:r>
          </a:p>
        </p:txBody>
      </p:sp>
      <p:grpSp>
        <p:nvGrpSpPr>
          <p:cNvPr id="39" name="グループ化 38">
            <a:extLst>
              <a:ext uri="{FF2B5EF4-FFF2-40B4-BE49-F238E27FC236}">
                <a16:creationId xmlns:a16="http://schemas.microsoft.com/office/drawing/2014/main" xmlns="" id="{F01D9825-E199-4F7A-90E2-9E57189DDF64}"/>
              </a:ext>
            </a:extLst>
          </p:cNvPr>
          <p:cNvGrpSpPr/>
          <p:nvPr/>
        </p:nvGrpSpPr>
        <p:grpSpPr>
          <a:xfrm>
            <a:off x="782322" y="4977559"/>
            <a:ext cx="6120130" cy="328706"/>
            <a:chOff x="719999" y="6776611"/>
            <a:chExt cx="6120130" cy="328706"/>
          </a:xfrm>
        </p:grpSpPr>
        <p:sp>
          <p:nvSpPr>
            <p:cNvPr id="40" name="object 14">
              <a:extLst>
                <a:ext uri="{FF2B5EF4-FFF2-40B4-BE49-F238E27FC236}">
                  <a16:creationId xmlns:a16="http://schemas.microsoft.com/office/drawing/2014/main" xmlns="" id="{F7826A5A-686D-4F04-8561-1CAF56960D41}"/>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41" name="object 15">
              <a:extLst>
                <a:ext uri="{FF2B5EF4-FFF2-40B4-BE49-F238E27FC236}">
                  <a16:creationId xmlns:a16="http://schemas.microsoft.com/office/drawing/2014/main" xmlns="" id="{B9FC731E-B9C6-4E16-B8BD-F1FC4E41279F}"/>
                </a:ext>
              </a:extLst>
            </p:cNvPr>
            <p:cNvSpPr txBox="1"/>
            <p:nvPr/>
          </p:nvSpPr>
          <p:spPr>
            <a:xfrm>
              <a:off x="810225" y="6776611"/>
              <a:ext cx="4687962"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構成員の選出</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42" name="object 8">
            <a:extLst>
              <a:ext uri="{FF2B5EF4-FFF2-40B4-BE49-F238E27FC236}">
                <a16:creationId xmlns:a16="http://schemas.microsoft.com/office/drawing/2014/main" xmlns="" id="{1B1845BB-F47E-42AB-8D1B-B54EA6D2BF2C}"/>
              </a:ext>
            </a:extLst>
          </p:cNvPr>
          <p:cNvSpPr txBox="1"/>
          <p:nvPr/>
        </p:nvSpPr>
        <p:spPr>
          <a:xfrm>
            <a:off x="985521" y="5491316"/>
            <a:ext cx="6120129" cy="603755"/>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大田地区内の振興会</a:t>
            </a:r>
            <a:r>
              <a:rPr lang="ja-JP" altLang="en-US" sz="1600" b="1">
                <a:solidFill>
                  <a:srgbClr val="221815"/>
                </a:solidFill>
                <a:latin typeface="游ゴシック" panose="020B0400000000000000" pitchFamily="50" charset="-128"/>
                <a:ea typeface="游ゴシック" panose="020B0400000000000000" pitchFamily="50" charset="-128"/>
                <a:cs typeface="YuGothic"/>
              </a:rPr>
              <a:t>、自主防災会、</a:t>
            </a:r>
            <a:r>
              <a:rPr lang="ja-JP" altLang="en-US" sz="1600" b="1">
                <a:solidFill>
                  <a:srgbClr val="221815"/>
                </a:solidFill>
                <a:latin typeface="游ゴシック" panose="020B0400000000000000" pitchFamily="50" charset="-128"/>
                <a:ea typeface="游ゴシック" panose="020B0400000000000000" pitchFamily="50" charset="-128"/>
              </a:rPr>
              <a:t>町職員</a:t>
            </a:r>
            <a:r>
              <a:rPr lang="ja-JP" altLang="en-US" sz="1600" b="1">
                <a:solidFill>
                  <a:srgbClr val="221815"/>
                </a:solidFill>
                <a:latin typeface="游ゴシック" panose="020B0400000000000000" pitchFamily="50" charset="-128"/>
                <a:ea typeface="游ゴシック" panose="020B0400000000000000" pitchFamily="50" charset="-128"/>
                <a:cs typeface="YuGothic"/>
              </a:rPr>
              <a:t>、施設管理者が集まり、避難所運営委員会の構成員を選出する。</a:t>
            </a:r>
          </a:p>
        </p:txBody>
      </p:sp>
      <p:grpSp>
        <p:nvGrpSpPr>
          <p:cNvPr id="43" name="グループ化 42">
            <a:extLst>
              <a:ext uri="{FF2B5EF4-FFF2-40B4-BE49-F238E27FC236}">
                <a16:creationId xmlns:a16="http://schemas.microsoft.com/office/drawing/2014/main" xmlns="" id="{E079CCF0-88CC-480B-991B-10021B59530D}"/>
              </a:ext>
            </a:extLst>
          </p:cNvPr>
          <p:cNvGrpSpPr/>
          <p:nvPr/>
        </p:nvGrpSpPr>
        <p:grpSpPr>
          <a:xfrm>
            <a:off x="832423" y="2892248"/>
            <a:ext cx="6120130" cy="328706"/>
            <a:chOff x="719999" y="6776611"/>
            <a:chExt cx="6120130" cy="328706"/>
          </a:xfrm>
        </p:grpSpPr>
        <p:sp>
          <p:nvSpPr>
            <p:cNvPr id="44" name="object 14">
              <a:extLst>
                <a:ext uri="{FF2B5EF4-FFF2-40B4-BE49-F238E27FC236}">
                  <a16:creationId xmlns:a16="http://schemas.microsoft.com/office/drawing/2014/main" xmlns="" id="{285035A3-C205-4B46-9EE3-E19772DCC565}"/>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45" name="object 15">
              <a:extLst>
                <a:ext uri="{FF2B5EF4-FFF2-40B4-BE49-F238E27FC236}">
                  <a16:creationId xmlns:a16="http://schemas.microsoft.com/office/drawing/2014/main" xmlns="" id="{220FA283-69B5-4809-B227-0A48A0BD3437}"/>
                </a:ext>
              </a:extLst>
            </p:cNvPr>
            <p:cNvSpPr txBox="1"/>
            <p:nvPr/>
          </p:nvSpPr>
          <p:spPr>
            <a:xfrm>
              <a:off x="810225" y="6776611"/>
              <a:ext cx="48285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会長、副会長の選出</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46" name="object 8">
            <a:extLst>
              <a:ext uri="{FF2B5EF4-FFF2-40B4-BE49-F238E27FC236}">
                <a16:creationId xmlns:a16="http://schemas.microsoft.com/office/drawing/2014/main" xmlns="" id="{BDE6C8DF-E720-4C8D-BAA1-2F11299CB7B2}"/>
              </a:ext>
            </a:extLst>
          </p:cNvPr>
          <p:cNvSpPr txBox="1"/>
          <p:nvPr/>
        </p:nvSpPr>
        <p:spPr>
          <a:xfrm>
            <a:off x="1006661" y="3406005"/>
            <a:ext cx="6120129" cy="1254895"/>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被災時の状況などにより、事前に定めた代表の方が、避難所運営委員会の会長、副会長に就任する。</a:t>
            </a: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事前に定めた代表が避難所運営に携われない場合には、避難所運営委員会の構成員の中から、会長、副会長を選出する。</a:t>
            </a:r>
            <a:endParaRPr lang="ja-JP" altLang="en-US" sz="1600" b="1" dirty="0">
              <a:latin typeface="Yu Gothic" panose="020B0400000000000000" pitchFamily="34" charset="-128"/>
              <a:ea typeface="Yu Gothic" panose="020B0400000000000000" pitchFamily="34" charset="-128"/>
              <a:cs typeface="YuGothic"/>
            </a:endParaRPr>
          </a:p>
        </p:txBody>
      </p:sp>
      <p:sp>
        <p:nvSpPr>
          <p:cNvPr id="47" name="object 74">
            <a:extLst>
              <a:ext uri="{FF2B5EF4-FFF2-40B4-BE49-F238E27FC236}">
                <a16:creationId xmlns:a16="http://schemas.microsoft.com/office/drawing/2014/main" xmlns="" id="{CD7229BA-8FE1-42A3-92DE-89DA1CFE1150}"/>
              </a:ext>
            </a:extLst>
          </p:cNvPr>
          <p:cNvSpPr/>
          <p:nvPr/>
        </p:nvSpPr>
        <p:spPr>
          <a:xfrm>
            <a:off x="4117562" y="4922707"/>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48" name="object 5">
            <a:extLst>
              <a:ext uri="{FF2B5EF4-FFF2-40B4-BE49-F238E27FC236}">
                <a16:creationId xmlns:a16="http://schemas.microsoft.com/office/drawing/2014/main" xmlns="" id="{CCA31C16-5D9E-4B59-96F9-2EA3C526E316}"/>
              </a:ext>
            </a:extLst>
          </p:cNvPr>
          <p:cNvSpPr txBox="1"/>
          <p:nvPr/>
        </p:nvSpPr>
        <p:spPr>
          <a:xfrm>
            <a:off x="1603371" y="6397814"/>
            <a:ext cx="5388010" cy="710451"/>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事前に避難所運営の協議に関わっていた人は積極的に参加すること。</a:t>
            </a:r>
            <a:endParaRPr lang="en-US" altLang="ja-JP" sz="1400" b="1">
              <a:solidFill>
                <a:srgbClr val="221815"/>
              </a:solidFill>
              <a:latin typeface="Yu Gothic" panose="020B0400000000000000" pitchFamily="34" charset="-128"/>
              <a:ea typeface="Yu Gothic" panose="020B0400000000000000" pitchFamily="34" charset="-128"/>
              <a:cs typeface="YuGothic"/>
            </a:endParaRP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構成員のうち女性の割合が少なくとも３割以上となるよう努める。</a:t>
            </a:r>
            <a:endParaRPr lang="en-US" altLang="ja-JP" sz="1400" b="1">
              <a:solidFill>
                <a:srgbClr val="221815"/>
              </a:solidFill>
              <a:latin typeface="Yu Gothic" panose="020B0400000000000000" pitchFamily="34" charset="-128"/>
              <a:ea typeface="Yu Gothic" panose="020B0400000000000000" pitchFamily="34" charset="-128"/>
              <a:cs typeface="YuGothic"/>
            </a:endParaRPr>
          </a:p>
        </p:txBody>
      </p:sp>
      <p:sp>
        <p:nvSpPr>
          <p:cNvPr id="49" name="object 6">
            <a:extLst>
              <a:ext uri="{FF2B5EF4-FFF2-40B4-BE49-F238E27FC236}">
                <a16:creationId xmlns:a16="http://schemas.microsoft.com/office/drawing/2014/main" xmlns="" id="{9D4F0CCA-0179-4000-9BCB-25CAA33CCF44}"/>
              </a:ext>
            </a:extLst>
          </p:cNvPr>
          <p:cNvSpPr/>
          <p:nvPr/>
        </p:nvSpPr>
        <p:spPr>
          <a:xfrm>
            <a:off x="832423" y="6230736"/>
            <a:ext cx="6219010" cy="1054495"/>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sp>
        <p:nvSpPr>
          <p:cNvPr id="50" name="object 72">
            <a:extLst>
              <a:ext uri="{FF2B5EF4-FFF2-40B4-BE49-F238E27FC236}">
                <a16:creationId xmlns:a16="http://schemas.microsoft.com/office/drawing/2014/main" xmlns="" id="{30BD6384-0FF1-4C00-9AF6-7B5B4317A08A}"/>
              </a:ext>
            </a:extLst>
          </p:cNvPr>
          <p:cNvSpPr/>
          <p:nvPr/>
        </p:nvSpPr>
        <p:spPr>
          <a:xfrm>
            <a:off x="1032062" y="7484332"/>
            <a:ext cx="3168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51" name="object 73">
            <a:extLst>
              <a:ext uri="{FF2B5EF4-FFF2-40B4-BE49-F238E27FC236}">
                <a16:creationId xmlns:a16="http://schemas.microsoft.com/office/drawing/2014/main" xmlns="" id="{4B255B23-E6BC-4582-8624-FE19032977B5}"/>
              </a:ext>
            </a:extLst>
          </p:cNvPr>
          <p:cNvSpPr txBox="1"/>
          <p:nvPr/>
        </p:nvSpPr>
        <p:spPr>
          <a:xfrm>
            <a:off x="1147980" y="7537173"/>
            <a:ext cx="2969582" cy="184666"/>
          </a:xfrm>
          <a:prstGeom prst="rect">
            <a:avLst/>
          </a:prstGeom>
        </p:spPr>
        <p:txBody>
          <a:bodyPr vert="horz" wrap="square" lIns="0" tIns="0" rIns="0" bIns="0" rtlCol="0">
            <a:spAutoFit/>
          </a:bodyPr>
          <a:lstStyle/>
          <a:p>
            <a:pPr marL="12700">
              <a:lnSpc>
                <a:spcPct val="100000"/>
              </a:lnSpc>
            </a:pP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避難所開設・運営マニュアル </a:t>
            </a:r>
            <a:r>
              <a:rPr lang="en-US" altLang="ja-JP" sz="1200" b="1" spc="60">
                <a:solidFill>
                  <a:srgbClr val="FFFFFF"/>
                </a:solidFill>
                <a:latin typeface="游ゴシック" panose="020B0400000000000000" pitchFamily="50" charset="-128"/>
                <a:ea typeface="游ゴシック" panose="020B0400000000000000" pitchFamily="50" charset="-128"/>
                <a:cs typeface="BIZ UDゴシック"/>
              </a:rPr>
              <a:t>P.8</a:t>
            </a:r>
            <a:endParaRPr sz="1200">
              <a:latin typeface="游ゴシック" panose="020B0400000000000000" pitchFamily="50" charset="-128"/>
              <a:ea typeface="游ゴシック" panose="020B0400000000000000" pitchFamily="50" charset="-128"/>
              <a:cs typeface="BIZ UDゴシック"/>
            </a:endParaRPr>
          </a:p>
        </p:txBody>
      </p:sp>
      <p:sp>
        <p:nvSpPr>
          <p:cNvPr id="52" name="object 74">
            <a:extLst>
              <a:ext uri="{FF2B5EF4-FFF2-40B4-BE49-F238E27FC236}">
                <a16:creationId xmlns:a16="http://schemas.microsoft.com/office/drawing/2014/main" xmlns="" id="{4D0F63DB-4488-4767-90B6-5DC03561F597}"/>
              </a:ext>
            </a:extLst>
          </p:cNvPr>
          <p:cNvSpPr/>
          <p:nvPr/>
        </p:nvSpPr>
        <p:spPr>
          <a:xfrm>
            <a:off x="3829050" y="7537173"/>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53" name="テキスト ボックス 52">
            <a:extLst>
              <a:ext uri="{FF2B5EF4-FFF2-40B4-BE49-F238E27FC236}">
                <a16:creationId xmlns:a16="http://schemas.microsoft.com/office/drawing/2014/main" xmlns="" id="{0220A340-EE74-4D87-8EC9-8E386B74C4DE}"/>
              </a:ext>
            </a:extLst>
          </p:cNvPr>
          <p:cNvSpPr txBox="1"/>
          <p:nvPr/>
        </p:nvSpPr>
        <p:spPr>
          <a:xfrm>
            <a:off x="141512" y="10172700"/>
            <a:ext cx="640809"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２４</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54" name="テキスト ボックス 53">
            <a:extLst>
              <a:ext uri="{FF2B5EF4-FFF2-40B4-BE49-F238E27FC236}">
                <a16:creationId xmlns:a16="http://schemas.microsoft.com/office/drawing/2014/main" xmlns="" id="{9C2F8459-4B59-478D-9081-A10A1E4E9900}"/>
              </a:ext>
            </a:extLst>
          </p:cNvPr>
          <p:cNvSpPr txBox="1"/>
          <p:nvPr/>
        </p:nvSpPr>
        <p:spPr>
          <a:xfrm>
            <a:off x="942655" y="6926480"/>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55" name="object 17">
            <a:extLst>
              <a:ext uri="{FF2B5EF4-FFF2-40B4-BE49-F238E27FC236}">
                <a16:creationId xmlns:a16="http://schemas.microsoft.com/office/drawing/2014/main" xmlns="" id="{E2E646BB-DEE5-49B7-86ED-2EC7CC6EFE69}"/>
              </a:ext>
            </a:extLst>
          </p:cNvPr>
          <p:cNvSpPr/>
          <p:nvPr/>
        </p:nvSpPr>
        <p:spPr>
          <a:xfrm>
            <a:off x="1063768" y="6466679"/>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178736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xmlns="" id="{20C8A951-28B3-4AB1-B096-A44003142D2E}"/>
              </a:ext>
            </a:extLst>
          </p:cNvPr>
          <p:cNvSpPr txBox="1"/>
          <p:nvPr/>
        </p:nvSpPr>
        <p:spPr>
          <a:xfrm>
            <a:off x="6748234" y="10189637"/>
            <a:ext cx="687990"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２５</a:t>
            </a:r>
            <a:endParaRPr lang="ja-JP" altLang="en-US" dirty="0">
              <a:solidFill>
                <a:schemeClr val="tx1">
                  <a:lumMod val="50000"/>
                  <a:lumOff val="50000"/>
                </a:schemeClr>
              </a:solidFill>
              <a:latin typeface="+mj-ea"/>
              <a:ea typeface="+mj-ea"/>
            </a:endParaRPr>
          </a:p>
        </p:txBody>
      </p:sp>
      <p:sp>
        <p:nvSpPr>
          <p:cNvPr id="29" name="object 2">
            <a:extLst>
              <a:ext uri="{FF2B5EF4-FFF2-40B4-BE49-F238E27FC236}">
                <a16:creationId xmlns:a16="http://schemas.microsoft.com/office/drawing/2014/main" xmlns="" id="{FDFBCDE9-23E5-4275-BDE7-6900A81020FC}"/>
              </a:ext>
            </a:extLst>
          </p:cNvPr>
          <p:cNvSpPr txBox="1">
            <a:spLocks/>
          </p:cNvSpPr>
          <p:nvPr/>
        </p:nvSpPr>
        <p:spPr>
          <a:xfrm>
            <a:off x="526453" y="764423"/>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a:t>
            </a:r>
            <a:r>
              <a:rPr kumimoji="0" lang="ja-JP" altLang="en-US" sz="2400" b="1" kern="0" spc="-235">
                <a:solidFill>
                  <a:srgbClr val="172A88"/>
                </a:solidFill>
                <a:latin typeface="Yu Gothic" panose="020B0400000000000000" pitchFamily="34" charset="-128"/>
                <a:ea typeface="Yu Gothic" panose="020B0400000000000000" pitchFamily="34" charset="-128"/>
              </a:rPr>
              <a:t>各運営班の設置</a:t>
            </a:r>
            <a:endParaRPr kumimoji="0" lang="ja-JP" altLang="en-US" sz="2400" b="1" kern="0">
              <a:solidFill>
                <a:srgbClr val="172A88"/>
              </a:solidFill>
              <a:latin typeface="Yu Gothic" panose="020B0400000000000000" pitchFamily="34" charset="-128"/>
              <a:ea typeface="Yu Gothic" panose="020B0400000000000000" pitchFamily="34" charset="-128"/>
            </a:endParaRPr>
          </a:p>
        </p:txBody>
      </p:sp>
      <p:grpSp>
        <p:nvGrpSpPr>
          <p:cNvPr id="56" name="グループ化 55">
            <a:extLst>
              <a:ext uri="{FF2B5EF4-FFF2-40B4-BE49-F238E27FC236}">
                <a16:creationId xmlns:a16="http://schemas.microsoft.com/office/drawing/2014/main" xmlns="" id="{54FFD8B0-D234-477D-9957-BF4AB12FD411}"/>
              </a:ext>
            </a:extLst>
          </p:cNvPr>
          <p:cNvGrpSpPr/>
          <p:nvPr/>
        </p:nvGrpSpPr>
        <p:grpSpPr>
          <a:xfrm>
            <a:off x="526453" y="1375896"/>
            <a:ext cx="6120130" cy="328706"/>
            <a:chOff x="719999" y="6776611"/>
            <a:chExt cx="6120130" cy="328706"/>
          </a:xfrm>
        </p:grpSpPr>
        <p:sp>
          <p:nvSpPr>
            <p:cNvPr id="57" name="object 14">
              <a:extLst>
                <a:ext uri="{FF2B5EF4-FFF2-40B4-BE49-F238E27FC236}">
                  <a16:creationId xmlns:a16="http://schemas.microsoft.com/office/drawing/2014/main" xmlns="" id="{C069DD4E-36D1-4E8E-BCB6-6C19BC8F1C21}"/>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58" name="object 15">
              <a:extLst>
                <a:ext uri="{FF2B5EF4-FFF2-40B4-BE49-F238E27FC236}">
                  <a16:creationId xmlns:a16="http://schemas.microsoft.com/office/drawing/2014/main" xmlns="" id="{8A84B94B-02B6-4269-AE40-36B561AF4B1A}"/>
                </a:ext>
              </a:extLst>
            </p:cNvPr>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班員の選出</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59" name="object 8">
            <a:extLst>
              <a:ext uri="{FF2B5EF4-FFF2-40B4-BE49-F238E27FC236}">
                <a16:creationId xmlns:a16="http://schemas.microsoft.com/office/drawing/2014/main" xmlns="" id="{477C20A7-3104-41C3-B0D5-C2BEE325E158}"/>
              </a:ext>
            </a:extLst>
          </p:cNvPr>
          <p:cNvSpPr txBox="1"/>
          <p:nvPr/>
        </p:nvSpPr>
        <p:spPr>
          <a:xfrm>
            <a:off x="729652" y="1889653"/>
            <a:ext cx="6120129" cy="192277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運営班の班員は、本人の意思を確認した上で、避難者の中から選出する。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避難者への呼びかけを通じて、</a:t>
            </a:r>
            <a:r>
              <a:rPr lang="ja-JP" altLang="en-US" sz="1600" b="1">
                <a:latin typeface="Yu Gothic" panose="020B0400000000000000" pitchFamily="34" charset="-128"/>
                <a:ea typeface="Yu Gothic" panose="020B0400000000000000" pitchFamily="34" charset="-128"/>
                <a:cs typeface="YuGothic"/>
              </a:rPr>
              <a:t>避難所運営に</a:t>
            </a:r>
            <a:r>
              <a:rPr lang="ja-JP" altLang="en-US" sz="1600" b="1">
                <a:solidFill>
                  <a:srgbClr val="221815"/>
                </a:solidFill>
                <a:latin typeface="Yu Gothic" panose="020B0400000000000000" pitchFamily="34" charset="-128"/>
                <a:ea typeface="Yu Gothic" panose="020B0400000000000000" pitchFamily="34" charset="-128"/>
                <a:cs typeface="YuGothic"/>
              </a:rPr>
              <a:t>協力できる支援者を確保する。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自宅などに戻った避難者の中でも専門職能を有する方など避難所運営に協力してもらえる人には、協力を依頼する。</a:t>
            </a:r>
            <a:endParaRPr sz="1600" b="1">
              <a:latin typeface="Yu Gothic" panose="020B0400000000000000" pitchFamily="34" charset="-128"/>
              <a:ea typeface="Yu Gothic" panose="020B0400000000000000" pitchFamily="34" charset="-128"/>
              <a:cs typeface="YuGothic"/>
            </a:endParaRPr>
          </a:p>
        </p:txBody>
      </p:sp>
      <p:sp>
        <p:nvSpPr>
          <p:cNvPr id="60" name="object 5">
            <a:extLst>
              <a:ext uri="{FF2B5EF4-FFF2-40B4-BE49-F238E27FC236}">
                <a16:creationId xmlns:a16="http://schemas.microsoft.com/office/drawing/2014/main" xmlns="" id="{4B7BD5FF-91CE-42D6-8E9A-1B1D3475379F}"/>
              </a:ext>
            </a:extLst>
          </p:cNvPr>
          <p:cNvSpPr txBox="1"/>
          <p:nvPr/>
        </p:nvSpPr>
        <p:spPr>
          <a:xfrm>
            <a:off x="1331419" y="4116841"/>
            <a:ext cx="5544136" cy="925894"/>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避難所利用者登録票の特技・免許欄などを参考に、子どもから高齢者まで、可能な限り役割を分担し、より多くの人が運営に参加できるようにする。</a:t>
            </a:r>
            <a:endParaRPr lang="en-US" altLang="ja-JP" sz="1400" b="1">
              <a:solidFill>
                <a:srgbClr val="221815"/>
              </a:solidFill>
              <a:latin typeface="Yu Gothic" panose="020B0400000000000000" pitchFamily="34" charset="-128"/>
              <a:ea typeface="Yu Gothic" panose="020B0400000000000000" pitchFamily="34" charset="-128"/>
              <a:cs typeface="YuGothic"/>
            </a:endParaRP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本人の意思を尊重し、強制はしないようにする。</a:t>
            </a:r>
          </a:p>
        </p:txBody>
      </p:sp>
      <p:sp>
        <p:nvSpPr>
          <p:cNvPr id="61" name="object 6">
            <a:extLst>
              <a:ext uri="{FF2B5EF4-FFF2-40B4-BE49-F238E27FC236}">
                <a16:creationId xmlns:a16="http://schemas.microsoft.com/office/drawing/2014/main" xmlns="" id="{86467C8F-63FE-4CE6-8F87-26EA6A60247A}"/>
              </a:ext>
            </a:extLst>
          </p:cNvPr>
          <p:cNvSpPr/>
          <p:nvPr/>
        </p:nvSpPr>
        <p:spPr>
          <a:xfrm>
            <a:off x="721329" y="3951634"/>
            <a:ext cx="6214278" cy="1254896"/>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grpSp>
        <p:nvGrpSpPr>
          <p:cNvPr id="62" name="グループ化 61">
            <a:extLst>
              <a:ext uri="{FF2B5EF4-FFF2-40B4-BE49-F238E27FC236}">
                <a16:creationId xmlns:a16="http://schemas.microsoft.com/office/drawing/2014/main" xmlns="" id="{BD910482-5138-4061-8F82-7A4C6894E4DD}"/>
              </a:ext>
            </a:extLst>
          </p:cNvPr>
          <p:cNvGrpSpPr/>
          <p:nvPr/>
        </p:nvGrpSpPr>
        <p:grpSpPr>
          <a:xfrm>
            <a:off x="571277" y="5717041"/>
            <a:ext cx="6120130" cy="328706"/>
            <a:chOff x="719999" y="6776611"/>
            <a:chExt cx="6120130" cy="328706"/>
          </a:xfrm>
        </p:grpSpPr>
        <p:sp>
          <p:nvSpPr>
            <p:cNvPr id="63" name="object 14">
              <a:extLst>
                <a:ext uri="{FF2B5EF4-FFF2-40B4-BE49-F238E27FC236}">
                  <a16:creationId xmlns:a16="http://schemas.microsoft.com/office/drawing/2014/main" xmlns="" id="{09C4FE01-6FBD-46B2-9552-130C4AD2D4D2}"/>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4" name="object 15">
              <a:extLst>
                <a:ext uri="{FF2B5EF4-FFF2-40B4-BE49-F238E27FC236}">
                  <a16:creationId xmlns:a16="http://schemas.microsoft.com/office/drawing/2014/main" xmlns="" id="{1B479F8A-77A0-4D20-A153-361C90108CA6}"/>
                </a:ext>
              </a:extLst>
            </p:cNvPr>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班長の決定</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65" name="object 8">
            <a:extLst>
              <a:ext uri="{FF2B5EF4-FFF2-40B4-BE49-F238E27FC236}">
                <a16:creationId xmlns:a16="http://schemas.microsoft.com/office/drawing/2014/main" xmlns="" id="{8414BB16-DD8E-43D8-B180-0FE0683E9AD6}"/>
              </a:ext>
            </a:extLst>
          </p:cNvPr>
          <p:cNvSpPr txBox="1"/>
          <p:nvPr/>
        </p:nvSpPr>
        <p:spPr>
          <a:xfrm>
            <a:off x="774476" y="6230798"/>
            <a:ext cx="6120129" cy="291555"/>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班員の互選により、各運営班の班長を決める。</a:t>
            </a:r>
            <a:endParaRPr sz="1600" b="1">
              <a:latin typeface="Yu Gothic" panose="020B0400000000000000" pitchFamily="34" charset="-128"/>
              <a:ea typeface="Yu Gothic" panose="020B0400000000000000" pitchFamily="34" charset="-128"/>
              <a:cs typeface="YuGothic"/>
            </a:endParaRPr>
          </a:p>
        </p:txBody>
      </p:sp>
      <p:sp>
        <p:nvSpPr>
          <p:cNvPr id="66" name="object 5">
            <a:extLst>
              <a:ext uri="{FF2B5EF4-FFF2-40B4-BE49-F238E27FC236}">
                <a16:creationId xmlns:a16="http://schemas.microsoft.com/office/drawing/2014/main" xmlns="" id="{0FB798ED-BEDF-4F5C-BA03-E6255B9186CE}"/>
              </a:ext>
            </a:extLst>
          </p:cNvPr>
          <p:cNvSpPr txBox="1"/>
          <p:nvPr/>
        </p:nvSpPr>
        <p:spPr>
          <a:xfrm>
            <a:off x="1331419" y="6886990"/>
            <a:ext cx="5458641" cy="925894"/>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班長は避難所運営委員会の構成員にもなるため、委員会への出席を負担に感じない人を選ぶ。</a:t>
            </a:r>
            <a:endParaRPr lang="en-US" altLang="ja-JP" sz="1400" b="1">
              <a:solidFill>
                <a:srgbClr val="221815"/>
              </a:solidFill>
              <a:latin typeface="Yu Gothic" panose="020B0400000000000000" pitchFamily="34" charset="-128"/>
              <a:ea typeface="Yu Gothic" panose="020B0400000000000000" pitchFamily="34" charset="-128"/>
              <a:cs typeface="YuGothic"/>
            </a:endParaRP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特定の人に業務が集中しないよう、定期的に交替する。交替時には確実に引継ぎを行う。</a:t>
            </a:r>
          </a:p>
        </p:txBody>
      </p:sp>
      <p:sp>
        <p:nvSpPr>
          <p:cNvPr id="67" name="object 6">
            <a:extLst>
              <a:ext uri="{FF2B5EF4-FFF2-40B4-BE49-F238E27FC236}">
                <a16:creationId xmlns:a16="http://schemas.microsoft.com/office/drawing/2014/main" xmlns="" id="{D3F8EB17-A351-4873-A5D0-BC86BBE6DBFD}"/>
              </a:ext>
            </a:extLst>
          </p:cNvPr>
          <p:cNvSpPr/>
          <p:nvPr/>
        </p:nvSpPr>
        <p:spPr>
          <a:xfrm>
            <a:off x="721329" y="6708025"/>
            <a:ext cx="6214278" cy="1295398"/>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sp>
        <p:nvSpPr>
          <p:cNvPr id="68" name="テキスト ボックス 67">
            <a:extLst>
              <a:ext uri="{FF2B5EF4-FFF2-40B4-BE49-F238E27FC236}">
                <a16:creationId xmlns:a16="http://schemas.microsoft.com/office/drawing/2014/main" xmlns="" id="{DCD61022-95E2-4AA7-A3AE-B4BE8DE98CFA}"/>
              </a:ext>
            </a:extLst>
          </p:cNvPr>
          <p:cNvSpPr txBox="1"/>
          <p:nvPr/>
        </p:nvSpPr>
        <p:spPr>
          <a:xfrm>
            <a:off x="732971" y="4724664"/>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69" name="object 17">
            <a:extLst>
              <a:ext uri="{FF2B5EF4-FFF2-40B4-BE49-F238E27FC236}">
                <a16:creationId xmlns:a16="http://schemas.microsoft.com/office/drawing/2014/main" xmlns="" id="{C0AA0500-C660-4273-9D91-CA4F2E3C3308}"/>
              </a:ext>
            </a:extLst>
          </p:cNvPr>
          <p:cNvSpPr/>
          <p:nvPr/>
        </p:nvSpPr>
        <p:spPr>
          <a:xfrm>
            <a:off x="854084" y="4264863"/>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
        <p:nvSpPr>
          <p:cNvPr id="70" name="テキスト ボックス 69">
            <a:extLst>
              <a:ext uri="{FF2B5EF4-FFF2-40B4-BE49-F238E27FC236}">
                <a16:creationId xmlns:a16="http://schemas.microsoft.com/office/drawing/2014/main" xmlns="" id="{368A3795-5DED-4CF3-B17D-F13EC6AD9923}"/>
              </a:ext>
            </a:extLst>
          </p:cNvPr>
          <p:cNvSpPr txBox="1"/>
          <p:nvPr/>
        </p:nvSpPr>
        <p:spPr>
          <a:xfrm>
            <a:off x="707818" y="7512630"/>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71" name="object 17">
            <a:extLst>
              <a:ext uri="{FF2B5EF4-FFF2-40B4-BE49-F238E27FC236}">
                <a16:creationId xmlns:a16="http://schemas.microsoft.com/office/drawing/2014/main" xmlns="" id="{9CB83E7E-E1F9-4C64-BCEF-06FADF01A894}"/>
              </a:ext>
            </a:extLst>
          </p:cNvPr>
          <p:cNvSpPr/>
          <p:nvPr/>
        </p:nvSpPr>
        <p:spPr>
          <a:xfrm>
            <a:off x="828931" y="7052829"/>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692396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a:extLst>
              <a:ext uri="{FF2B5EF4-FFF2-40B4-BE49-F238E27FC236}">
                <a16:creationId xmlns:a16="http://schemas.microsoft.com/office/drawing/2014/main" xmlns="" id="{DA8C8058-2E2C-43C9-82C1-489F8B6305E4}"/>
              </a:ext>
            </a:extLst>
          </p:cNvPr>
          <p:cNvSpPr txBox="1">
            <a:spLocks/>
          </p:cNvSpPr>
          <p:nvPr/>
        </p:nvSpPr>
        <p:spPr>
          <a:xfrm>
            <a:off x="689311" y="515780"/>
            <a:ext cx="5569145"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３</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避難所ルールの作成・周知</a:t>
            </a:r>
          </a:p>
        </p:txBody>
      </p:sp>
      <p:sp>
        <p:nvSpPr>
          <p:cNvPr id="22" name="object 8">
            <a:extLst>
              <a:ext uri="{FF2B5EF4-FFF2-40B4-BE49-F238E27FC236}">
                <a16:creationId xmlns:a16="http://schemas.microsoft.com/office/drawing/2014/main" xmlns="" id="{448DE4BA-13C8-4B28-9CE1-D47958D09E86}"/>
              </a:ext>
            </a:extLst>
          </p:cNvPr>
          <p:cNvSpPr txBox="1"/>
          <p:nvPr/>
        </p:nvSpPr>
        <p:spPr>
          <a:xfrm>
            <a:off x="892510" y="927100"/>
            <a:ext cx="6120129" cy="127163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事前に決めた避難所のルールをもとに、実際の避難所生活状況を踏まえて、照明時間、飲酒・喫煙などのルールを修正する。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新たなルールについては、情報班を通して掲示板に掲示するなどして、避難所利用者全員に確実に伝わるようにする。</a:t>
            </a:r>
            <a:endParaRPr sz="1600" b="1">
              <a:latin typeface="Yu Gothic" panose="020B0400000000000000" pitchFamily="34" charset="-128"/>
              <a:ea typeface="Yu Gothic" panose="020B0400000000000000" pitchFamily="34" charset="-128"/>
              <a:cs typeface="YuGothic"/>
            </a:endParaRPr>
          </a:p>
        </p:txBody>
      </p:sp>
      <p:sp>
        <p:nvSpPr>
          <p:cNvPr id="23" name="object 2">
            <a:extLst>
              <a:ext uri="{FF2B5EF4-FFF2-40B4-BE49-F238E27FC236}">
                <a16:creationId xmlns:a16="http://schemas.microsoft.com/office/drawing/2014/main" xmlns="" id="{30B3AA2B-0761-4273-9979-C14B2D37E923}"/>
              </a:ext>
            </a:extLst>
          </p:cNvPr>
          <p:cNvSpPr txBox="1">
            <a:spLocks/>
          </p:cNvSpPr>
          <p:nvPr/>
        </p:nvSpPr>
        <p:spPr>
          <a:xfrm>
            <a:off x="689311" y="2453254"/>
            <a:ext cx="5569145"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４</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避難所運営委員会の開催</a:t>
            </a:r>
          </a:p>
        </p:txBody>
      </p:sp>
      <p:sp>
        <p:nvSpPr>
          <p:cNvPr id="24" name="object 8">
            <a:extLst>
              <a:ext uri="{FF2B5EF4-FFF2-40B4-BE49-F238E27FC236}">
                <a16:creationId xmlns:a16="http://schemas.microsoft.com/office/drawing/2014/main" xmlns="" id="{DE40D28B-FBC2-4BC6-8AC9-0751EB93EC6B}"/>
              </a:ext>
            </a:extLst>
          </p:cNvPr>
          <p:cNvSpPr txBox="1"/>
          <p:nvPr/>
        </p:nvSpPr>
        <p:spPr>
          <a:xfrm>
            <a:off x="892510" y="2864574"/>
            <a:ext cx="6120129" cy="2886111"/>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定例の避難所運営委員会において，各班の班長が，避難者の活動情報や各班の活動状況について報告し，相互に情報を共有する。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kumimoji="1" lang="ja-JP" altLang="en-US" sz="1600" b="1" dirty="0">
                <a:solidFill>
                  <a:prstClr val="black"/>
                </a:solidFill>
                <a:latin typeface="Yu Gothic" panose="020B0400000000000000" pitchFamily="34" charset="-128"/>
              </a:rPr>
              <a:t>避難所ルールが守られているか確認し、またルールの順守を徹底するよう周知する。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意見交換を行いながら、課題発生などへの対応や、避難所の運営に協力をしてもらえる人には、協力を依頼する。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避難所運営委員会によって決定した事項は、記録用紙に記入して、各班の班長に渡し、共有する。</a:t>
            </a:r>
            <a:endParaRPr sz="1600" b="1" dirty="0">
              <a:solidFill>
                <a:srgbClr val="221815"/>
              </a:solidFill>
              <a:latin typeface="Yu Gothic" panose="020B0400000000000000" pitchFamily="34" charset="-128"/>
              <a:ea typeface="Yu Gothic" panose="020B0400000000000000" pitchFamily="34" charset="-128"/>
              <a:cs typeface="YuGothic"/>
            </a:endParaRPr>
          </a:p>
        </p:txBody>
      </p:sp>
      <p:sp>
        <p:nvSpPr>
          <p:cNvPr id="25" name="object 72">
            <a:extLst>
              <a:ext uri="{FF2B5EF4-FFF2-40B4-BE49-F238E27FC236}">
                <a16:creationId xmlns:a16="http://schemas.microsoft.com/office/drawing/2014/main" xmlns="" id="{676664FB-752C-4C2B-8926-638CEFB185CC}"/>
              </a:ext>
            </a:extLst>
          </p:cNvPr>
          <p:cNvSpPr/>
          <p:nvPr/>
        </p:nvSpPr>
        <p:spPr>
          <a:xfrm>
            <a:off x="1162050" y="5934695"/>
            <a:ext cx="3168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26" name="object 73">
            <a:extLst>
              <a:ext uri="{FF2B5EF4-FFF2-40B4-BE49-F238E27FC236}">
                <a16:creationId xmlns:a16="http://schemas.microsoft.com/office/drawing/2014/main" xmlns="" id="{EAF0DA5A-7C2C-4FB8-BE62-DB64B11CAF70}"/>
              </a:ext>
            </a:extLst>
          </p:cNvPr>
          <p:cNvSpPr txBox="1"/>
          <p:nvPr/>
        </p:nvSpPr>
        <p:spPr>
          <a:xfrm>
            <a:off x="1277968" y="5987536"/>
            <a:ext cx="2969582" cy="184666"/>
          </a:xfrm>
          <a:prstGeom prst="rect">
            <a:avLst/>
          </a:prstGeom>
        </p:spPr>
        <p:txBody>
          <a:bodyPr vert="horz" wrap="square" lIns="0" tIns="0" rIns="0" bIns="0" rtlCol="0">
            <a:spAutoFit/>
          </a:bodyPr>
          <a:lstStyle/>
          <a:p>
            <a:pPr marL="12700">
              <a:lnSpc>
                <a:spcPct val="100000"/>
              </a:lnSpc>
            </a:pPr>
            <a:r>
              <a:rPr lang="zh-TW" altLang="en-US" sz="1200" b="1" spc="6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zh-TW" sz="1200" b="1" spc="60">
                <a:solidFill>
                  <a:srgbClr val="FFFFFF"/>
                </a:solidFill>
                <a:latin typeface="游ゴシック" panose="020B0400000000000000" pitchFamily="50" charset="-128"/>
                <a:ea typeface="游ゴシック" panose="020B0400000000000000" pitchFamily="50" charset="-128"/>
                <a:cs typeface="BIZ UDゴシック"/>
              </a:rPr>
              <a:t>10</a:t>
            </a:r>
            <a:r>
              <a:rPr lang="zh-TW" altLang="en-US" sz="1200" b="1" spc="60">
                <a:solidFill>
                  <a:srgbClr val="FFFFFF"/>
                </a:solidFill>
                <a:latin typeface="游ゴシック" panose="020B0400000000000000" pitchFamily="50" charset="-128"/>
                <a:ea typeface="游ゴシック" panose="020B0400000000000000" pitchFamily="50" charset="-128"/>
                <a:cs typeface="BIZ UDゴシック"/>
              </a:rPr>
              <a:t>：</a:t>
            </a: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避難所運営委員会記録用紙</a:t>
            </a:r>
            <a:endParaRPr lang="zh-TW" altLang="en-US" sz="1200">
              <a:latin typeface="游ゴシック" panose="020B0400000000000000" pitchFamily="50" charset="-128"/>
              <a:ea typeface="游ゴシック" panose="020B0400000000000000" pitchFamily="50" charset="-128"/>
              <a:cs typeface="BIZ UDゴシック"/>
            </a:endParaRPr>
          </a:p>
        </p:txBody>
      </p:sp>
      <p:sp>
        <p:nvSpPr>
          <p:cNvPr id="27" name="object 74">
            <a:extLst>
              <a:ext uri="{FF2B5EF4-FFF2-40B4-BE49-F238E27FC236}">
                <a16:creationId xmlns:a16="http://schemas.microsoft.com/office/drawing/2014/main" xmlns="" id="{60FD596C-6981-4B9F-AA56-666962CDA797}"/>
              </a:ext>
            </a:extLst>
          </p:cNvPr>
          <p:cNvSpPr/>
          <p:nvPr/>
        </p:nvSpPr>
        <p:spPr>
          <a:xfrm>
            <a:off x="3923587" y="6432036"/>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28" name="テキスト ボックス 27">
            <a:extLst>
              <a:ext uri="{FF2B5EF4-FFF2-40B4-BE49-F238E27FC236}">
                <a16:creationId xmlns:a16="http://schemas.microsoft.com/office/drawing/2014/main" xmlns="" id="{E1E38666-F5C1-4B0B-A5E6-86D3BAA800C1}"/>
              </a:ext>
            </a:extLst>
          </p:cNvPr>
          <p:cNvSpPr txBox="1"/>
          <p:nvPr/>
        </p:nvSpPr>
        <p:spPr>
          <a:xfrm>
            <a:off x="141512" y="10172700"/>
            <a:ext cx="750997"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２６</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Tree>
    <p:extLst>
      <p:ext uri="{BB962C8B-B14F-4D97-AF65-F5344CB8AC3E}">
        <p14:creationId xmlns:p14="http://schemas.microsoft.com/office/powerpoint/2010/main" val="928821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287EA1B-8D34-421F-86D1-25296C0ED6DE}"/>
              </a:ext>
            </a:extLst>
          </p:cNvPr>
          <p:cNvSpPr txBox="1"/>
          <p:nvPr/>
        </p:nvSpPr>
        <p:spPr>
          <a:xfrm>
            <a:off x="6748233" y="10189637"/>
            <a:ext cx="661095"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２７</a:t>
            </a:r>
            <a:endParaRPr lang="ja-JP" altLang="en-US" dirty="0">
              <a:solidFill>
                <a:schemeClr val="tx1">
                  <a:lumMod val="50000"/>
                  <a:lumOff val="50000"/>
                </a:schemeClr>
              </a:solidFill>
              <a:latin typeface="+mj-ea"/>
              <a:ea typeface="+mj-ea"/>
            </a:endParaRPr>
          </a:p>
        </p:txBody>
      </p:sp>
      <p:grpSp>
        <p:nvGrpSpPr>
          <p:cNvPr id="3" name="object 9">
            <a:extLst>
              <a:ext uri="{FF2B5EF4-FFF2-40B4-BE49-F238E27FC236}">
                <a16:creationId xmlns:a16="http://schemas.microsoft.com/office/drawing/2014/main" xmlns="" id="{D5899158-2EBB-4C5F-A381-02DDBA5E584E}"/>
              </a:ext>
            </a:extLst>
          </p:cNvPr>
          <p:cNvGrpSpPr/>
          <p:nvPr/>
        </p:nvGrpSpPr>
        <p:grpSpPr>
          <a:xfrm>
            <a:off x="428171" y="469954"/>
            <a:ext cx="6553200" cy="628997"/>
            <a:chOff x="540004" y="1688134"/>
            <a:chExt cx="6480175" cy="334010"/>
          </a:xfrm>
          <a:solidFill>
            <a:srgbClr val="172A88"/>
          </a:solidFill>
        </p:grpSpPr>
        <p:pic>
          <p:nvPicPr>
            <p:cNvPr id="4" name="object 10">
              <a:extLst>
                <a:ext uri="{FF2B5EF4-FFF2-40B4-BE49-F238E27FC236}">
                  <a16:creationId xmlns:a16="http://schemas.microsoft.com/office/drawing/2014/main" xmlns="" id="{39BF9BD8-17CD-447D-910D-854398454DAA}"/>
                </a:ext>
              </a:extLst>
            </p:cNvPr>
            <p:cNvPicPr/>
            <p:nvPr/>
          </p:nvPicPr>
          <p:blipFill>
            <a:blip r:embed="rId2" cstate="print"/>
            <a:stretch>
              <a:fillRect/>
            </a:stretch>
          </p:blipFill>
          <p:spPr>
            <a:xfrm>
              <a:off x="4217036" y="1688134"/>
              <a:ext cx="2802965" cy="333693"/>
            </a:xfrm>
            <a:prstGeom prst="rect">
              <a:avLst/>
            </a:prstGeom>
            <a:grpFill/>
            <a:ln>
              <a:solidFill>
                <a:schemeClr val="bg1"/>
              </a:solidFill>
            </a:ln>
          </p:spPr>
        </p:pic>
        <p:sp>
          <p:nvSpPr>
            <p:cNvPr id="5" name="object 11">
              <a:extLst>
                <a:ext uri="{FF2B5EF4-FFF2-40B4-BE49-F238E27FC236}">
                  <a16:creationId xmlns:a16="http://schemas.microsoft.com/office/drawing/2014/main" xmlns="" id="{B079249E-F493-408E-95C5-BDDB8B3F7240}"/>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6" name="object 12">
            <a:extLst>
              <a:ext uri="{FF2B5EF4-FFF2-40B4-BE49-F238E27FC236}">
                <a16:creationId xmlns:a16="http://schemas.microsoft.com/office/drawing/2014/main" xmlns="" id="{79B95F81-1130-4A50-9E2D-D1E1389A9CC4}"/>
              </a:ext>
            </a:extLst>
          </p:cNvPr>
          <p:cNvSpPr txBox="1"/>
          <p:nvPr/>
        </p:nvSpPr>
        <p:spPr>
          <a:xfrm>
            <a:off x="589840" y="621463"/>
            <a:ext cx="6193329"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避難所開設担当者からの引継ぎ</a:t>
            </a:r>
          </a:p>
        </p:txBody>
      </p:sp>
      <p:sp>
        <p:nvSpPr>
          <p:cNvPr id="7" name="テキスト ボックス 6">
            <a:extLst>
              <a:ext uri="{FF2B5EF4-FFF2-40B4-BE49-F238E27FC236}">
                <a16:creationId xmlns:a16="http://schemas.microsoft.com/office/drawing/2014/main" xmlns="" id="{4EC4F227-8264-4BA5-8F36-B9C8BC3D0F9D}"/>
              </a:ext>
            </a:extLst>
          </p:cNvPr>
          <p:cNvSpPr txBox="1"/>
          <p:nvPr/>
        </p:nvSpPr>
        <p:spPr>
          <a:xfrm>
            <a:off x="710342" y="1250673"/>
            <a:ext cx="5975984"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避難所開設時に行った業務内容は、避難所運営委員会の関連する運営班に対して適切に引継ぐ。</a:t>
            </a:r>
          </a:p>
        </p:txBody>
      </p:sp>
      <p:sp>
        <p:nvSpPr>
          <p:cNvPr id="8" name="正方形/長方形 7">
            <a:extLst>
              <a:ext uri="{FF2B5EF4-FFF2-40B4-BE49-F238E27FC236}">
                <a16:creationId xmlns:a16="http://schemas.microsoft.com/office/drawing/2014/main" xmlns="" id="{AAE3C76A-E22F-499C-86F2-205247B20C2E}"/>
              </a:ext>
            </a:extLst>
          </p:cNvPr>
          <p:cNvSpPr/>
          <p:nvPr/>
        </p:nvSpPr>
        <p:spPr>
          <a:xfrm>
            <a:off x="631686" y="2898023"/>
            <a:ext cx="2615885" cy="161797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xmlns="" id="{8EE6C1C4-D9F2-4A4D-A55C-79742B8DC7A8}"/>
              </a:ext>
            </a:extLst>
          </p:cNvPr>
          <p:cNvSpPr txBox="1"/>
          <p:nvPr/>
        </p:nvSpPr>
        <p:spPr>
          <a:xfrm>
            <a:off x="792132" y="3017215"/>
            <a:ext cx="2226839" cy="1404808"/>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l">
              <a:lnSpc>
                <a:spcPct val="120000"/>
              </a:lnSpc>
            </a:pPr>
            <a:r>
              <a:rPr lang="ja-JP" altLang="en-US" sz="1600" b="1">
                <a:solidFill>
                  <a:srgbClr val="1F497D"/>
                </a:solidFill>
                <a:latin typeface="游ゴシック" panose="020B0400000000000000" pitchFamily="50" charset="-128"/>
                <a:ea typeface="游ゴシック" panose="020B0400000000000000" pitchFamily="50" charset="-128"/>
              </a:rPr>
              <a:t>避難者の受け入れ、取りまとめに関すること</a:t>
            </a:r>
            <a:endParaRPr lang="en-US" altLang="ja-JP" sz="1600" b="1">
              <a:solidFill>
                <a:srgbClr val="1F497D"/>
              </a:solidFill>
              <a:latin typeface="游ゴシック" panose="020B0400000000000000" pitchFamily="50" charset="-128"/>
              <a:ea typeface="游ゴシック" panose="020B0400000000000000" pitchFamily="50" charset="-128"/>
            </a:endParaRPr>
          </a:p>
          <a:p>
            <a:pPr algn="l">
              <a:lnSpc>
                <a:spcPct val="120000"/>
              </a:lnSpc>
            </a:pPr>
            <a:endParaRPr lang="en-US" altLang="ja-JP" sz="1100" b="1">
              <a:solidFill>
                <a:srgbClr val="1F497D"/>
              </a:solidFill>
              <a:latin typeface="游ゴシック" panose="020B0400000000000000" pitchFamily="50" charset="-128"/>
              <a:ea typeface="游ゴシック" panose="020B0400000000000000" pitchFamily="50" charset="-128"/>
            </a:endParaRPr>
          </a:p>
          <a:p>
            <a:pPr algn="l">
              <a:lnSpc>
                <a:spcPct val="120000"/>
              </a:lnSpc>
            </a:pPr>
            <a:r>
              <a:rPr lang="en-US" altLang="ja-JP" sz="1100" b="1">
                <a:solidFill>
                  <a:srgbClr val="1F497D"/>
                </a:solidFill>
                <a:latin typeface="游ゴシック" panose="020B0400000000000000" pitchFamily="50" charset="-128"/>
                <a:ea typeface="游ゴシック" panose="020B0400000000000000" pitchFamily="50" charset="-128"/>
              </a:rPr>
              <a:t>【</a:t>
            </a:r>
            <a:r>
              <a:rPr lang="ja-JP" altLang="en-US" sz="1100" b="1">
                <a:solidFill>
                  <a:srgbClr val="1F497D"/>
                </a:solidFill>
                <a:latin typeface="游ゴシック" panose="020B0400000000000000" pitchFamily="50" charset="-128"/>
                <a:ea typeface="游ゴシック" panose="020B0400000000000000" pitchFamily="50" charset="-128"/>
              </a:rPr>
              <a:t>避難所開設アクションカード</a:t>
            </a:r>
            <a:r>
              <a:rPr lang="en-US" altLang="ja-JP" sz="1100" b="1">
                <a:solidFill>
                  <a:srgbClr val="1F497D"/>
                </a:solidFill>
                <a:latin typeface="游ゴシック" panose="020B0400000000000000" pitchFamily="50" charset="-128"/>
                <a:ea typeface="游ゴシック" panose="020B0400000000000000" pitchFamily="50" charset="-128"/>
              </a:rPr>
              <a:t>】</a:t>
            </a:r>
          </a:p>
          <a:p>
            <a:pPr algn="l">
              <a:lnSpc>
                <a:spcPct val="120000"/>
              </a:lnSpc>
            </a:pPr>
            <a:r>
              <a:rPr lang="ja-JP" altLang="en-US" sz="1100" b="1">
                <a:solidFill>
                  <a:srgbClr val="1F497D"/>
                </a:solidFill>
                <a:latin typeface="游ゴシック" panose="020B0400000000000000" pitchFamily="50" charset="-128"/>
                <a:ea typeface="游ゴシック" panose="020B0400000000000000" pitchFamily="50" charset="-128"/>
              </a:rPr>
              <a:t>２避難者の受け入れ</a:t>
            </a:r>
            <a:endParaRPr lang="en-US" altLang="ja-JP" sz="1100" b="1">
              <a:solidFill>
                <a:srgbClr val="1F497D"/>
              </a:solidFill>
              <a:latin typeface="游ゴシック" panose="020B0400000000000000" pitchFamily="50" charset="-128"/>
              <a:ea typeface="游ゴシック" panose="020B0400000000000000" pitchFamily="50" charset="-128"/>
            </a:endParaRPr>
          </a:p>
          <a:p>
            <a:pPr algn="l">
              <a:lnSpc>
                <a:spcPct val="120000"/>
              </a:lnSpc>
            </a:pPr>
            <a:r>
              <a:rPr lang="ja-JP" altLang="en-US" sz="1100" b="1">
                <a:solidFill>
                  <a:srgbClr val="1F497D"/>
                </a:solidFill>
                <a:latin typeface="游ゴシック" panose="020B0400000000000000" pitchFamily="50" charset="-128"/>
                <a:ea typeface="游ゴシック" panose="020B0400000000000000" pitchFamily="50" charset="-128"/>
              </a:rPr>
              <a:t>３避難者状況の取りまとめと報告</a:t>
            </a:r>
          </a:p>
        </p:txBody>
      </p:sp>
      <p:sp>
        <p:nvSpPr>
          <p:cNvPr id="10" name="矢印: 右 9">
            <a:extLst>
              <a:ext uri="{FF2B5EF4-FFF2-40B4-BE49-F238E27FC236}">
                <a16:creationId xmlns:a16="http://schemas.microsoft.com/office/drawing/2014/main" xmlns="" id="{EEB9E2EE-8A69-49FD-AA19-3A9870400D42}"/>
              </a:ext>
            </a:extLst>
          </p:cNvPr>
          <p:cNvSpPr/>
          <p:nvPr/>
        </p:nvSpPr>
        <p:spPr>
          <a:xfrm>
            <a:off x="3638097" y="3321091"/>
            <a:ext cx="899068" cy="381000"/>
          </a:xfrm>
          <a:prstGeom prst="rightArrow">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xmlns="" id="{7F81B19F-33F3-4599-A636-0B4596EFCFF1}"/>
              </a:ext>
            </a:extLst>
          </p:cNvPr>
          <p:cNvSpPr/>
          <p:nvPr/>
        </p:nvSpPr>
        <p:spPr>
          <a:xfrm>
            <a:off x="5026410" y="3126623"/>
            <a:ext cx="1658811" cy="804068"/>
          </a:xfrm>
          <a:prstGeom prst="rect">
            <a:avLst/>
          </a:prstGeom>
          <a:solidFill>
            <a:srgbClr val="1F49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游ゴシック" panose="020B0400000000000000" pitchFamily="50" charset="-128"/>
                <a:ea typeface="游ゴシック" panose="020B0400000000000000" pitchFamily="50" charset="-128"/>
              </a:rPr>
              <a:t>総務班</a:t>
            </a:r>
            <a:endParaRPr kumimoji="1" lang="ja-JP" altLang="en-US" sz="1400" b="1">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xmlns="" id="{845A897F-96A8-44E2-ABE8-954A2724A4C7}"/>
              </a:ext>
            </a:extLst>
          </p:cNvPr>
          <p:cNvSpPr/>
          <p:nvPr/>
        </p:nvSpPr>
        <p:spPr>
          <a:xfrm>
            <a:off x="637492" y="4937653"/>
            <a:ext cx="2615885" cy="161797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xmlns="" id="{22B83BA1-3C6F-499D-811F-0971A5BC612D}"/>
              </a:ext>
            </a:extLst>
          </p:cNvPr>
          <p:cNvSpPr txBox="1"/>
          <p:nvPr/>
        </p:nvSpPr>
        <p:spPr>
          <a:xfrm>
            <a:off x="797938" y="5134564"/>
            <a:ext cx="2226839" cy="1201676"/>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l">
              <a:lnSpc>
                <a:spcPct val="120000"/>
              </a:lnSpc>
            </a:pPr>
            <a:r>
              <a:rPr lang="ja-JP" altLang="en-US" sz="1600" b="1">
                <a:solidFill>
                  <a:srgbClr val="1F497D"/>
                </a:solidFill>
                <a:latin typeface="游ゴシック" panose="020B0400000000000000" pitchFamily="50" charset="-128"/>
                <a:ea typeface="游ゴシック" panose="020B0400000000000000" pitchFamily="50" charset="-128"/>
              </a:rPr>
              <a:t>避難所施設の安全確認に関すること</a:t>
            </a:r>
            <a:endParaRPr lang="en-US" altLang="ja-JP" sz="1600" b="1">
              <a:solidFill>
                <a:srgbClr val="1F497D"/>
              </a:solidFill>
              <a:latin typeface="游ゴシック" panose="020B0400000000000000" pitchFamily="50" charset="-128"/>
              <a:ea typeface="游ゴシック" panose="020B0400000000000000" pitchFamily="50" charset="-128"/>
            </a:endParaRPr>
          </a:p>
          <a:p>
            <a:pPr algn="l">
              <a:lnSpc>
                <a:spcPct val="120000"/>
              </a:lnSpc>
            </a:pPr>
            <a:endParaRPr lang="en-US" altLang="ja-JP" sz="1100" b="1">
              <a:solidFill>
                <a:srgbClr val="1F497D"/>
              </a:solidFill>
              <a:latin typeface="游ゴシック" panose="020B0400000000000000" pitchFamily="50" charset="-128"/>
              <a:ea typeface="游ゴシック" panose="020B0400000000000000" pitchFamily="50" charset="-128"/>
            </a:endParaRPr>
          </a:p>
          <a:p>
            <a:pPr algn="l">
              <a:lnSpc>
                <a:spcPct val="120000"/>
              </a:lnSpc>
            </a:pPr>
            <a:r>
              <a:rPr lang="en-US" altLang="ja-JP" sz="1100" b="1">
                <a:solidFill>
                  <a:srgbClr val="1F497D"/>
                </a:solidFill>
                <a:latin typeface="游ゴシック" panose="020B0400000000000000" pitchFamily="50" charset="-128"/>
                <a:ea typeface="游ゴシック" panose="020B0400000000000000" pitchFamily="50" charset="-128"/>
              </a:rPr>
              <a:t>【</a:t>
            </a:r>
            <a:r>
              <a:rPr lang="ja-JP" altLang="en-US" sz="1100" b="1">
                <a:solidFill>
                  <a:srgbClr val="1F497D"/>
                </a:solidFill>
                <a:latin typeface="游ゴシック" panose="020B0400000000000000" pitchFamily="50" charset="-128"/>
                <a:ea typeface="游ゴシック" panose="020B0400000000000000" pitchFamily="50" charset="-128"/>
              </a:rPr>
              <a:t>避難所開設アクションカード</a:t>
            </a:r>
            <a:r>
              <a:rPr lang="en-US" altLang="ja-JP" sz="1100" b="1">
                <a:solidFill>
                  <a:srgbClr val="1F497D"/>
                </a:solidFill>
                <a:latin typeface="游ゴシック" panose="020B0400000000000000" pitchFamily="50" charset="-128"/>
                <a:ea typeface="游ゴシック" panose="020B0400000000000000" pitchFamily="50" charset="-128"/>
              </a:rPr>
              <a:t>】</a:t>
            </a:r>
          </a:p>
          <a:p>
            <a:pPr algn="l">
              <a:lnSpc>
                <a:spcPct val="120000"/>
              </a:lnSpc>
            </a:pPr>
            <a:r>
              <a:rPr lang="ja-JP" altLang="en-US" sz="1100" b="1">
                <a:solidFill>
                  <a:srgbClr val="1F497D"/>
                </a:solidFill>
                <a:latin typeface="游ゴシック" panose="020B0400000000000000" pitchFamily="50" charset="-128"/>
                <a:ea typeface="游ゴシック" panose="020B0400000000000000" pitchFamily="50" charset="-128"/>
              </a:rPr>
              <a:t>１開設準備（避難所の安全確認）</a:t>
            </a:r>
          </a:p>
        </p:txBody>
      </p:sp>
      <p:sp>
        <p:nvSpPr>
          <p:cNvPr id="14" name="矢印: 右 13">
            <a:extLst>
              <a:ext uri="{FF2B5EF4-FFF2-40B4-BE49-F238E27FC236}">
                <a16:creationId xmlns:a16="http://schemas.microsoft.com/office/drawing/2014/main" xmlns="" id="{721E4103-D04A-49C6-87EF-29FB19346428}"/>
              </a:ext>
            </a:extLst>
          </p:cNvPr>
          <p:cNvSpPr/>
          <p:nvPr/>
        </p:nvSpPr>
        <p:spPr>
          <a:xfrm>
            <a:off x="3643903" y="5454691"/>
            <a:ext cx="899068" cy="381000"/>
          </a:xfrm>
          <a:prstGeom prst="rightArrow">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xmlns="" id="{570ECA81-A88F-4B97-9D56-381757FD68A8}"/>
              </a:ext>
            </a:extLst>
          </p:cNvPr>
          <p:cNvSpPr/>
          <p:nvPr/>
        </p:nvSpPr>
        <p:spPr>
          <a:xfrm>
            <a:off x="5032216" y="5260223"/>
            <a:ext cx="1658811" cy="804068"/>
          </a:xfrm>
          <a:prstGeom prst="rect">
            <a:avLst/>
          </a:prstGeom>
          <a:solidFill>
            <a:srgbClr val="1F49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游ゴシック" panose="020B0400000000000000" pitchFamily="50" charset="-128"/>
                <a:ea typeface="游ゴシック" panose="020B0400000000000000" pitchFamily="50" charset="-128"/>
              </a:rPr>
              <a:t>施設管理・</a:t>
            </a:r>
            <a:endParaRPr kumimoji="1" lang="en-US" altLang="ja-JP" b="1">
              <a:latin typeface="游ゴシック" panose="020B0400000000000000" pitchFamily="50" charset="-128"/>
              <a:ea typeface="游ゴシック" panose="020B0400000000000000" pitchFamily="50" charset="-128"/>
            </a:endParaRPr>
          </a:p>
          <a:p>
            <a:pPr algn="ctr"/>
            <a:r>
              <a:rPr kumimoji="1" lang="ja-JP" altLang="en-US" b="1">
                <a:latin typeface="游ゴシック" panose="020B0400000000000000" pitchFamily="50" charset="-128"/>
                <a:ea typeface="游ゴシック" panose="020B0400000000000000" pitchFamily="50" charset="-128"/>
              </a:rPr>
              <a:t>衛生班</a:t>
            </a:r>
            <a:endParaRPr kumimoji="1" lang="ja-JP" altLang="en-US" sz="1400" b="1">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xmlns="" id="{FAD97440-2F92-4452-9A9E-188446BF6916}"/>
              </a:ext>
            </a:extLst>
          </p:cNvPr>
          <p:cNvSpPr/>
          <p:nvPr/>
        </p:nvSpPr>
        <p:spPr>
          <a:xfrm>
            <a:off x="631686" y="6995053"/>
            <a:ext cx="2615885" cy="161797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xmlns="" id="{9BC2F3E3-C73B-4605-8F4E-8598D7640608}"/>
              </a:ext>
            </a:extLst>
          </p:cNvPr>
          <p:cNvSpPr txBox="1"/>
          <p:nvPr/>
        </p:nvSpPr>
        <p:spPr>
          <a:xfrm>
            <a:off x="792132" y="7325813"/>
            <a:ext cx="2376982" cy="906210"/>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l">
              <a:lnSpc>
                <a:spcPct val="120000"/>
              </a:lnSpc>
            </a:pPr>
            <a:r>
              <a:rPr lang="ja-JP" altLang="en-US" sz="1600" b="1">
                <a:solidFill>
                  <a:srgbClr val="1F497D"/>
                </a:solidFill>
                <a:latin typeface="游ゴシック" panose="020B0400000000000000" pitchFamily="50" charset="-128"/>
                <a:ea typeface="游ゴシック" panose="020B0400000000000000" pitchFamily="50" charset="-128"/>
              </a:rPr>
              <a:t>食料・物資に関すること</a:t>
            </a:r>
            <a:endParaRPr lang="en-US" altLang="ja-JP" sz="1600" b="1">
              <a:solidFill>
                <a:srgbClr val="1F497D"/>
              </a:solidFill>
              <a:latin typeface="游ゴシック" panose="020B0400000000000000" pitchFamily="50" charset="-128"/>
              <a:ea typeface="游ゴシック" panose="020B0400000000000000" pitchFamily="50" charset="-128"/>
            </a:endParaRPr>
          </a:p>
          <a:p>
            <a:pPr algn="l">
              <a:lnSpc>
                <a:spcPct val="120000"/>
              </a:lnSpc>
            </a:pPr>
            <a:endParaRPr lang="en-US" altLang="ja-JP" sz="1100" b="1">
              <a:solidFill>
                <a:srgbClr val="1F497D"/>
              </a:solidFill>
              <a:latin typeface="游ゴシック" panose="020B0400000000000000" pitchFamily="50" charset="-128"/>
              <a:ea typeface="游ゴシック" panose="020B0400000000000000" pitchFamily="50" charset="-128"/>
            </a:endParaRPr>
          </a:p>
          <a:p>
            <a:pPr algn="l">
              <a:lnSpc>
                <a:spcPct val="120000"/>
              </a:lnSpc>
            </a:pPr>
            <a:r>
              <a:rPr lang="en-US" altLang="ja-JP" sz="1100" b="1">
                <a:solidFill>
                  <a:srgbClr val="1F497D"/>
                </a:solidFill>
                <a:latin typeface="游ゴシック" panose="020B0400000000000000" pitchFamily="50" charset="-128"/>
                <a:ea typeface="游ゴシック" panose="020B0400000000000000" pitchFamily="50" charset="-128"/>
              </a:rPr>
              <a:t>【</a:t>
            </a:r>
            <a:r>
              <a:rPr lang="ja-JP" altLang="en-US" sz="1100" b="1">
                <a:solidFill>
                  <a:srgbClr val="1F497D"/>
                </a:solidFill>
                <a:latin typeface="游ゴシック" panose="020B0400000000000000" pitchFamily="50" charset="-128"/>
                <a:ea typeface="游ゴシック" panose="020B0400000000000000" pitchFamily="50" charset="-128"/>
              </a:rPr>
              <a:t>避難所開設アクションカード</a:t>
            </a:r>
            <a:r>
              <a:rPr lang="en-US" altLang="ja-JP" sz="1100" b="1">
                <a:solidFill>
                  <a:srgbClr val="1F497D"/>
                </a:solidFill>
                <a:latin typeface="游ゴシック" panose="020B0400000000000000" pitchFamily="50" charset="-128"/>
                <a:ea typeface="游ゴシック" panose="020B0400000000000000" pitchFamily="50" charset="-128"/>
              </a:rPr>
              <a:t>】</a:t>
            </a:r>
          </a:p>
          <a:p>
            <a:pPr algn="l">
              <a:lnSpc>
                <a:spcPct val="120000"/>
              </a:lnSpc>
            </a:pPr>
            <a:r>
              <a:rPr lang="ja-JP" altLang="en-US" sz="1100" b="1">
                <a:solidFill>
                  <a:srgbClr val="1F497D"/>
                </a:solidFill>
                <a:latin typeface="游ゴシック" panose="020B0400000000000000" pitchFamily="50" charset="-128"/>
                <a:ea typeface="游ゴシック" panose="020B0400000000000000" pitchFamily="50" charset="-128"/>
              </a:rPr>
              <a:t>４食料等の配布</a:t>
            </a:r>
          </a:p>
        </p:txBody>
      </p:sp>
      <p:sp>
        <p:nvSpPr>
          <p:cNvPr id="18" name="矢印: 右 17">
            <a:extLst>
              <a:ext uri="{FF2B5EF4-FFF2-40B4-BE49-F238E27FC236}">
                <a16:creationId xmlns:a16="http://schemas.microsoft.com/office/drawing/2014/main" xmlns="" id="{FCFE46C4-ED2E-4833-BC41-47F28F249D0E}"/>
              </a:ext>
            </a:extLst>
          </p:cNvPr>
          <p:cNvSpPr/>
          <p:nvPr/>
        </p:nvSpPr>
        <p:spPr>
          <a:xfrm>
            <a:off x="3638097" y="7393823"/>
            <a:ext cx="899068" cy="381000"/>
          </a:xfrm>
          <a:prstGeom prst="rightArrow">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xmlns="" id="{F5C41809-2091-455C-85C8-E35491A3651C}"/>
              </a:ext>
            </a:extLst>
          </p:cNvPr>
          <p:cNvSpPr/>
          <p:nvPr/>
        </p:nvSpPr>
        <p:spPr>
          <a:xfrm>
            <a:off x="5026410" y="7199355"/>
            <a:ext cx="1658811" cy="804068"/>
          </a:xfrm>
          <a:prstGeom prst="rect">
            <a:avLst/>
          </a:prstGeom>
          <a:solidFill>
            <a:srgbClr val="1F49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游ゴシック" panose="020B0400000000000000" pitchFamily="50" charset="-128"/>
                <a:ea typeface="游ゴシック" panose="020B0400000000000000" pitchFamily="50" charset="-128"/>
              </a:rPr>
              <a:t>食料・物資班</a:t>
            </a:r>
            <a:endParaRPr kumimoji="1" lang="ja-JP" altLang="en-US" sz="1400" b="1">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xmlns="" id="{A27CC11D-2F17-4FA2-A76C-ADC330140877}"/>
              </a:ext>
            </a:extLst>
          </p:cNvPr>
          <p:cNvSpPr txBox="1"/>
          <p:nvPr/>
        </p:nvSpPr>
        <p:spPr>
          <a:xfrm>
            <a:off x="3620186" y="2938855"/>
            <a:ext cx="922785"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引継ぎ</a:t>
            </a:r>
          </a:p>
        </p:txBody>
      </p:sp>
      <p:sp>
        <p:nvSpPr>
          <p:cNvPr id="21" name="テキスト ボックス 20">
            <a:extLst>
              <a:ext uri="{FF2B5EF4-FFF2-40B4-BE49-F238E27FC236}">
                <a16:creationId xmlns:a16="http://schemas.microsoft.com/office/drawing/2014/main" xmlns="" id="{212EC3D9-0D83-4016-80F6-A9E837EF4E59}"/>
              </a:ext>
            </a:extLst>
          </p:cNvPr>
          <p:cNvSpPr txBox="1"/>
          <p:nvPr/>
        </p:nvSpPr>
        <p:spPr>
          <a:xfrm>
            <a:off x="3620186" y="5065112"/>
            <a:ext cx="922785"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引継ぎ</a:t>
            </a:r>
          </a:p>
        </p:txBody>
      </p:sp>
      <p:sp>
        <p:nvSpPr>
          <p:cNvPr id="22" name="テキスト ボックス 21">
            <a:extLst>
              <a:ext uri="{FF2B5EF4-FFF2-40B4-BE49-F238E27FC236}">
                <a16:creationId xmlns:a16="http://schemas.microsoft.com/office/drawing/2014/main" xmlns="" id="{EC1E42A7-7248-428C-B990-6F47C6FDA8DC}"/>
              </a:ext>
            </a:extLst>
          </p:cNvPr>
          <p:cNvSpPr txBox="1"/>
          <p:nvPr/>
        </p:nvSpPr>
        <p:spPr>
          <a:xfrm>
            <a:off x="3620186" y="7014689"/>
            <a:ext cx="922785"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引継ぎ</a:t>
            </a:r>
          </a:p>
        </p:txBody>
      </p:sp>
      <p:sp>
        <p:nvSpPr>
          <p:cNvPr id="23" name="正方形/長方形 22">
            <a:extLst>
              <a:ext uri="{FF2B5EF4-FFF2-40B4-BE49-F238E27FC236}">
                <a16:creationId xmlns:a16="http://schemas.microsoft.com/office/drawing/2014/main" xmlns="" id="{E722C76E-991F-4DEB-B80D-9E769D8D65A3}"/>
              </a:ext>
            </a:extLst>
          </p:cNvPr>
          <p:cNvSpPr/>
          <p:nvPr/>
        </p:nvSpPr>
        <p:spPr>
          <a:xfrm>
            <a:off x="428171" y="2162135"/>
            <a:ext cx="3006224" cy="6908087"/>
          </a:xfrm>
          <a:prstGeom prst="rect">
            <a:avLst/>
          </a:pr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xmlns="" id="{51ED3962-CF66-4389-BA32-BB02F676ED98}"/>
              </a:ext>
            </a:extLst>
          </p:cNvPr>
          <p:cNvSpPr txBox="1"/>
          <p:nvPr/>
        </p:nvSpPr>
        <p:spPr>
          <a:xfrm>
            <a:off x="744465" y="2267433"/>
            <a:ext cx="2620939" cy="369332"/>
          </a:xfrm>
          <a:prstGeom prst="rect">
            <a:avLst/>
          </a:prstGeom>
          <a:noFill/>
        </p:spPr>
        <p:txBody>
          <a:bodyPr wrap="square">
            <a:spAutoFit/>
          </a:bodyPr>
          <a:lstStyle/>
          <a:p>
            <a:r>
              <a:rPr lang="ja-JP" altLang="en-US" b="1" dirty="0">
                <a:solidFill>
                  <a:srgbClr val="1F497D"/>
                </a:solidFill>
                <a:latin typeface="游ゴシック" panose="020B0400000000000000" pitchFamily="50" charset="-128"/>
                <a:ea typeface="游ゴシック" panose="020B0400000000000000" pitchFamily="50" charset="-128"/>
              </a:rPr>
              <a:t>避難所開設時の業務</a:t>
            </a:r>
          </a:p>
        </p:txBody>
      </p:sp>
      <p:sp>
        <p:nvSpPr>
          <p:cNvPr id="25" name="正方形/長方形 24">
            <a:extLst>
              <a:ext uri="{FF2B5EF4-FFF2-40B4-BE49-F238E27FC236}">
                <a16:creationId xmlns:a16="http://schemas.microsoft.com/office/drawing/2014/main" xmlns="" id="{0DD5B8B9-450D-4908-9FBE-27E6FE8EA2BA}"/>
              </a:ext>
            </a:extLst>
          </p:cNvPr>
          <p:cNvSpPr/>
          <p:nvPr/>
        </p:nvSpPr>
        <p:spPr>
          <a:xfrm>
            <a:off x="4729938" y="2171718"/>
            <a:ext cx="2271517" cy="6908087"/>
          </a:xfrm>
          <a:prstGeom prst="rect">
            <a:avLst/>
          </a:pr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xmlns="" id="{42E9A90D-A29B-42F2-8BF7-B6BE58F5D67F}"/>
              </a:ext>
            </a:extLst>
          </p:cNvPr>
          <p:cNvSpPr txBox="1"/>
          <p:nvPr/>
        </p:nvSpPr>
        <p:spPr>
          <a:xfrm>
            <a:off x="5268683" y="2318636"/>
            <a:ext cx="1447800"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引継ぎ先</a:t>
            </a:r>
          </a:p>
        </p:txBody>
      </p:sp>
    </p:spTree>
    <p:extLst>
      <p:ext uri="{BB962C8B-B14F-4D97-AF65-F5344CB8AC3E}">
        <p14:creationId xmlns:p14="http://schemas.microsoft.com/office/powerpoint/2010/main" val="2079086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35DEE881-8C86-440B-959E-26E6F3E739D7}"/>
              </a:ext>
            </a:extLst>
          </p:cNvPr>
          <p:cNvSpPr txBox="1"/>
          <p:nvPr/>
        </p:nvSpPr>
        <p:spPr>
          <a:xfrm>
            <a:off x="141513" y="10172700"/>
            <a:ext cx="740808"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２８</a:t>
            </a:r>
            <a:endParaRPr lang="ja-JP" altLang="en-US" dirty="0">
              <a:solidFill>
                <a:schemeClr val="tx1">
                  <a:lumMod val="50000"/>
                  <a:lumOff val="50000"/>
                </a:schemeClr>
              </a:solidFill>
              <a:latin typeface="+mj-ea"/>
              <a:ea typeface="+mj-ea"/>
            </a:endParaRPr>
          </a:p>
        </p:txBody>
      </p:sp>
      <p:sp>
        <p:nvSpPr>
          <p:cNvPr id="3" name="bg object 16">
            <a:extLst>
              <a:ext uri="{FF2B5EF4-FFF2-40B4-BE49-F238E27FC236}">
                <a16:creationId xmlns:a16="http://schemas.microsoft.com/office/drawing/2014/main" xmlns="" id="{FC0C58D9-9E5C-47E6-9746-DE707F1069AB}"/>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D4685E49-E590-4719-80FA-55BAAB222F9E}"/>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E8A044D9-2CCA-4C16-BCEE-050E171DC3B0}"/>
              </a:ext>
            </a:extLst>
          </p:cNvPr>
          <p:cNvPicPr/>
          <p:nvPr/>
        </p:nvPicPr>
        <p:blipFill>
          <a:blip r:embed="rId2" cstate="print"/>
          <a:stretch>
            <a:fillRect/>
          </a:stretch>
        </p:blipFill>
        <p:spPr>
          <a:xfrm>
            <a:off x="117745" y="0"/>
            <a:ext cx="174123" cy="208812"/>
          </a:xfrm>
          <a:prstGeom prst="rect">
            <a:avLst/>
          </a:prstGeom>
        </p:spPr>
      </p:pic>
      <p:grpSp>
        <p:nvGrpSpPr>
          <p:cNvPr id="7" name="object 9">
            <a:extLst>
              <a:ext uri="{FF2B5EF4-FFF2-40B4-BE49-F238E27FC236}">
                <a16:creationId xmlns:a16="http://schemas.microsoft.com/office/drawing/2014/main" xmlns="" id="{1150056E-FCC2-4AF1-9046-76AFF8FEDD0D}"/>
              </a:ext>
            </a:extLst>
          </p:cNvPr>
          <p:cNvGrpSpPr/>
          <p:nvPr/>
        </p:nvGrpSpPr>
        <p:grpSpPr>
          <a:xfrm>
            <a:off x="525425" y="527381"/>
            <a:ext cx="6553200" cy="628997"/>
            <a:chOff x="540004" y="1688134"/>
            <a:chExt cx="6480175" cy="334010"/>
          </a:xfrm>
          <a:solidFill>
            <a:srgbClr val="172A88"/>
          </a:solidFill>
        </p:grpSpPr>
        <p:pic>
          <p:nvPicPr>
            <p:cNvPr id="8" name="object 10">
              <a:extLst>
                <a:ext uri="{FF2B5EF4-FFF2-40B4-BE49-F238E27FC236}">
                  <a16:creationId xmlns:a16="http://schemas.microsoft.com/office/drawing/2014/main" xmlns="" id="{63D3DE47-99A8-42D7-A43E-604AD080285A}"/>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9" name="object 11">
              <a:extLst>
                <a:ext uri="{FF2B5EF4-FFF2-40B4-BE49-F238E27FC236}">
                  <a16:creationId xmlns:a16="http://schemas.microsoft.com/office/drawing/2014/main" xmlns="" id="{61AD6FA9-75B8-419D-90F7-092559F7C835}"/>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0" name="object 12">
            <a:extLst>
              <a:ext uri="{FF2B5EF4-FFF2-40B4-BE49-F238E27FC236}">
                <a16:creationId xmlns:a16="http://schemas.microsoft.com/office/drawing/2014/main" xmlns="" id="{16BED1F2-243C-4446-859A-3EC233887C06}"/>
              </a:ext>
            </a:extLst>
          </p:cNvPr>
          <p:cNvSpPr txBox="1"/>
          <p:nvPr/>
        </p:nvSpPr>
        <p:spPr>
          <a:xfrm>
            <a:off x="687094" y="678890"/>
            <a:ext cx="6193329"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４</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各班による避難所運営</a:t>
            </a:r>
            <a:endParaRPr lang="en-US" altLang="ja-JP" sz="2400" b="1">
              <a:solidFill>
                <a:schemeClr val="bg1"/>
              </a:solidFill>
              <a:latin typeface="游ゴシック" panose="020B0400000000000000" pitchFamily="50" charset="-128"/>
              <a:ea typeface="游ゴシック" panose="020B0400000000000000" pitchFamily="50" charset="-128"/>
              <a:cs typeface="YuGothic"/>
            </a:endParaRPr>
          </a:p>
        </p:txBody>
      </p:sp>
      <p:sp>
        <p:nvSpPr>
          <p:cNvPr id="11" name="テキスト ボックス 10">
            <a:extLst>
              <a:ext uri="{FF2B5EF4-FFF2-40B4-BE49-F238E27FC236}">
                <a16:creationId xmlns:a16="http://schemas.microsoft.com/office/drawing/2014/main" xmlns="" id="{41D381BB-84F7-4007-9777-0B2F16101881}"/>
              </a:ext>
            </a:extLst>
          </p:cNvPr>
          <p:cNvSpPr txBox="1"/>
          <p:nvPr/>
        </p:nvSpPr>
        <p:spPr>
          <a:xfrm>
            <a:off x="687095" y="1329670"/>
            <a:ext cx="5975984"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避難所の運営期では、避難所運営委員会で決められた各班がそれぞれ業務を行うことになります。それぞれの班の主な役割は以下の通りです。</a:t>
            </a:r>
          </a:p>
        </p:txBody>
      </p:sp>
      <p:sp>
        <p:nvSpPr>
          <p:cNvPr id="46" name="正方形/長方形 45">
            <a:extLst>
              <a:ext uri="{FF2B5EF4-FFF2-40B4-BE49-F238E27FC236}">
                <a16:creationId xmlns:a16="http://schemas.microsoft.com/office/drawing/2014/main" xmlns="" id="{419AA28F-4AF8-4398-A4F9-9D08B7E86CD1}"/>
              </a:ext>
            </a:extLst>
          </p:cNvPr>
          <p:cNvSpPr/>
          <p:nvPr/>
        </p:nvSpPr>
        <p:spPr>
          <a:xfrm>
            <a:off x="1248118" y="2174030"/>
            <a:ext cx="186555" cy="120001"/>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游ゴシック" panose="020B0400000000000000" pitchFamily="50" charset="-128"/>
              <a:ea typeface="游ゴシック" panose="020B0400000000000000" pitchFamily="50" charset="-128"/>
            </a:endParaRPr>
          </a:p>
        </p:txBody>
      </p:sp>
      <p:sp>
        <p:nvSpPr>
          <p:cNvPr id="47" name="正方形/長方形 46">
            <a:extLst>
              <a:ext uri="{FF2B5EF4-FFF2-40B4-BE49-F238E27FC236}">
                <a16:creationId xmlns:a16="http://schemas.microsoft.com/office/drawing/2014/main" xmlns="" id="{E9F335C2-86E1-4BE2-A58B-7AF689645584}"/>
              </a:ext>
            </a:extLst>
          </p:cNvPr>
          <p:cNvSpPr/>
          <p:nvPr/>
        </p:nvSpPr>
        <p:spPr>
          <a:xfrm>
            <a:off x="2731925" y="1917700"/>
            <a:ext cx="3278720"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〇運営体制整備（避難者主体）</a:t>
            </a:r>
          </a:p>
          <a:p>
            <a:r>
              <a:rPr kumimoji="1" lang="ja-JP" altLang="en-US" sz="1100">
                <a:solidFill>
                  <a:schemeClr val="tx1"/>
                </a:solidFill>
                <a:latin typeface="游ゴシック" panose="020B0400000000000000" pitchFamily="50" charset="-128"/>
                <a:ea typeface="游ゴシック" panose="020B0400000000000000" pitchFamily="50" charset="-128"/>
              </a:rPr>
              <a:t>〇状況確認と問題解決</a:t>
            </a:r>
          </a:p>
          <a:p>
            <a:r>
              <a:rPr kumimoji="1" lang="ja-JP" altLang="en-US" sz="1100">
                <a:solidFill>
                  <a:schemeClr val="tx1"/>
                </a:solidFill>
                <a:latin typeface="游ゴシック" panose="020B0400000000000000" pitchFamily="50" charset="-128"/>
                <a:ea typeface="游ゴシック" panose="020B0400000000000000" pitchFamily="50" charset="-128"/>
              </a:rPr>
              <a:t>〇運営ルールの作成</a:t>
            </a:r>
          </a:p>
        </p:txBody>
      </p:sp>
      <p:grpSp>
        <p:nvGrpSpPr>
          <p:cNvPr id="48" name="グループ化 47">
            <a:extLst>
              <a:ext uri="{FF2B5EF4-FFF2-40B4-BE49-F238E27FC236}">
                <a16:creationId xmlns:a16="http://schemas.microsoft.com/office/drawing/2014/main" xmlns="" id="{E4A63203-EC63-4304-A634-0000AB2082F9}"/>
              </a:ext>
            </a:extLst>
          </p:cNvPr>
          <p:cNvGrpSpPr/>
          <p:nvPr/>
        </p:nvGrpSpPr>
        <p:grpSpPr>
          <a:xfrm>
            <a:off x="1776957" y="2536007"/>
            <a:ext cx="4712541" cy="867591"/>
            <a:chOff x="1781208" y="2737602"/>
            <a:chExt cx="4712541" cy="530084"/>
          </a:xfrm>
        </p:grpSpPr>
        <p:sp>
          <p:nvSpPr>
            <p:cNvPr id="49" name="正方形/長方形 48">
              <a:extLst>
                <a:ext uri="{FF2B5EF4-FFF2-40B4-BE49-F238E27FC236}">
                  <a16:creationId xmlns:a16="http://schemas.microsoft.com/office/drawing/2014/main" xmlns="" id="{2FB275E6-B85D-44A3-90E7-6C496C897323}"/>
                </a:ext>
              </a:extLst>
            </p:cNvPr>
            <p:cNvSpPr/>
            <p:nvPr/>
          </p:nvSpPr>
          <p:spPr>
            <a:xfrm>
              <a:off x="1781208" y="2737602"/>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総務班</a:t>
              </a:r>
              <a:endParaRPr kumimoji="1" lang="ja-JP" altLang="en-US" sz="1050" b="1" dirty="0">
                <a:latin typeface="游ゴシック" panose="020B0400000000000000" pitchFamily="50" charset="-128"/>
                <a:ea typeface="游ゴシック" panose="020B0400000000000000" pitchFamily="50" charset="-128"/>
              </a:endParaRPr>
            </a:p>
            <a:p>
              <a:pPr algn="ctr"/>
              <a:r>
                <a:rPr lang="ja-JP" altLang="en-US" sz="1100" b="1" dirty="0">
                  <a:latin typeface="游ゴシック" panose="020B0400000000000000" pitchFamily="50" charset="-128"/>
                  <a:ea typeface="游ゴシック" panose="020B0400000000000000" pitchFamily="50" charset="-128"/>
                </a:rPr>
                <a:t>（</a:t>
              </a:r>
              <a:r>
                <a:rPr lang="en-US" altLang="ja-JP" sz="1100" b="1" dirty="0">
                  <a:latin typeface="游ゴシック" panose="020B0400000000000000" pitchFamily="50" charset="-128"/>
                  <a:ea typeface="游ゴシック" panose="020B0400000000000000" pitchFamily="50" charset="-128"/>
                </a:rPr>
                <a:t>P29</a:t>
              </a:r>
              <a:r>
                <a:rPr lang="ja-JP" altLang="en-US" sz="1100" b="1" dirty="0">
                  <a:latin typeface="游ゴシック" panose="020B0400000000000000" pitchFamily="50" charset="-128"/>
                  <a:ea typeface="游ゴシック" panose="020B0400000000000000" pitchFamily="50" charset="-128"/>
                </a:rPr>
                <a:t>～</a:t>
              </a:r>
              <a:r>
                <a:rPr lang="en-US" altLang="ja-JP" sz="1100" b="1" dirty="0">
                  <a:latin typeface="游ゴシック" panose="020B0400000000000000" pitchFamily="50" charset="-128"/>
                  <a:ea typeface="游ゴシック" panose="020B0400000000000000" pitchFamily="50" charset="-128"/>
                </a:rPr>
                <a:t>P40</a:t>
              </a:r>
              <a:r>
                <a:rPr lang="ja-JP" altLang="en-US" sz="1100" b="1" dirty="0">
                  <a:latin typeface="游ゴシック" panose="020B0400000000000000" pitchFamily="50" charset="-128"/>
                  <a:ea typeface="游ゴシック" panose="020B0400000000000000" pitchFamily="50" charset="-128"/>
                </a:rPr>
                <a:t>）</a:t>
              </a:r>
              <a:endParaRPr kumimoji="1" lang="ja-JP" altLang="en-US" sz="1100" b="1" dirty="0">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xmlns="" id="{E27E4DEA-E696-42CF-B384-2E91625AFF55}"/>
                </a:ext>
              </a:extLst>
            </p:cNvPr>
            <p:cNvSpPr/>
            <p:nvPr/>
          </p:nvSpPr>
          <p:spPr>
            <a:xfrm>
              <a:off x="3254334" y="2737602"/>
              <a:ext cx="3239415"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〇避難者状況の全般管理</a:t>
              </a:r>
            </a:p>
            <a:p>
              <a:r>
                <a:rPr kumimoji="1" lang="ja-JP" altLang="en-US" sz="1100">
                  <a:solidFill>
                    <a:schemeClr val="tx1"/>
                  </a:solidFill>
                  <a:latin typeface="游ゴシック" panose="020B0400000000000000" pitchFamily="50" charset="-128"/>
                  <a:ea typeface="游ゴシック" panose="020B0400000000000000" pitchFamily="50" charset="-128"/>
                </a:rPr>
                <a:t>〇避難者からの相談・要望対応</a:t>
              </a:r>
            </a:p>
            <a:p>
              <a:r>
                <a:rPr kumimoji="1" lang="ja-JP" altLang="en-US" sz="1100">
                  <a:solidFill>
                    <a:schemeClr val="tx1"/>
                  </a:solidFill>
                  <a:latin typeface="游ゴシック" panose="020B0400000000000000" pitchFamily="50" charset="-128"/>
                  <a:ea typeface="游ゴシック" panose="020B0400000000000000" pitchFamily="50" charset="-128"/>
                </a:rPr>
                <a:t>〇避難所運営委員会の運営サポート</a:t>
              </a:r>
              <a:endParaRPr kumimoji="1" lang="en-US" altLang="ja-JP" sz="1100">
                <a:solidFill>
                  <a:schemeClr val="tx1"/>
                </a:solidFill>
                <a:latin typeface="游ゴシック" panose="020B0400000000000000" pitchFamily="50" charset="-128"/>
                <a:ea typeface="游ゴシック" panose="020B0400000000000000" pitchFamily="50" charset="-128"/>
              </a:endParaRPr>
            </a:p>
            <a:p>
              <a:r>
                <a:rPr kumimoji="1" lang="ja-JP" altLang="en-US" sz="1100">
                  <a:solidFill>
                    <a:schemeClr val="tx1"/>
                  </a:solidFill>
                  <a:latin typeface="游ゴシック" panose="020B0400000000000000" pitchFamily="50" charset="-128"/>
                  <a:ea typeface="游ゴシック" panose="020B0400000000000000" pitchFamily="50" charset="-128"/>
                </a:rPr>
                <a:t>〇避難所内のボランティアニーズの把握</a:t>
              </a:r>
            </a:p>
            <a:p>
              <a:r>
                <a:rPr kumimoji="1" lang="ja-JP" altLang="en-US" sz="1100">
                  <a:solidFill>
                    <a:schemeClr val="tx1"/>
                  </a:solidFill>
                  <a:latin typeface="游ゴシック" panose="020B0400000000000000" pitchFamily="50" charset="-128"/>
                  <a:ea typeface="游ゴシック" panose="020B0400000000000000" pitchFamily="50" charset="-128"/>
                </a:rPr>
                <a:t>〇ボランティアの依頼と調整</a:t>
              </a:r>
            </a:p>
          </p:txBody>
        </p:sp>
      </p:grpSp>
      <p:grpSp>
        <p:nvGrpSpPr>
          <p:cNvPr id="51" name="グループ化 50">
            <a:extLst>
              <a:ext uri="{FF2B5EF4-FFF2-40B4-BE49-F238E27FC236}">
                <a16:creationId xmlns:a16="http://schemas.microsoft.com/office/drawing/2014/main" xmlns="" id="{4A0ADC57-B5E2-4C9D-8886-7E6E9452E2E3}"/>
              </a:ext>
            </a:extLst>
          </p:cNvPr>
          <p:cNvGrpSpPr/>
          <p:nvPr/>
        </p:nvGrpSpPr>
        <p:grpSpPr>
          <a:xfrm>
            <a:off x="1776957" y="3448230"/>
            <a:ext cx="4712541" cy="867591"/>
            <a:chOff x="1793397" y="3318898"/>
            <a:chExt cx="4712541" cy="530084"/>
          </a:xfrm>
        </p:grpSpPr>
        <p:sp>
          <p:nvSpPr>
            <p:cNvPr id="52" name="正方形/長方形 51">
              <a:extLst>
                <a:ext uri="{FF2B5EF4-FFF2-40B4-BE49-F238E27FC236}">
                  <a16:creationId xmlns:a16="http://schemas.microsoft.com/office/drawing/2014/main" xmlns="" id="{00620EC2-01E6-4B99-B4A2-D6416CAAB0AE}"/>
                </a:ext>
              </a:extLst>
            </p:cNvPr>
            <p:cNvSpPr/>
            <p:nvPr/>
          </p:nvSpPr>
          <p:spPr>
            <a:xfrm>
              <a:off x="1793397" y="3318898"/>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情報班</a:t>
              </a:r>
            </a:p>
            <a:p>
              <a:pPr algn="ctr"/>
              <a:r>
                <a:rPr lang="ja-JP" altLang="en-US" sz="1100" b="1" dirty="0">
                  <a:latin typeface="游ゴシック" panose="020B0400000000000000" pitchFamily="50" charset="-128"/>
                  <a:ea typeface="游ゴシック" panose="020B0400000000000000" pitchFamily="50" charset="-128"/>
                </a:rPr>
                <a:t>（</a:t>
              </a:r>
              <a:r>
                <a:rPr lang="en-US" altLang="ja-JP" sz="1100" b="1" dirty="0">
                  <a:latin typeface="游ゴシック" panose="020B0400000000000000" pitchFamily="50" charset="-128"/>
                  <a:ea typeface="游ゴシック" panose="020B0400000000000000" pitchFamily="50" charset="-128"/>
                </a:rPr>
                <a:t>P41</a:t>
              </a:r>
              <a:r>
                <a:rPr lang="ja-JP" altLang="en-US" sz="1100" b="1">
                  <a:latin typeface="游ゴシック" panose="020B0400000000000000" pitchFamily="50" charset="-128"/>
                  <a:ea typeface="游ゴシック" panose="020B0400000000000000" pitchFamily="50" charset="-128"/>
                </a:rPr>
                <a:t>～</a:t>
              </a:r>
              <a:r>
                <a:rPr lang="en-US" altLang="ja-JP" sz="1100" b="1">
                  <a:latin typeface="游ゴシック" panose="020B0400000000000000" pitchFamily="50" charset="-128"/>
                  <a:ea typeface="游ゴシック" panose="020B0400000000000000" pitchFamily="50" charset="-128"/>
                </a:rPr>
                <a:t>P48</a:t>
              </a:r>
              <a:r>
                <a:rPr lang="ja-JP" altLang="en-US" sz="1100" b="1">
                  <a:latin typeface="游ゴシック" panose="020B0400000000000000" pitchFamily="50" charset="-128"/>
                  <a:ea typeface="游ゴシック" panose="020B0400000000000000" pitchFamily="50" charset="-128"/>
                </a:rPr>
                <a:t>）</a:t>
              </a:r>
              <a:endParaRPr kumimoji="1" lang="ja-JP" altLang="en-US" sz="1100" b="1" dirty="0">
                <a:latin typeface="游ゴシック" panose="020B0400000000000000" pitchFamily="50" charset="-128"/>
                <a:ea typeface="游ゴシック" panose="020B0400000000000000" pitchFamily="50" charset="-128"/>
              </a:endParaRPr>
            </a:p>
          </p:txBody>
        </p:sp>
        <p:sp>
          <p:nvSpPr>
            <p:cNvPr id="53" name="正方形/長方形 52">
              <a:extLst>
                <a:ext uri="{FF2B5EF4-FFF2-40B4-BE49-F238E27FC236}">
                  <a16:creationId xmlns:a16="http://schemas.microsoft.com/office/drawing/2014/main" xmlns="" id="{C70A9844-619D-4DA1-970C-9D574E83BDB5}"/>
                </a:ext>
              </a:extLst>
            </p:cNvPr>
            <p:cNvSpPr/>
            <p:nvPr/>
          </p:nvSpPr>
          <p:spPr>
            <a:xfrm>
              <a:off x="3266523" y="3318898"/>
              <a:ext cx="3239415"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〇情報の収集と整理</a:t>
              </a:r>
              <a:endParaRPr kumimoji="1" lang="en-US" altLang="ja-JP" sz="1100">
                <a:solidFill>
                  <a:schemeClr val="tx1"/>
                </a:solidFill>
                <a:latin typeface="游ゴシック" panose="020B0400000000000000" pitchFamily="50" charset="-128"/>
                <a:ea typeface="游ゴシック" panose="020B0400000000000000" pitchFamily="50" charset="-128"/>
              </a:endParaRPr>
            </a:p>
            <a:p>
              <a:r>
                <a:rPr lang="ja-JP" altLang="en-US" sz="1100">
                  <a:solidFill>
                    <a:schemeClr val="tx1"/>
                  </a:solidFill>
                  <a:latin typeface="游ゴシック" panose="020B0400000000000000" pitchFamily="50" charset="-128"/>
                  <a:ea typeface="游ゴシック" panose="020B0400000000000000" pitchFamily="50" charset="-128"/>
                </a:rPr>
                <a:t>〇</a:t>
              </a:r>
              <a:r>
                <a:rPr kumimoji="1" lang="ja-JP" altLang="en-US" sz="1100">
                  <a:solidFill>
                    <a:schemeClr val="tx1"/>
                  </a:solidFill>
                  <a:latin typeface="游ゴシック" panose="020B0400000000000000" pitchFamily="50" charset="-128"/>
                  <a:ea typeface="游ゴシック" panose="020B0400000000000000" pitchFamily="50" charset="-128"/>
                </a:rPr>
                <a:t>情報・ルール等の周知・伝達</a:t>
              </a:r>
              <a:endParaRPr kumimoji="1" lang="en-US" altLang="ja-JP" sz="1100">
                <a:solidFill>
                  <a:schemeClr val="tx1"/>
                </a:solidFill>
                <a:latin typeface="游ゴシック" panose="020B0400000000000000" pitchFamily="50" charset="-128"/>
                <a:ea typeface="游ゴシック" panose="020B0400000000000000" pitchFamily="50" charset="-128"/>
              </a:endParaRPr>
            </a:p>
            <a:p>
              <a:r>
                <a:rPr lang="ja-JP" altLang="en-US" sz="1100">
                  <a:solidFill>
                    <a:schemeClr val="tx1"/>
                  </a:solidFill>
                  <a:latin typeface="游ゴシック" panose="020B0400000000000000" pitchFamily="50" charset="-128"/>
                  <a:ea typeface="游ゴシック" panose="020B0400000000000000" pitchFamily="50" charset="-128"/>
                </a:rPr>
                <a:t>〇</a:t>
              </a:r>
              <a:r>
                <a:rPr kumimoji="1" lang="ja-JP" altLang="en-US" sz="1100">
                  <a:solidFill>
                    <a:schemeClr val="tx1"/>
                  </a:solidFill>
                  <a:latin typeface="游ゴシック" panose="020B0400000000000000" pitchFamily="50" charset="-128"/>
                  <a:ea typeface="游ゴシック" panose="020B0400000000000000" pitchFamily="50" charset="-128"/>
                </a:rPr>
                <a:t>取材対応</a:t>
              </a:r>
            </a:p>
          </p:txBody>
        </p:sp>
      </p:grpSp>
      <p:cxnSp>
        <p:nvCxnSpPr>
          <p:cNvPr id="54" name="コネクタ: カギ線 53">
            <a:extLst>
              <a:ext uri="{FF2B5EF4-FFF2-40B4-BE49-F238E27FC236}">
                <a16:creationId xmlns:a16="http://schemas.microsoft.com/office/drawing/2014/main" xmlns="" id="{AB78356F-3F2A-42EB-9955-CD0690E04AA4}"/>
              </a:ext>
            </a:extLst>
          </p:cNvPr>
          <p:cNvCxnSpPr>
            <a:cxnSpLocks/>
            <a:stCxn id="46" idx="2"/>
            <a:endCxn id="49" idx="1"/>
          </p:cNvCxnSpPr>
          <p:nvPr/>
        </p:nvCxnSpPr>
        <p:spPr>
          <a:xfrm rot="16200000" flipH="1">
            <a:off x="1221290" y="2414136"/>
            <a:ext cx="675772" cy="435561"/>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55" name="コネクタ: カギ線 54">
            <a:extLst>
              <a:ext uri="{FF2B5EF4-FFF2-40B4-BE49-F238E27FC236}">
                <a16:creationId xmlns:a16="http://schemas.microsoft.com/office/drawing/2014/main" xmlns="" id="{D5D3AC0B-6BF4-4100-A324-5CD3260663C0}"/>
              </a:ext>
            </a:extLst>
          </p:cNvPr>
          <p:cNvCxnSpPr>
            <a:cxnSpLocks/>
            <a:stCxn id="46" idx="2"/>
            <a:endCxn id="52" idx="1"/>
          </p:cNvCxnSpPr>
          <p:nvPr/>
        </p:nvCxnSpPr>
        <p:spPr>
          <a:xfrm rot="16200000" flipH="1">
            <a:off x="765179" y="2870247"/>
            <a:ext cx="1587995" cy="435561"/>
          </a:xfrm>
          <a:prstGeom prst="bentConnector2">
            <a:avLst/>
          </a:prstGeom>
          <a:ln w="19050"/>
        </p:spPr>
        <p:style>
          <a:lnRef idx="1">
            <a:schemeClr val="dk1"/>
          </a:lnRef>
          <a:fillRef idx="0">
            <a:schemeClr val="dk1"/>
          </a:fillRef>
          <a:effectRef idx="0">
            <a:schemeClr val="dk1"/>
          </a:effectRef>
          <a:fontRef idx="minor">
            <a:schemeClr val="tx1"/>
          </a:fontRef>
        </p:style>
      </p:cxnSp>
      <p:grpSp>
        <p:nvGrpSpPr>
          <p:cNvPr id="56" name="グループ化 55">
            <a:extLst>
              <a:ext uri="{FF2B5EF4-FFF2-40B4-BE49-F238E27FC236}">
                <a16:creationId xmlns:a16="http://schemas.microsoft.com/office/drawing/2014/main" xmlns="" id="{8FE6178B-4A43-4FC7-B3B1-7487CCBB5279}"/>
              </a:ext>
            </a:extLst>
          </p:cNvPr>
          <p:cNvGrpSpPr/>
          <p:nvPr/>
        </p:nvGrpSpPr>
        <p:grpSpPr>
          <a:xfrm>
            <a:off x="1776957" y="5272676"/>
            <a:ext cx="4712541" cy="867591"/>
            <a:chOff x="1794702" y="3907297"/>
            <a:chExt cx="4712541" cy="530084"/>
          </a:xfrm>
        </p:grpSpPr>
        <p:sp>
          <p:nvSpPr>
            <p:cNvPr id="57" name="正方形/長方形 56">
              <a:extLst>
                <a:ext uri="{FF2B5EF4-FFF2-40B4-BE49-F238E27FC236}">
                  <a16:creationId xmlns:a16="http://schemas.microsoft.com/office/drawing/2014/main" xmlns="" id="{63336422-DBC1-4B46-96E0-E6DB33A5C22F}"/>
                </a:ext>
              </a:extLst>
            </p:cNvPr>
            <p:cNvSpPr/>
            <p:nvPr/>
          </p:nvSpPr>
          <p:spPr>
            <a:xfrm>
              <a:off x="1794702" y="3907297"/>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施設管理・衛生班</a:t>
              </a:r>
            </a:p>
            <a:p>
              <a:pPr algn="ctr"/>
              <a:r>
                <a:rPr lang="ja-JP" altLang="en-US" sz="1100" b="1">
                  <a:latin typeface="游ゴシック" panose="020B0400000000000000" pitchFamily="50" charset="-128"/>
                  <a:ea typeface="游ゴシック" panose="020B0400000000000000" pitchFamily="50" charset="-128"/>
                </a:rPr>
                <a:t>（</a:t>
              </a:r>
              <a:r>
                <a:rPr lang="en-US" altLang="ja-JP" sz="1100" b="1">
                  <a:latin typeface="游ゴシック" panose="020B0400000000000000" pitchFamily="50" charset="-128"/>
                  <a:ea typeface="游ゴシック" panose="020B0400000000000000" pitchFamily="50" charset="-128"/>
                </a:rPr>
                <a:t>P57</a:t>
              </a:r>
              <a:r>
                <a:rPr lang="ja-JP" altLang="en-US" sz="1100" b="1">
                  <a:latin typeface="游ゴシック" panose="020B0400000000000000" pitchFamily="50" charset="-128"/>
                  <a:ea typeface="游ゴシック" panose="020B0400000000000000" pitchFamily="50" charset="-128"/>
                </a:rPr>
                <a:t>～</a:t>
              </a:r>
              <a:r>
                <a:rPr lang="en-US" altLang="ja-JP" sz="1100" b="1">
                  <a:latin typeface="游ゴシック" panose="020B0400000000000000" pitchFamily="50" charset="-128"/>
                  <a:ea typeface="游ゴシック" panose="020B0400000000000000" pitchFamily="50" charset="-128"/>
                </a:rPr>
                <a:t>P70</a:t>
              </a:r>
              <a:r>
                <a:rPr lang="ja-JP" altLang="en-US" sz="1100" b="1">
                  <a:latin typeface="游ゴシック" panose="020B0400000000000000" pitchFamily="50" charset="-128"/>
                  <a:ea typeface="游ゴシック" panose="020B0400000000000000" pitchFamily="50" charset="-128"/>
                </a:rPr>
                <a:t>）</a:t>
              </a:r>
              <a:endParaRPr kumimoji="1" lang="ja-JP" altLang="en-US" sz="1100" b="1" dirty="0">
                <a:latin typeface="游ゴシック" panose="020B0400000000000000" pitchFamily="50" charset="-128"/>
                <a:ea typeface="游ゴシック" panose="020B0400000000000000" pitchFamily="50" charset="-128"/>
              </a:endParaRPr>
            </a:p>
          </p:txBody>
        </p:sp>
        <p:sp>
          <p:nvSpPr>
            <p:cNvPr id="58" name="正方形/長方形 57">
              <a:extLst>
                <a:ext uri="{FF2B5EF4-FFF2-40B4-BE49-F238E27FC236}">
                  <a16:creationId xmlns:a16="http://schemas.microsoft.com/office/drawing/2014/main" xmlns="" id="{859A875D-E42C-45C9-844C-EA9CC9BFB85B}"/>
                </a:ext>
              </a:extLst>
            </p:cNvPr>
            <p:cNvSpPr/>
            <p:nvPr/>
          </p:nvSpPr>
          <p:spPr>
            <a:xfrm>
              <a:off x="3267828" y="3907297"/>
              <a:ext cx="3239415"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〇生活環境全般の整備</a:t>
              </a:r>
            </a:p>
            <a:p>
              <a:r>
                <a:rPr kumimoji="1" lang="ja-JP" altLang="en-US" sz="1100">
                  <a:solidFill>
                    <a:schemeClr val="tx1"/>
                  </a:solidFill>
                  <a:latin typeface="游ゴシック" panose="020B0400000000000000" pitchFamily="50" charset="-128"/>
                  <a:ea typeface="游ゴシック" panose="020B0400000000000000" pitchFamily="50" charset="-128"/>
                </a:rPr>
                <a:t>〇ペットの受け入れ環境整備</a:t>
              </a:r>
            </a:p>
            <a:p>
              <a:r>
                <a:rPr kumimoji="1" lang="ja-JP" altLang="en-US" sz="1100">
                  <a:solidFill>
                    <a:schemeClr val="tx1"/>
                  </a:solidFill>
                  <a:latin typeface="游ゴシック" panose="020B0400000000000000" pitchFamily="50" charset="-128"/>
                  <a:ea typeface="游ゴシック" panose="020B0400000000000000" pitchFamily="50" charset="-128"/>
                </a:rPr>
                <a:t>〇共有空間・居住空間の安全管理</a:t>
              </a:r>
              <a:endParaRPr kumimoji="1" lang="en-US" altLang="ja-JP" sz="1100">
                <a:solidFill>
                  <a:schemeClr val="tx1"/>
                </a:solidFill>
                <a:latin typeface="游ゴシック" panose="020B0400000000000000" pitchFamily="50" charset="-128"/>
                <a:ea typeface="游ゴシック" panose="020B0400000000000000" pitchFamily="50" charset="-128"/>
              </a:endParaRPr>
            </a:p>
            <a:p>
              <a:r>
                <a:rPr kumimoji="1" lang="ja-JP" altLang="en-US" sz="1100">
                  <a:solidFill>
                    <a:schemeClr val="tx1"/>
                  </a:solidFill>
                  <a:latin typeface="游ゴシック" panose="020B0400000000000000" pitchFamily="50" charset="-128"/>
                  <a:ea typeface="游ゴシック" panose="020B0400000000000000" pitchFamily="50" charset="-128"/>
                </a:rPr>
                <a:t>〇生活環境の衛生管理</a:t>
              </a:r>
            </a:p>
            <a:p>
              <a:r>
                <a:rPr kumimoji="1" lang="ja-JP" altLang="en-US" sz="1100">
                  <a:solidFill>
                    <a:schemeClr val="tx1"/>
                  </a:solidFill>
                  <a:latin typeface="游ゴシック" panose="020B0400000000000000" pitchFamily="50" charset="-128"/>
                  <a:ea typeface="游ゴシック" panose="020B0400000000000000" pitchFamily="50" charset="-128"/>
                </a:rPr>
                <a:t>〇避難者の健康管理</a:t>
              </a:r>
              <a:endParaRPr kumimoji="1" lang="en-US" altLang="ja-JP" sz="1100">
                <a:solidFill>
                  <a:schemeClr val="tx1"/>
                </a:solidFill>
                <a:latin typeface="游ゴシック" panose="020B0400000000000000" pitchFamily="50" charset="-128"/>
                <a:ea typeface="游ゴシック" panose="020B0400000000000000" pitchFamily="50" charset="-128"/>
              </a:endParaRPr>
            </a:p>
          </p:txBody>
        </p:sp>
      </p:grpSp>
      <p:grpSp>
        <p:nvGrpSpPr>
          <p:cNvPr id="59" name="グループ化 58">
            <a:extLst>
              <a:ext uri="{FF2B5EF4-FFF2-40B4-BE49-F238E27FC236}">
                <a16:creationId xmlns:a16="http://schemas.microsoft.com/office/drawing/2014/main" xmlns="" id="{070E27E4-47B7-4E23-BFF9-B9129EDB0CBA}"/>
              </a:ext>
            </a:extLst>
          </p:cNvPr>
          <p:cNvGrpSpPr/>
          <p:nvPr/>
        </p:nvGrpSpPr>
        <p:grpSpPr>
          <a:xfrm>
            <a:off x="1776957" y="4360453"/>
            <a:ext cx="4727841" cy="867591"/>
            <a:chOff x="1776957" y="4501656"/>
            <a:chExt cx="4727841" cy="530084"/>
          </a:xfrm>
        </p:grpSpPr>
        <p:sp>
          <p:nvSpPr>
            <p:cNvPr id="60" name="正方形/長方形 59">
              <a:extLst>
                <a:ext uri="{FF2B5EF4-FFF2-40B4-BE49-F238E27FC236}">
                  <a16:creationId xmlns:a16="http://schemas.microsoft.com/office/drawing/2014/main" xmlns="" id="{798A9381-32AA-4AC8-B4A3-E974164B7164}"/>
                </a:ext>
              </a:extLst>
            </p:cNvPr>
            <p:cNvSpPr/>
            <p:nvPr/>
          </p:nvSpPr>
          <p:spPr>
            <a:xfrm>
              <a:off x="1776957" y="4501656"/>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食料・物資班</a:t>
              </a:r>
            </a:p>
            <a:p>
              <a:pPr algn="ctr"/>
              <a:r>
                <a:rPr lang="ja-JP" altLang="en-US" sz="1100" b="1">
                  <a:latin typeface="游ゴシック" panose="020B0400000000000000" pitchFamily="50" charset="-128"/>
                  <a:ea typeface="游ゴシック" panose="020B0400000000000000" pitchFamily="50" charset="-128"/>
                </a:rPr>
                <a:t>（</a:t>
              </a:r>
              <a:r>
                <a:rPr lang="en-US" altLang="ja-JP" sz="1100" b="1">
                  <a:latin typeface="游ゴシック" panose="020B0400000000000000" pitchFamily="50" charset="-128"/>
                  <a:ea typeface="游ゴシック" panose="020B0400000000000000" pitchFamily="50" charset="-128"/>
                </a:rPr>
                <a:t>P49</a:t>
              </a:r>
              <a:r>
                <a:rPr lang="ja-JP" altLang="en-US" sz="1100" b="1">
                  <a:latin typeface="游ゴシック" panose="020B0400000000000000" pitchFamily="50" charset="-128"/>
                  <a:ea typeface="游ゴシック" panose="020B0400000000000000" pitchFamily="50" charset="-128"/>
                </a:rPr>
                <a:t>～</a:t>
              </a:r>
              <a:r>
                <a:rPr lang="en-US" altLang="ja-JP" sz="1100" b="1">
                  <a:latin typeface="游ゴシック" panose="020B0400000000000000" pitchFamily="50" charset="-128"/>
                  <a:ea typeface="游ゴシック" panose="020B0400000000000000" pitchFamily="50" charset="-128"/>
                </a:rPr>
                <a:t>P55</a:t>
              </a:r>
              <a:r>
                <a:rPr lang="ja-JP" altLang="en-US" sz="1100" b="1">
                  <a:latin typeface="游ゴシック" panose="020B0400000000000000" pitchFamily="50" charset="-128"/>
                  <a:ea typeface="游ゴシック" panose="020B0400000000000000" pitchFamily="50" charset="-128"/>
                </a:rPr>
                <a:t>）</a:t>
              </a:r>
              <a:endParaRPr kumimoji="1" lang="ja-JP" altLang="en-US" sz="1100" b="1" dirty="0">
                <a:latin typeface="游ゴシック" panose="020B0400000000000000" pitchFamily="50" charset="-128"/>
                <a:ea typeface="游ゴシック" panose="020B0400000000000000" pitchFamily="50" charset="-128"/>
              </a:endParaRPr>
            </a:p>
          </p:txBody>
        </p:sp>
        <p:sp>
          <p:nvSpPr>
            <p:cNvPr id="61" name="正方形/長方形 60">
              <a:extLst>
                <a:ext uri="{FF2B5EF4-FFF2-40B4-BE49-F238E27FC236}">
                  <a16:creationId xmlns:a16="http://schemas.microsoft.com/office/drawing/2014/main" xmlns="" id="{C3F34014-E0B1-4D2C-A803-D8ED4C37598F}"/>
                </a:ext>
              </a:extLst>
            </p:cNvPr>
            <p:cNvSpPr/>
            <p:nvPr/>
          </p:nvSpPr>
          <p:spPr>
            <a:xfrm>
              <a:off x="3250084" y="4501656"/>
              <a:ext cx="3254714"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〇物資等の受け入れ体制の整備</a:t>
              </a:r>
            </a:p>
            <a:p>
              <a:r>
                <a:rPr kumimoji="1" lang="ja-JP" altLang="en-US" sz="1100">
                  <a:solidFill>
                    <a:schemeClr val="tx1"/>
                  </a:solidFill>
                  <a:latin typeface="游ゴシック" panose="020B0400000000000000" pitchFamily="50" charset="-128"/>
                  <a:ea typeface="游ゴシック" panose="020B0400000000000000" pitchFamily="50" charset="-128"/>
                </a:rPr>
                <a:t>〇食料・飲料水・生活用品の確保調整と配布</a:t>
              </a:r>
            </a:p>
            <a:p>
              <a:r>
                <a:rPr kumimoji="1" lang="ja-JP" altLang="en-US" sz="1100">
                  <a:solidFill>
                    <a:schemeClr val="tx1"/>
                  </a:solidFill>
                  <a:latin typeface="游ゴシック" panose="020B0400000000000000" pitchFamily="50" charset="-128"/>
                  <a:ea typeface="游ゴシック" panose="020B0400000000000000" pitchFamily="50" charset="-128"/>
                </a:rPr>
                <a:t>〇炊き出し</a:t>
              </a:r>
            </a:p>
          </p:txBody>
        </p:sp>
      </p:grpSp>
      <p:grpSp>
        <p:nvGrpSpPr>
          <p:cNvPr id="62" name="グループ化 61">
            <a:extLst>
              <a:ext uri="{FF2B5EF4-FFF2-40B4-BE49-F238E27FC236}">
                <a16:creationId xmlns:a16="http://schemas.microsoft.com/office/drawing/2014/main" xmlns="" id="{6A5AB353-A620-4843-8B72-AC9C736490BD}"/>
              </a:ext>
            </a:extLst>
          </p:cNvPr>
          <p:cNvGrpSpPr/>
          <p:nvPr/>
        </p:nvGrpSpPr>
        <p:grpSpPr>
          <a:xfrm>
            <a:off x="1776957" y="6184900"/>
            <a:ext cx="4727841" cy="867591"/>
            <a:chOff x="1776957" y="5085130"/>
            <a:chExt cx="4727841" cy="530084"/>
          </a:xfrm>
        </p:grpSpPr>
        <p:sp>
          <p:nvSpPr>
            <p:cNvPr id="63" name="正方形/長方形 62">
              <a:extLst>
                <a:ext uri="{FF2B5EF4-FFF2-40B4-BE49-F238E27FC236}">
                  <a16:creationId xmlns:a16="http://schemas.microsoft.com/office/drawing/2014/main" xmlns="" id="{DD9723FC-544F-41B6-9F3B-50EF84CF28E7}"/>
                </a:ext>
              </a:extLst>
            </p:cNvPr>
            <p:cNvSpPr/>
            <p:nvPr/>
          </p:nvSpPr>
          <p:spPr>
            <a:xfrm>
              <a:off x="1776957" y="5085130"/>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200" b="1" dirty="0">
                  <a:latin typeface="游ゴシック" panose="020B0400000000000000" pitchFamily="50" charset="-128"/>
                  <a:ea typeface="游ゴシック" panose="020B0400000000000000" pitchFamily="50" charset="-128"/>
                </a:rPr>
                <a:t>要配慮者支援</a:t>
              </a:r>
              <a:r>
                <a:rPr kumimoji="1" lang="ja-JP" altLang="en-US" sz="1200" b="1" dirty="0">
                  <a:latin typeface="游ゴシック" panose="020B0400000000000000" pitchFamily="50" charset="-128"/>
                  <a:ea typeface="游ゴシック" panose="020B0400000000000000" pitchFamily="50" charset="-128"/>
                </a:rPr>
                <a:t>・</a:t>
              </a:r>
              <a:r>
                <a:rPr kumimoji="1" lang="en-US" altLang="ja-JP" sz="1200" b="1" dirty="0">
                  <a:latin typeface="游ゴシック" panose="020B0400000000000000" pitchFamily="50" charset="-128"/>
                  <a:ea typeface="游ゴシック" panose="020B0400000000000000" pitchFamily="50" charset="-128"/>
                </a:rPr>
                <a:t/>
              </a:r>
              <a:br>
                <a:rPr kumimoji="1" lang="en-US" altLang="ja-JP" sz="1200" b="1" dirty="0">
                  <a:latin typeface="游ゴシック" panose="020B0400000000000000" pitchFamily="50" charset="-128"/>
                  <a:ea typeface="游ゴシック" panose="020B0400000000000000" pitchFamily="50" charset="-128"/>
                </a:rPr>
              </a:br>
              <a:r>
                <a:rPr lang="ja-JP" altLang="en-US" sz="1200" b="1" dirty="0">
                  <a:latin typeface="游ゴシック" panose="020B0400000000000000" pitchFamily="50" charset="-128"/>
                  <a:ea typeface="游ゴシック" panose="020B0400000000000000" pitchFamily="50" charset="-128"/>
                </a:rPr>
                <a:t>救護</a:t>
              </a:r>
              <a:r>
                <a:rPr kumimoji="1" lang="ja-JP" altLang="en-US" sz="1200" b="1" dirty="0">
                  <a:latin typeface="游ゴシック" panose="020B0400000000000000" pitchFamily="50" charset="-128"/>
                  <a:ea typeface="游ゴシック" panose="020B0400000000000000" pitchFamily="50" charset="-128"/>
                </a:rPr>
                <a:t>班</a:t>
              </a:r>
            </a:p>
            <a:p>
              <a:pPr algn="ctr"/>
              <a:r>
                <a:rPr lang="ja-JP" altLang="en-US" sz="1100" b="1">
                  <a:latin typeface="游ゴシック" panose="020B0400000000000000" pitchFamily="50" charset="-128"/>
                  <a:ea typeface="游ゴシック" panose="020B0400000000000000" pitchFamily="50" charset="-128"/>
                </a:rPr>
                <a:t>（</a:t>
              </a:r>
              <a:r>
                <a:rPr lang="en-US" altLang="ja-JP" sz="1100" b="1">
                  <a:latin typeface="游ゴシック" panose="020B0400000000000000" pitchFamily="50" charset="-128"/>
                  <a:ea typeface="游ゴシック" panose="020B0400000000000000" pitchFamily="50" charset="-128"/>
                </a:rPr>
                <a:t>P71</a:t>
              </a:r>
              <a:r>
                <a:rPr lang="ja-JP" altLang="en-US" sz="1100" b="1">
                  <a:latin typeface="游ゴシック" panose="020B0400000000000000" pitchFamily="50" charset="-128"/>
                  <a:ea typeface="游ゴシック" panose="020B0400000000000000" pitchFamily="50" charset="-128"/>
                </a:rPr>
                <a:t>～</a:t>
              </a:r>
              <a:r>
                <a:rPr lang="en-US" altLang="ja-JP" sz="1100" b="1">
                  <a:latin typeface="游ゴシック" panose="020B0400000000000000" pitchFamily="50" charset="-128"/>
                  <a:ea typeface="游ゴシック" panose="020B0400000000000000" pitchFamily="50" charset="-128"/>
                </a:rPr>
                <a:t>P78</a:t>
              </a:r>
              <a:r>
                <a:rPr lang="ja-JP" altLang="en-US" sz="1100" b="1">
                  <a:latin typeface="游ゴシック" panose="020B0400000000000000" pitchFamily="50" charset="-128"/>
                  <a:ea typeface="游ゴシック" panose="020B0400000000000000" pitchFamily="50" charset="-128"/>
                </a:rPr>
                <a:t>）</a:t>
              </a:r>
              <a:endParaRPr kumimoji="1" lang="ja-JP" altLang="en-US" sz="1100" b="1" dirty="0">
                <a:latin typeface="游ゴシック" panose="020B0400000000000000" pitchFamily="50" charset="-128"/>
                <a:ea typeface="游ゴシック" panose="020B0400000000000000" pitchFamily="50" charset="-128"/>
              </a:endParaRPr>
            </a:p>
          </p:txBody>
        </p:sp>
        <p:sp>
          <p:nvSpPr>
            <p:cNvPr id="64" name="正方形/長方形 63">
              <a:extLst>
                <a:ext uri="{FF2B5EF4-FFF2-40B4-BE49-F238E27FC236}">
                  <a16:creationId xmlns:a16="http://schemas.microsoft.com/office/drawing/2014/main" xmlns="" id="{AC98285B-6D1A-454C-B646-49D4B65F9DD6}"/>
                </a:ext>
              </a:extLst>
            </p:cNvPr>
            <p:cNvSpPr/>
            <p:nvPr/>
          </p:nvSpPr>
          <p:spPr>
            <a:xfrm>
              <a:off x="3250084" y="5085130"/>
              <a:ext cx="3254714"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〇応急処置・救護体制の整備</a:t>
              </a:r>
            </a:p>
            <a:p>
              <a:r>
                <a:rPr kumimoji="1" lang="ja-JP" altLang="en-US" sz="1100">
                  <a:solidFill>
                    <a:schemeClr val="tx1"/>
                  </a:solidFill>
                  <a:latin typeface="游ゴシック" panose="020B0400000000000000" pitchFamily="50" charset="-128"/>
                  <a:ea typeface="游ゴシック" panose="020B0400000000000000" pitchFamily="50" charset="-128"/>
                </a:rPr>
                <a:t>〇要配慮者支援体制づくり</a:t>
              </a:r>
            </a:p>
            <a:p>
              <a:r>
                <a:rPr kumimoji="1" lang="ja-JP" altLang="en-US" sz="1100">
                  <a:solidFill>
                    <a:schemeClr val="tx1"/>
                  </a:solidFill>
                  <a:latin typeface="游ゴシック" panose="020B0400000000000000" pitchFamily="50" charset="-128"/>
                  <a:ea typeface="游ゴシック" panose="020B0400000000000000" pitchFamily="50" charset="-128"/>
                </a:rPr>
                <a:t>〇定期的な見回りと支援</a:t>
              </a:r>
            </a:p>
          </p:txBody>
        </p:sp>
      </p:grpSp>
      <p:cxnSp>
        <p:nvCxnSpPr>
          <p:cNvPr id="65" name="コネクタ: カギ線 64">
            <a:extLst>
              <a:ext uri="{FF2B5EF4-FFF2-40B4-BE49-F238E27FC236}">
                <a16:creationId xmlns:a16="http://schemas.microsoft.com/office/drawing/2014/main" xmlns="" id="{8E9F1699-87DE-42CD-B4CB-0A156D1A9C89}"/>
              </a:ext>
            </a:extLst>
          </p:cNvPr>
          <p:cNvCxnSpPr>
            <a:cxnSpLocks/>
            <a:stCxn id="46" idx="2"/>
          </p:cNvCxnSpPr>
          <p:nvPr/>
        </p:nvCxnSpPr>
        <p:spPr>
          <a:xfrm rot="16200000" flipH="1">
            <a:off x="-147044" y="3782470"/>
            <a:ext cx="3412441" cy="435561"/>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66" name="コネクタ: カギ線 65">
            <a:extLst>
              <a:ext uri="{FF2B5EF4-FFF2-40B4-BE49-F238E27FC236}">
                <a16:creationId xmlns:a16="http://schemas.microsoft.com/office/drawing/2014/main" xmlns="" id="{8E2FD36A-957B-4545-872C-CD05E05EBCEA}"/>
              </a:ext>
            </a:extLst>
          </p:cNvPr>
          <p:cNvCxnSpPr>
            <a:cxnSpLocks/>
            <a:stCxn id="46" idx="2"/>
            <a:endCxn id="60" idx="1"/>
          </p:cNvCxnSpPr>
          <p:nvPr/>
        </p:nvCxnSpPr>
        <p:spPr>
          <a:xfrm rot="16200000" flipH="1">
            <a:off x="309067" y="3326359"/>
            <a:ext cx="2500218" cy="435561"/>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67" name="コネクタ: カギ線 66">
            <a:extLst>
              <a:ext uri="{FF2B5EF4-FFF2-40B4-BE49-F238E27FC236}">
                <a16:creationId xmlns:a16="http://schemas.microsoft.com/office/drawing/2014/main" xmlns="" id="{725C8BC5-00E2-4E86-9557-2A94B1BA1036}"/>
              </a:ext>
            </a:extLst>
          </p:cNvPr>
          <p:cNvCxnSpPr>
            <a:cxnSpLocks/>
            <a:stCxn id="46" idx="2"/>
          </p:cNvCxnSpPr>
          <p:nvPr/>
        </p:nvCxnSpPr>
        <p:spPr>
          <a:xfrm rot="16200000" flipH="1">
            <a:off x="-603156" y="4238582"/>
            <a:ext cx="4324665" cy="435561"/>
          </a:xfrm>
          <a:prstGeom prst="bentConnector2">
            <a:avLst/>
          </a:prstGeom>
          <a:ln w="19050"/>
        </p:spPr>
        <p:style>
          <a:lnRef idx="1">
            <a:schemeClr val="dk1"/>
          </a:lnRef>
          <a:fillRef idx="0">
            <a:schemeClr val="dk1"/>
          </a:fillRef>
          <a:effectRef idx="0">
            <a:schemeClr val="dk1"/>
          </a:effectRef>
          <a:fontRef idx="minor">
            <a:schemeClr val="tx1"/>
          </a:fontRef>
        </p:style>
      </p:cxnSp>
      <p:sp>
        <p:nvSpPr>
          <p:cNvPr id="68" name="正方形/長方形 67">
            <a:extLst>
              <a:ext uri="{FF2B5EF4-FFF2-40B4-BE49-F238E27FC236}">
                <a16:creationId xmlns:a16="http://schemas.microsoft.com/office/drawing/2014/main" xmlns="" id="{E4BF8DC3-DE7E-45F5-BC53-C3E106400F34}"/>
              </a:ext>
            </a:extLst>
          </p:cNvPr>
          <p:cNvSpPr/>
          <p:nvPr/>
        </p:nvSpPr>
        <p:spPr>
          <a:xfrm>
            <a:off x="1026438" y="1917700"/>
            <a:ext cx="1714226" cy="530084"/>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避難所運営委員会</a:t>
            </a:r>
            <a:endParaRPr kumimoji="1" lang="en-US" altLang="ja-JP" sz="1200" b="1" dirty="0">
              <a:latin typeface="游ゴシック" panose="020B0400000000000000" pitchFamily="50" charset="-128"/>
              <a:ea typeface="游ゴシック" panose="020B0400000000000000" pitchFamily="50" charset="-128"/>
            </a:endParaRPr>
          </a:p>
          <a:p>
            <a:pPr algn="ctr"/>
            <a:r>
              <a:rPr lang="en-US" altLang="ja-JP" sz="1200" b="1" dirty="0">
                <a:latin typeface="游ゴシック" panose="020B0400000000000000" pitchFamily="50" charset="-128"/>
                <a:ea typeface="游ゴシック" panose="020B0400000000000000" pitchFamily="50" charset="-128"/>
              </a:rPr>
              <a:t>(P24</a:t>
            </a:r>
            <a:r>
              <a:rPr lang="ja-JP" altLang="en-US" sz="1200" b="1" dirty="0">
                <a:latin typeface="游ゴシック" panose="020B0400000000000000" pitchFamily="50" charset="-128"/>
                <a:ea typeface="游ゴシック" panose="020B0400000000000000" pitchFamily="50" charset="-128"/>
              </a:rPr>
              <a:t>～</a:t>
            </a:r>
            <a:r>
              <a:rPr lang="en-US" altLang="ja-JP" sz="1200" b="1" dirty="0">
                <a:latin typeface="游ゴシック" panose="020B0400000000000000" pitchFamily="50" charset="-128"/>
                <a:ea typeface="游ゴシック" panose="020B0400000000000000" pitchFamily="50" charset="-128"/>
              </a:rPr>
              <a:t>27)</a:t>
            </a:r>
          </a:p>
        </p:txBody>
      </p:sp>
      <p:sp>
        <p:nvSpPr>
          <p:cNvPr id="69" name="矢印: 下 68">
            <a:extLst>
              <a:ext uri="{FF2B5EF4-FFF2-40B4-BE49-F238E27FC236}">
                <a16:creationId xmlns:a16="http://schemas.microsoft.com/office/drawing/2014/main" xmlns="" id="{9A528F75-0657-4498-9D32-345DE918436B}"/>
              </a:ext>
            </a:extLst>
          </p:cNvPr>
          <p:cNvSpPr/>
          <p:nvPr/>
        </p:nvSpPr>
        <p:spPr>
          <a:xfrm rot="16200000">
            <a:off x="3592875" y="8045242"/>
            <a:ext cx="526611" cy="980993"/>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xmlns="" id="{0DA4E1AC-E050-4EB6-B580-D38168652A6C}"/>
              </a:ext>
            </a:extLst>
          </p:cNvPr>
          <p:cNvSpPr txBox="1"/>
          <p:nvPr/>
        </p:nvSpPr>
        <p:spPr>
          <a:xfrm>
            <a:off x="2536589" y="7498574"/>
            <a:ext cx="2648288"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b="1">
                <a:solidFill>
                  <a:srgbClr val="FF0000"/>
                </a:solidFill>
                <a:latin typeface="游ゴシック" panose="020B0400000000000000" pitchFamily="50" charset="-128"/>
                <a:ea typeface="游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a:t>対象となる班のマニュアル</a:t>
            </a:r>
            <a:endParaRPr lang="en-US" altLang="ja-JP" sz="1400"/>
          </a:p>
          <a:p>
            <a:r>
              <a:rPr lang="ja-JP" altLang="en-US" sz="1400"/>
              <a:t>シートを抜き出す</a:t>
            </a:r>
          </a:p>
        </p:txBody>
      </p:sp>
      <p:pic>
        <p:nvPicPr>
          <p:cNvPr id="71" name="図 70" descr="グラフィカル ユーザー インターフェイス, テキスト, アプリケーション&#10;&#10;自動的に生成された説明">
            <a:extLst>
              <a:ext uri="{FF2B5EF4-FFF2-40B4-BE49-F238E27FC236}">
                <a16:creationId xmlns:a16="http://schemas.microsoft.com/office/drawing/2014/main" xmlns="" id="{035CE795-FFD9-4F4F-A08A-EFD44949BB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694" y="7241575"/>
            <a:ext cx="871913" cy="1142686"/>
          </a:xfrm>
          <a:prstGeom prst="rect">
            <a:avLst/>
          </a:prstGeom>
        </p:spPr>
      </p:pic>
      <p:pic>
        <p:nvPicPr>
          <p:cNvPr id="72" name="図 71" descr="グラフィカル ユーザー インターフェイス, テキスト, アプリケーション&#10;&#10;自動的に生成された説明">
            <a:extLst>
              <a:ext uri="{FF2B5EF4-FFF2-40B4-BE49-F238E27FC236}">
                <a16:creationId xmlns:a16="http://schemas.microsoft.com/office/drawing/2014/main" xmlns="" id="{7D894066-2BD7-4AE0-9874-101DAC27A0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8101" y="7241575"/>
            <a:ext cx="871913" cy="1142686"/>
          </a:xfrm>
          <a:prstGeom prst="rect">
            <a:avLst/>
          </a:prstGeom>
        </p:spPr>
      </p:pic>
      <p:pic>
        <p:nvPicPr>
          <p:cNvPr id="73" name="図 72" descr="テキスト, アプリケーション&#10;&#10;自動的に生成された説明">
            <a:extLst>
              <a:ext uri="{FF2B5EF4-FFF2-40B4-BE49-F238E27FC236}">
                <a16:creationId xmlns:a16="http://schemas.microsoft.com/office/drawing/2014/main" xmlns="" id="{489C414F-AD00-4031-AD00-308C4F648A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4354" y="8505389"/>
            <a:ext cx="871913" cy="1142686"/>
          </a:xfrm>
          <a:prstGeom prst="rect">
            <a:avLst/>
          </a:prstGeom>
        </p:spPr>
      </p:pic>
      <p:pic>
        <p:nvPicPr>
          <p:cNvPr id="74" name="図 73" descr="ダイアグラム&#10;&#10;自動的に生成された説明">
            <a:extLst>
              <a:ext uri="{FF2B5EF4-FFF2-40B4-BE49-F238E27FC236}">
                <a16:creationId xmlns:a16="http://schemas.microsoft.com/office/drawing/2014/main" xmlns="" id="{42222AFD-8D06-46FD-8510-5D6BD596B7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1763" y="8494244"/>
            <a:ext cx="871914" cy="1143175"/>
          </a:xfrm>
          <a:prstGeom prst="rect">
            <a:avLst/>
          </a:prstGeom>
        </p:spPr>
      </p:pic>
      <p:sp>
        <p:nvSpPr>
          <p:cNvPr id="75" name="テキスト ボックス 74">
            <a:extLst>
              <a:ext uri="{FF2B5EF4-FFF2-40B4-BE49-F238E27FC236}">
                <a16:creationId xmlns:a16="http://schemas.microsoft.com/office/drawing/2014/main" xmlns="" id="{8D454E0D-DF60-4CF6-A675-1342D3A2F7F2}"/>
              </a:ext>
            </a:extLst>
          </p:cNvPr>
          <p:cNvSpPr txBox="1"/>
          <p:nvPr/>
        </p:nvSpPr>
        <p:spPr>
          <a:xfrm>
            <a:off x="953645" y="9679975"/>
            <a:ext cx="6124799"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以降のマニュアルでは、各班ごとに実施することがシートとしてまとめられていますので、対象となる班のシートを抜き出して使用してください。</a:t>
            </a:r>
          </a:p>
        </p:txBody>
      </p:sp>
      <p:sp>
        <p:nvSpPr>
          <p:cNvPr id="76" name="正方形/長方形 75">
            <a:extLst>
              <a:ext uri="{FF2B5EF4-FFF2-40B4-BE49-F238E27FC236}">
                <a16:creationId xmlns:a16="http://schemas.microsoft.com/office/drawing/2014/main" xmlns="" id="{841C506A-3E3E-491D-91DC-716C9C79E310}"/>
              </a:ext>
            </a:extLst>
          </p:cNvPr>
          <p:cNvSpPr/>
          <p:nvPr/>
        </p:nvSpPr>
        <p:spPr>
          <a:xfrm>
            <a:off x="400051" y="7175500"/>
            <a:ext cx="6987032" cy="3039138"/>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pic>
        <p:nvPicPr>
          <p:cNvPr id="77" name="図 76" descr="テキスト, 手紙&#10;&#10;自動的に生成された説明">
            <a:extLst>
              <a:ext uri="{FF2B5EF4-FFF2-40B4-BE49-F238E27FC236}">
                <a16:creationId xmlns:a16="http://schemas.microsoft.com/office/drawing/2014/main" xmlns="" id="{0AB67718-EF02-4CCC-A60B-F4DE6B791A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7528" y="7432187"/>
            <a:ext cx="1302202" cy="1841505"/>
          </a:xfrm>
          <a:prstGeom prst="rect">
            <a:avLst/>
          </a:prstGeom>
          <a:ln>
            <a:solidFill>
              <a:schemeClr val="tx1"/>
            </a:solidFill>
          </a:ln>
        </p:spPr>
      </p:pic>
      <p:pic>
        <p:nvPicPr>
          <p:cNvPr id="78" name="図 77" descr="テキスト, 手紙&#10;&#10;自動的に生成された説明">
            <a:extLst>
              <a:ext uri="{FF2B5EF4-FFF2-40B4-BE49-F238E27FC236}">
                <a16:creationId xmlns:a16="http://schemas.microsoft.com/office/drawing/2014/main" xmlns="" id="{DC7C09AB-2536-41BF-8BFC-40FF663902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2050" y="7522546"/>
            <a:ext cx="1302202" cy="1841505"/>
          </a:xfrm>
          <a:prstGeom prst="rect">
            <a:avLst/>
          </a:prstGeom>
          <a:ln>
            <a:solidFill>
              <a:schemeClr val="tx1"/>
            </a:solidFill>
          </a:ln>
        </p:spPr>
      </p:pic>
      <p:pic>
        <p:nvPicPr>
          <p:cNvPr id="79" name="図 78" descr="テキスト, 手紙&#10;&#10;自動的に生成された説明">
            <a:extLst>
              <a:ext uri="{FF2B5EF4-FFF2-40B4-BE49-F238E27FC236}">
                <a16:creationId xmlns:a16="http://schemas.microsoft.com/office/drawing/2014/main" xmlns="" id="{55790B83-CD55-47A7-9545-7804C46022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77" y="7619995"/>
            <a:ext cx="1302202" cy="1841505"/>
          </a:xfrm>
          <a:prstGeom prst="rect">
            <a:avLst/>
          </a:prstGeom>
          <a:ln>
            <a:solidFill>
              <a:schemeClr val="tx1"/>
            </a:solidFill>
          </a:ln>
        </p:spPr>
      </p:pic>
    </p:spTree>
    <p:extLst>
      <p:ext uri="{BB962C8B-B14F-4D97-AF65-F5344CB8AC3E}">
        <p14:creationId xmlns:p14="http://schemas.microsoft.com/office/powerpoint/2010/main" val="3320317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731834D1-02E0-4614-A753-752785D63F22}"/>
              </a:ext>
            </a:extLst>
          </p:cNvPr>
          <p:cNvSpPr txBox="1">
            <a:spLocks/>
          </p:cNvSpPr>
          <p:nvPr/>
        </p:nvSpPr>
        <p:spPr>
          <a:xfrm>
            <a:off x="767797" y="785430"/>
            <a:ext cx="426590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a:solidFill>
                  <a:srgbClr val="296654"/>
                </a:solidFill>
                <a:latin typeface="Yu Gothic" panose="020B0400000000000000" pitchFamily="34" charset="-128"/>
                <a:ea typeface="Yu Gothic" panose="020B0400000000000000" pitchFamily="34" charset="-128"/>
              </a:rPr>
              <a:t>①総務</a:t>
            </a:r>
            <a:r>
              <a:rPr kumimoji="0" lang="ja-JP" altLang="en-US" sz="6000" b="1" kern="0" spc="480" baseline="-4166">
                <a:solidFill>
                  <a:srgbClr val="296654"/>
                </a:solidFill>
                <a:latin typeface="Yu Gothic" panose="020B0400000000000000" pitchFamily="34" charset="-128"/>
                <a:ea typeface="Yu Gothic" panose="020B0400000000000000" pitchFamily="34" charset="-128"/>
              </a:rPr>
              <a:t>班</a:t>
            </a:r>
            <a:r>
              <a:rPr kumimoji="0" lang="ja-JP" altLang="en-US" sz="3200" b="1" kern="0">
                <a:solidFill>
                  <a:srgbClr val="296654"/>
                </a:solidFill>
                <a:latin typeface="Yu Gothic" panose="020B0400000000000000" pitchFamily="34" charset="-128"/>
                <a:ea typeface="Yu Gothic" panose="020B0400000000000000" pitchFamily="34" charset="-128"/>
              </a:rPr>
              <a:t>がすること</a:t>
            </a:r>
          </a:p>
        </p:txBody>
      </p:sp>
      <p:sp>
        <p:nvSpPr>
          <p:cNvPr id="3" name="object 3">
            <a:extLst>
              <a:ext uri="{FF2B5EF4-FFF2-40B4-BE49-F238E27FC236}">
                <a16:creationId xmlns:a16="http://schemas.microsoft.com/office/drawing/2014/main" xmlns="" id="{4829F9C5-C22A-44EA-8FF0-5E5C6436ED5D}"/>
              </a:ext>
            </a:extLst>
          </p:cNvPr>
          <p:cNvSpPr/>
          <p:nvPr/>
        </p:nvSpPr>
        <p:spPr>
          <a:xfrm>
            <a:off x="796860" y="3711414"/>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4" name="object 4">
            <a:extLst>
              <a:ext uri="{FF2B5EF4-FFF2-40B4-BE49-F238E27FC236}">
                <a16:creationId xmlns:a16="http://schemas.microsoft.com/office/drawing/2014/main" xmlns="" id="{2CB8AD32-B379-49DD-9C63-E4C89CE660CB}"/>
              </a:ext>
            </a:extLst>
          </p:cNvPr>
          <p:cNvSpPr/>
          <p:nvPr/>
        </p:nvSpPr>
        <p:spPr>
          <a:xfrm>
            <a:off x="796860" y="4322315"/>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5" name="object 5">
            <a:extLst>
              <a:ext uri="{FF2B5EF4-FFF2-40B4-BE49-F238E27FC236}">
                <a16:creationId xmlns:a16="http://schemas.microsoft.com/office/drawing/2014/main" xmlns="" id="{8113096F-0447-49E8-8E34-BD85E5FF2DE2}"/>
              </a:ext>
            </a:extLst>
          </p:cNvPr>
          <p:cNvSpPr/>
          <p:nvPr/>
        </p:nvSpPr>
        <p:spPr>
          <a:xfrm>
            <a:off x="796860" y="4933219"/>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7" name="object 7">
            <a:extLst>
              <a:ext uri="{FF2B5EF4-FFF2-40B4-BE49-F238E27FC236}">
                <a16:creationId xmlns:a16="http://schemas.microsoft.com/office/drawing/2014/main" xmlns="" id="{7B81A14D-1DA3-44EA-9A9D-E2742A0BAB2A}"/>
              </a:ext>
            </a:extLst>
          </p:cNvPr>
          <p:cNvSpPr/>
          <p:nvPr/>
        </p:nvSpPr>
        <p:spPr>
          <a:xfrm>
            <a:off x="796860" y="5588292"/>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8" name="object 8">
            <a:extLst>
              <a:ext uri="{FF2B5EF4-FFF2-40B4-BE49-F238E27FC236}">
                <a16:creationId xmlns:a16="http://schemas.microsoft.com/office/drawing/2014/main" xmlns="" id="{C73378F7-6816-4616-92B1-56E7F8F051B2}"/>
              </a:ext>
            </a:extLst>
          </p:cNvPr>
          <p:cNvSpPr/>
          <p:nvPr/>
        </p:nvSpPr>
        <p:spPr>
          <a:xfrm>
            <a:off x="796860" y="6199192"/>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9" name="object 10">
            <a:extLst>
              <a:ext uri="{FF2B5EF4-FFF2-40B4-BE49-F238E27FC236}">
                <a16:creationId xmlns:a16="http://schemas.microsoft.com/office/drawing/2014/main" xmlns="" id="{2F0A6AA2-D1AC-4D4A-86A7-ECDE11504F3A}"/>
              </a:ext>
            </a:extLst>
          </p:cNvPr>
          <p:cNvSpPr txBox="1"/>
          <p:nvPr/>
        </p:nvSpPr>
        <p:spPr>
          <a:xfrm>
            <a:off x="795314" y="3376820"/>
            <a:ext cx="3900497"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dirty="0">
                <a:latin typeface="Yu Gothic" panose="020B0400000000000000" pitchFamily="34" charset="-128"/>
                <a:ea typeface="Yu Gothic" panose="020B0400000000000000" pitchFamily="34" charset="-128"/>
                <a:cs typeface="YuGothic"/>
              </a:rPr>
              <a:t>避難者の状況の管理及び報告</a:t>
            </a:r>
          </a:p>
        </p:txBody>
      </p:sp>
      <p:sp>
        <p:nvSpPr>
          <p:cNvPr id="10" name="object 10">
            <a:extLst>
              <a:ext uri="{FF2B5EF4-FFF2-40B4-BE49-F238E27FC236}">
                <a16:creationId xmlns:a16="http://schemas.microsoft.com/office/drawing/2014/main" xmlns="" id="{AF8E55FE-FD5C-4501-AF2A-3210C014626E}"/>
              </a:ext>
            </a:extLst>
          </p:cNvPr>
          <p:cNvSpPr txBox="1"/>
          <p:nvPr/>
        </p:nvSpPr>
        <p:spPr>
          <a:xfrm>
            <a:off x="805898" y="3956800"/>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避難者配置状況図の作成・管理</a:t>
            </a:r>
            <a:endParaRPr sz="2000" b="1">
              <a:latin typeface="Yu Gothic" panose="020B0400000000000000" pitchFamily="34" charset="-128"/>
              <a:ea typeface="Yu Gothic" panose="020B0400000000000000" pitchFamily="34" charset="-128"/>
              <a:cs typeface="YuGothic"/>
            </a:endParaRPr>
          </a:p>
        </p:txBody>
      </p:sp>
      <p:sp>
        <p:nvSpPr>
          <p:cNvPr id="11" name="object 10">
            <a:extLst>
              <a:ext uri="{FF2B5EF4-FFF2-40B4-BE49-F238E27FC236}">
                <a16:creationId xmlns:a16="http://schemas.microsoft.com/office/drawing/2014/main" xmlns="" id="{EF1CD783-06A6-4E3C-87E2-6BF1900E95A7}"/>
              </a:ext>
            </a:extLst>
          </p:cNvPr>
          <p:cNvSpPr txBox="1"/>
          <p:nvPr/>
        </p:nvSpPr>
        <p:spPr>
          <a:xfrm>
            <a:off x="805898" y="4576168"/>
            <a:ext cx="32803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避難者の出入り管理・報告</a:t>
            </a:r>
            <a:endParaRPr sz="2000" b="1">
              <a:latin typeface="Yu Gothic" panose="020B0400000000000000" pitchFamily="34" charset="-128"/>
              <a:ea typeface="Yu Gothic" panose="020B0400000000000000" pitchFamily="34" charset="-128"/>
              <a:cs typeface="YuGothic"/>
            </a:endParaRPr>
          </a:p>
        </p:txBody>
      </p:sp>
      <p:sp>
        <p:nvSpPr>
          <p:cNvPr id="13" name="object 10">
            <a:extLst>
              <a:ext uri="{FF2B5EF4-FFF2-40B4-BE49-F238E27FC236}">
                <a16:creationId xmlns:a16="http://schemas.microsoft.com/office/drawing/2014/main" xmlns="" id="{05759203-86E3-43B4-8326-308489683241}"/>
              </a:ext>
            </a:extLst>
          </p:cNvPr>
          <p:cNvSpPr txBox="1"/>
          <p:nvPr/>
        </p:nvSpPr>
        <p:spPr>
          <a:xfrm>
            <a:off x="805898" y="5226779"/>
            <a:ext cx="37375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dirty="0">
                <a:latin typeface="Yu Gothic" panose="020B0400000000000000" pitchFamily="34" charset="-128"/>
                <a:ea typeface="Yu Gothic" panose="020B0400000000000000" pitchFamily="34" charset="-128"/>
                <a:cs typeface="YuGothic"/>
              </a:rPr>
              <a:t>4.</a:t>
            </a:r>
            <a:r>
              <a:rPr lang="ja-JP" altLang="en-US" sz="2000" b="1" dirty="0">
                <a:latin typeface="Yu Gothic" panose="020B0400000000000000" pitchFamily="34" charset="-128"/>
                <a:ea typeface="Yu Gothic" panose="020B0400000000000000" pitchFamily="34" charset="-128"/>
                <a:cs typeface="YuGothic"/>
              </a:rPr>
              <a:t>避難者からの相談・要望対応</a:t>
            </a:r>
            <a:endParaRPr sz="2000" b="1" dirty="0">
              <a:latin typeface="Yu Gothic" panose="020B0400000000000000" pitchFamily="34" charset="-128"/>
              <a:ea typeface="Yu Gothic" panose="020B0400000000000000" pitchFamily="34" charset="-128"/>
              <a:cs typeface="YuGothic"/>
            </a:endParaRPr>
          </a:p>
        </p:txBody>
      </p:sp>
      <p:sp>
        <p:nvSpPr>
          <p:cNvPr id="14" name="object 10">
            <a:extLst>
              <a:ext uri="{FF2B5EF4-FFF2-40B4-BE49-F238E27FC236}">
                <a16:creationId xmlns:a16="http://schemas.microsoft.com/office/drawing/2014/main" xmlns="" id="{5CC4A7D9-908E-4E0A-AFA8-65BF7B89853E}"/>
              </a:ext>
            </a:extLst>
          </p:cNvPr>
          <p:cNvSpPr txBox="1"/>
          <p:nvPr/>
        </p:nvSpPr>
        <p:spPr>
          <a:xfrm>
            <a:off x="805898" y="5837678"/>
            <a:ext cx="44233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5.</a:t>
            </a:r>
            <a:r>
              <a:rPr lang="ja-JP" altLang="en-US" sz="2000" b="1" dirty="0">
                <a:latin typeface="Yu Gothic" panose="020B0400000000000000" pitchFamily="34" charset="-128"/>
                <a:ea typeface="Yu Gothic" panose="020B0400000000000000" pitchFamily="34" charset="-128"/>
                <a:cs typeface="YuGothic"/>
              </a:rPr>
              <a:t>避難所運営本部の運営サポート</a:t>
            </a:r>
            <a:endParaRPr sz="2000" b="1" dirty="0">
              <a:latin typeface="Yu Gothic" panose="020B0400000000000000" pitchFamily="34" charset="-128"/>
              <a:ea typeface="Yu Gothic" panose="020B0400000000000000" pitchFamily="34" charset="-128"/>
              <a:cs typeface="YuGothic"/>
            </a:endParaRPr>
          </a:p>
        </p:txBody>
      </p:sp>
      <p:sp>
        <p:nvSpPr>
          <p:cNvPr id="15" name="テキスト ボックス 14">
            <a:extLst>
              <a:ext uri="{FF2B5EF4-FFF2-40B4-BE49-F238E27FC236}">
                <a16:creationId xmlns:a16="http://schemas.microsoft.com/office/drawing/2014/main" xmlns="" id="{F9B71406-A894-4C45-8198-443C71A956EF}"/>
              </a:ext>
            </a:extLst>
          </p:cNvPr>
          <p:cNvSpPr txBox="1"/>
          <p:nvPr/>
        </p:nvSpPr>
        <p:spPr>
          <a:xfrm>
            <a:off x="690807" y="1552731"/>
            <a:ext cx="6214805" cy="1268617"/>
          </a:xfrm>
          <a:prstGeom prst="rect">
            <a:avLst/>
          </a:prstGeom>
          <a:noFill/>
        </p:spPr>
        <p:txBody>
          <a:bodyPr wrap="square">
            <a:spAutoFit/>
          </a:bodyPr>
          <a:lstStyle/>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総務班は避難所運営において、</a:t>
            </a:r>
            <a:r>
              <a:rPr lang="ja-JP" altLang="en-US"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「避難者状況の全般管理」「避難者からの相談・要望対応」「避難所運営委員会の運営サポート」「避難所内のボランティアニーズの把握」「ボランティアの依頼と調整」</a:t>
            </a: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そのために、具体的には下記９つの業務を実施します。</a:t>
            </a:r>
            <a:endParaRPr lang="en-US" altLang="ja-JP"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6" name="object 3">
            <a:extLst>
              <a:ext uri="{FF2B5EF4-FFF2-40B4-BE49-F238E27FC236}">
                <a16:creationId xmlns:a16="http://schemas.microsoft.com/office/drawing/2014/main" xmlns="" id="{FA95EAD0-6A09-4663-9A5E-92700B155519}"/>
              </a:ext>
            </a:extLst>
          </p:cNvPr>
          <p:cNvSpPr/>
          <p:nvPr/>
        </p:nvSpPr>
        <p:spPr>
          <a:xfrm>
            <a:off x="796860" y="6762386"/>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7" name="object 4">
            <a:extLst>
              <a:ext uri="{FF2B5EF4-FFF2-40B4-BE49-F238E27FC236}">
                <a16:creationId xmlns:a16="http://schemas.microsoft.com/office/drawing/2014/main" xmlns="" id="{F64F39D1-3817-4E3A-844F-59B21FD68B45}"/>
              </a:ext>
            </a:extLst>
          </p:cNvPr>
          <p:cNvSpPr/>
          <p:nvPr/>
        </p:nvSpPr>
        <p:spPr>
          <a:xfrm>
            <a:off x="796860" y="7373287"/>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8" name="object 5">
            <a:extLst>
              <a:ext uri="{FF2B5EF4-FFF2-40B4-BE49-F238E27FC236}">
                <a16:creationId xmlns:a16="http://schemas.microsoft.com/office/drawing/2014/main" xmlns="" id="{D91C8FCA-1E46-4951-9967-47EAB980B313}"/>
              </a:ext>
            </a:extLst>
          </p:cNvPr>
          <p:cNvSpPr/>
          <p:nvPr/>
        </p:nvSpPr>
        <p:spPr>
          <a:xfrm>
            <a:off x="796860" y="7984191"/>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9" name="object 10">
            <a:extLst>
              <a:ext uri="{FF2B5EF4-FFF2-40B4-BE49-F238E27FC236}">
                <a16:creationId xmlns:a16="http://schemas.microsoft.com/office/drawing/2014/main" xmlns="" id="{556CE067-A9C8-40FC-954D-2E640C922F95}"/>
              </a:ext>
            </a:extLst>
          </p:cNvPr>
          <p:cNvSpPr txBox="1"/>
          <p:nvPr/>
        </p:nvSpPr>
        <p:spPr>
          <a:xfrm>
            <a:off x="795314" y="6427792"/>
            <a:ext cx="4052897" cy="320601"/>
          </a:xfrm>
          <a:prstGeom prst="rect">
            <a:avLst/>
          </a:prstGeom>
        </p:spPr>
        <p:txBody>
          <a:bodyPr vert="horz" wrap="square" lIns="0" tIns="12700" rIns="0" bIns="0" rtlCol="0">
            <a:spAutoFit/>
          </a:bodyPr>
          <a:lstStyle/>
          <a:p>
            <a:pPr marL="12065">
              <a:lnSpc>
                <a:spcPct val="100000"/>
              </a:lnSpc>
              <a:spcBef>
                <a:spcPts val="100"/>
              </a:spcBef>
              <a:tabLst>
                <a:tab pos="273050" algn="l"/>
              </a:tabLst>
            </a:pPr>
            <a:r>
              <a:rPr lang="en-US" altLang="ja-JP" sz="2000" b="1" dirty="0">
                <a:latin typeface="Yu Gothic" panose="020B0400000000000000" pitchFamily="34" charset="-128"/>
                <a:ea typeface="Yu Gothic" panose="020B0400000000000000" pitchFamily="34" charset="-128"/>
                <a:cs typeface="YuGothic"/>
              </a:rPr>
              <a:t>6.</a:t>
            </a:r>
            <a:r>
              <a:rPr lang="ja-JP" altLang="en-US" sz="2000" b="1" dirty="0">
                <a:latin typeface="Yu Gothic" panose="020B0400000000000000" pitchFamily="34" charset="-128"/>
                <a:ea typeface="Yu Gothic" panose="020B0400000000000000" pitchFamily="34" charset="-128"/>
                <a:cs typeface="YuGothic"/>
              </a:rPr>
              <a:t>ボランティアニーズの把握</a:t>
            </a:r>
            <a:endParaRPr sz="2000" b="1" dirty="0">
              <a:latin typeface="Yu Gothic" panose="020B0400000000000000" pitchFamily="34" charset="-128"/>
              <a:ea typeface="Yu Gothic" panose="020B0400000000000000" pitchFamily="34" charset="-128"/>
              <a:cs typeface="YuGothic"/>
            </a:endParaRPr>
          </a:p>
        </p:txBody>
      </p:sp>
      <p:sp>
        <p:nvSpPr>
          <p:cNvPr id="20" name="object 10">
            <a:extLst>
              <a:ext uri="{FF2B5EF4-FFF2-40B4-BE49-F238E27FC236}">
                <a16:creationId xmlns:a16="http://schemas.microsoft.com/office/drawing/2014/main" xmlns="" id="{17A2F320-0098-465F-8A9E-4A9A72310326}"/>
              </a:ext>
            </a:extLst>
          </p:cNvPr>
          <p:cNvSpPr txBox="1"/>
          <p:nvPr/>
        </p:nvSpPr>
        <p:spPr>
          <a:xfrm>
            <a:off x="805898" y="7007772"/>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altLang="ja-JP" sz="2000" b="1" dirty="0">
                <a:latin typeface="Yu Gothic" panose="020B0400000000000000" pitchFamily="34" charset="-128"/>
                <a:ea typeface="Yu Gothic" panose="020B0400000000000000" pitchFamily="34" charset="-128"/>
                <a:cs typeface="YuGothic"/>
              </a:rPr>
              <a:t>7.</a:t>
            </a:r>
            <a:r>
              <a:rPr lang="ja-JP" altLang="en-US" sz="2000" b="1" dirty="0">
                <a:latin typeface="Yu Gothic" panose="020B0400000000000000" pitchFamily="34" charset="-128"/>
                <a:ea typeface="Yu Gothic" panose="020B0400000000000000" pitchFamily="34" charset="-128"/>
                <a:cs typeface="YuGothic"/>
              </a:rPr>
              <a:t>ボランティアの依頼と受入れ</a:t>
            </a:r>
            <a:endParaRPr sz="2000" b="1" dirty="0">
              <a:latin typeface="Yu Gothic" panose="020B0400000000000000" pitchFamily="34" charset="-128"/>
              <a:ea typeface="Yu Gothic" panose="020B0400000000000000" pitchFamily="34" charset="-128"/>
              <a:cs typeface="YuGothic"/>
            </a:endParaRPr>
          </a:p>
        </p:txBody>
      </p:sp>
      <p:sp>
        <p:nvSpPr>
          <p:cNvPr id="21" name="object 10">
            <a:extLst>
              <a:ext uri="{FF2B5EF4-FFF2-40B4-BE49-F238E27FC236}">
                <a16:creationId xmlns:a16="http://schemas.microsoft.com/office/drawing/2014/main" xmlns="" id="{FA5E3DF5-8382-4585-B6FB-59D8036FF6A2}"/>
              </a:ext>
            </a:extLst>
          </p:cNvPr>
          <p:cNvSpPr txBox="1"/>
          <p:nvPr/>
        </p:nvSpPr>
        <p:spPr>
          <a:xfrm>
            <a:off x="805898" y="7627140"/>
            <a:ext cx="45757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altLang="ja-JP" sz="2000" b="1" dirty="0">
                <a:latin typeface="Yu Gothic" panose="020B0400000000000000" pitchFamily="34" charset="-128"/>
                <a:ea typeface="Yu Gothic" panose="020B0400000000000000" pitchFamily="34" charset="-128"/>
                <a:cs typeface="YuGothic"/>
              </a:rPr>
              <a:t>8.</a:t>
            </a:r>
            <a:r>
              <a:rPr lang="ja-JP" altLang="en-US" sz="2000" b="1" dirty="0">
                <a:latin typeface="Yu Gothic" panose="020B0400000000000000" pitchFamily="34" charset="-128"/>
                <a:ea typeface="Yu Gothic" panose="020B0400000000000000" pitchFamily="34" charset="-128"/>
                <a:cs typeface="YuGothic"/>
              </a:rPr>
              <a:t>活動への立ち合い</a:t>
            </a:r>
            <a:endParaRPr sz="2000" b="1" dirty="0">
              <a:latin typeface="Yu Gothic" panose="020B0400000000000000" pitchFamily="34" charset="-128"/>
              <a:ea typeface="Yu Gothic" panose="020B0400000000000000" pitchFamily="34" charset="-128"/>
              <a:cs typeface="YuGothic"/>
            </a:endParaRPr>
          </a:p>
        </p:txBody>
      </p:sp>
      <p:sp>
        <p:nvSpPr>
          <p:cNvPr id="22" name="object 14">
            <a:extLst>
              <a:ext uri="{FF2B5EF4-FFF2-40B4-BE49-F238E27FC236}">
                <a16:creationId xmlns:a16="http://schemas.microsoft.com/office/drawing/2014/main" xmlns="" id="{A62F29E1-EBD7-4F44-883A-930AE5FBD994}"/>
              </a:ext>
            </a:extLst>
          </p:cNvPr>
          <p:cNvSpPr/>
          <p:nvPr/>
        </p:nvSpPr>
        <p:spPr>
          <a:xfrm>
            <a:off x="767798" y="8955404"/>
            <a:ext cx="6120130" cy="1031627"/>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DFF0EB"/>
          </a:solidFill>
        </p:spPr>
        <p:txBody>
          <a:bodyPr wrap="square" lIns="0" tIns="0" rIns="0" bIns="0" rtlCol="0"/>
          <a:lstStyle/>
          <a:p>
            <a:endParaRPr/>
          </a:p>
        </p:txBody>
      </p:sp>
      <p:sp>
        <p:nvSpPr>
          <p:cNvPr id="23" name="object 15">
            <a:extLst>
              <a:ext uri="{FF2B5EF4-FFF2-40B4-BE49-F238E27FC236}">
                <a16:creationId xmlns:a16="http://schemas.microsoft.com/office/drawing/2014/main" xmlns="" id="{E9B60E40-C091-45BD-8E35-F1E0BF9F9613}"/>
              </a:ext>
            </a:extLst>
          </p:cNvPr>
          <p:cNvSpPr txBox="1"/>
          <p:nvPr/>
        </p:nvSpPr>
        <p:spPr>
          <a:xfrm>
            <a:off x="1035707" y="9105732"/>
            <a:ext cx="5660201"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a:solidFill>
                  <a:srgbClr val="221815"/>
                </a:solidFill>
                <a:latin typeface="Yu Gothic" panose="020B0400000000000000" pitchFamily="34" charset="-128"/>
                <a:ea typeface="Yu Gothic" panose="020B0400000000000000" pitchFamily="34" charset="-128"/>
                <a:cs typeface="YuGothic"/>
              </a:rPr>
              <a:t>定期的な班会議を行うなどして、総務班内での情報共有をしっかりと行いましょう！</a:t>
            </a:r>
            <a:endParaRPr lang="en-US" altLang="ja-JP" sz="1600" b="1">
              <a:solidFill>
                <a:srgbClr val="221815"/>
              </a:solidFill>
              <a:latin typeface="Yu Gothic" panose="020B0400000000000000" pitchFamily="34" charset="-128"/>
              <a:ea typeface="Yu Gothic" panose="020B0400000000000000" pitchFamily="34" charset="-128"/>
              <a:cs typeface="YuGothic"/>
            </a:endParaRPr>
          </a:p>
        </p:txBody>
      </p:sp>
      <p:sp>
        <p:nvSpPr>
          <p:cNvPr id="24" name="テキスト ボックス 23">
            <a:extLst>
              <a:ext uri="{FF2B5EF4-FFF2-40B4-BE49-F238E27FC236}">
                <a16:creationId xmlns:a16="http://schemas.microsoft.com/office/drawing/2014/main" xmlns="" id="{027CFE3D-B9DF-43FE-B586-8F55643C22E5}"/>
              </a:ext>
            </a:extLst>
          </p:cNvPr>
          <p:cNvSpPr txBox="1"/>
          <p:nvPr/>
        </p:nvSpPr>
        <p:spPr>
          <a:xfrm>
            <a:off x="6755862" y="10175104"/>
            <a:ext cx="680362"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２９</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997566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157CE606-F741-497A-B241-665996AEA677}"/>
              </a:ext>
            </a:extLst>
          </p:cNvPr>
          <p:cNvSpPr txBox="1">
            <a:spLocks/>
          </p:cNvSpPr>
          <p:nvPr/>
        </p:nvSpPr>
        <p:spPr>
          <a:xfrm>
            <a:off x="394926"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１</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避難者の状況の管理及び報告</a:t>
            </a:r>
          </a:p>
        </p:txBody>
      </p:sp>
      <p:grpSp>
        <p:nvGrpSpPr>
          <p:cNvPr id="3" name="グループ化 2">
            <a:extLst>
              <a:ext uri="{FF2B5EF4-FFF2-40B4-BE49-F238E27FC236}">
                <a16:creationId xmlns:a16="http://schemas.microsoft.com/office/drawing/2014/main" xmlns="" id="{5EE5D907-68A5-4587-87B0-2AEF436BC1D8}"/>
              </a:ext>
            </a:extLst>
          </p:cNvPr>
          <p:cNvGrpSpPr/>
          <p:nvPr/>
        </p:nvGrpSpPr>
        <p:grpSpPr>
          <a:xfrm>
            <a:off x="536741" y="1668095"/>
            <a:ext cx="6283775" cy="648000"/>
            <a:chOff x="689917" y="1624372"/>
            <a:chExt cx="6283775" cy="648000"/>
          </a:xfrm>
        </p:grpSpPr>
        <p:pic>
          <p:nvPicPr>
            <p:cNvPr id="4" name="グラフィックス 3" descr="ドキュメント 枠線">
              <a:extLst>
                <a:ext uri="{FF2B5EF4-FFF2-40B4-BE49-F238E27FC236}">
                  <a16:creationId xmlns:a16="http://schemas.microsoft.com/office/drawing/2014/main" xmlns="" id="{A8610E34-AA41-4CB2-AE5A-A52D68EFA0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 name="正方形/長方形 4">
              <a:extLst>
                <a:ext uri="{FF2B5EF4-FFF2-40B4-BE49-F238E27FC236}">
                  <a16:creationId xmlns:a16="http://schemas.microsoft.com/office/drawing/2014/main" xmlns="" id="{6BB5A2F2-D795-42C9-8717-06E4B684AAD5}"/>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object 9">
            <a:extLst>
              <a:ext uri="{FF2B5EF4-FFF2-40B4-BE49-F238E27FC236}">
                <a16:creationId xmlns:a16="http://schemas.microsoft.com/office/drawing/2014/main" xmlns="" id="{1FFAE68F-48B5-43D8-8FF3-8DABE72C5E75}"/>
              </a:ext>
            </a:extLst>
          </p:cNvPr>
          <p:cNvSpPr txBox="1"/>
          <p:nvPr/>
        </p:nvSpPr>
        <p:spPr>
          <a:xfrm>
            <a:off x="591904" y="3142263"/>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手指消毒の求めと体温測定を行い、受付前に健康チェックを</a:t>
            </a:r>
            <a:r>
              <a:rPr lang="en-US" altLang="ja-JP" sz="1600" b="1">
                <a:latin typeface="Yu Gothic" panose="020B0400000000000000" pitchFamily="34" charset="-128"/>
                <a:ea typeface="Yu Gothic" panose="020B0400000000000000" pitchFamily="34" charset="-128"/>
                <a:cs typeface="YuGothic"/>
              </a:rPr>
              <a:t/>
            </a:r>
            <a:br>
              <a:rPr lang="en-US" altLang="ja-JP"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行う。</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登録票を配布し、世帯ごとに記入・提出してもらうよう案内</a:t>
            </a:r>
            <a:r>
              <a:rPr lang="en-US" altLang="ja-JP" sz="1600" b="1">
                <a:latin typeface="Yu Gothic" panose="020B0400000000000000" pitchFamily="34" charset="-128"/>
                <a:ea typeface="Yu Gothic" panose="020B0400000000000000" pitchFamily="34" charset="-128"/>
                <a:cs typeface="YuGothic"/>
              </a:rPr>
              <a:t/>
            </a:r>
            <a:br>
              <a:rPr lang="en-US" altLang="ja-JP"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登録票の記載内容に漏れがないか確認し、受領する。</a:t>
            </a:r>
            <a:endParaRPr lang="ja-JP" altLang="en-US" sz="12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登録票を避難者名簿の管理担当に受け渡す。</a:t>
            </a:r>
            <a:endParaRPr lang="ja-JP" altLang="en-US" sz="1200" b="1">
              <a:solidFill>
                <a:srgbClr val="296654"/>
              </a:solidFill>
              <a:latin typeface="Yu Gothic" panose="020B0400000000000000" pitchFamily="34" charset="-128"/>
              <a:ea typeface="Yu Gothic" panose="020B0400000000000000" pitchFamily="34" charset="-128"/>
              <a:cs typeface="YuGothic"/>
            </a:endParaRPr>
          </a:p>
        </p:txBody>
      </p:sp>
      <p:grpSp>
        <p:nvGrpSpPr>
          <p:cNvPr id="7" name="グループ化 6">
            <a:extLst>
              <a:ext uri="{FF2B5EF4-FFF2-40B4-BE49-F238E27FC236}">
                <a16:creationId xmlns:a16="http://schemas.microsoft.com/office/drawing/2014/main" xmlns="" id="{AFCFEC22-96F6-4034-B9C4-86722BF754BC}"/>
              </a:ext>
            </a:extLst>
          </p:cNvPr>
          <p:cNvGrpSpPr/>
          <p:nvPr/>
        </p:nvGrpSpPr>
        <p:grpSpPr>
          <a:xfrm>
            <a:off x="482078" y="2480310"/>
            <a:ext cx="6357742" cy="504190"/>
            <a:chOff x="728646" y="1851740"/>
            <a:chExt cx="6120130" cy="504190"/>
          </a:xfrm>
        </p:grpSpPr>
        <p:sp>
          <p:nvSpPr>
            <p:cNvPr id="8" name="object 20">
              <a:extLst>
                <a:ext uri="{FF2B5EF4-FFF2-40B4-BE49-F238E27FC236}">
                  <a16:creationId xmlns:a16="http://schemas.microsoft.com/office/drawing/2014/main" xmlns="" id="{97707A65-EBA0-498D-A0EE-AA6E7F4B071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ED99EDFB-28CF-42FF-85F8-F5FD87F87F1A}"/>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新規の入所者手続き</a:t>
              </a:r>
            </a:p>
          </p:txBody>
        </p:sp>
        <p:sp>
          <p:nvSpPr>
            <p:cNvPr id="10" name="object 22">
              <a:extLst>
                <a:ext uri="{FF2B5EF4-FFF2-40B4-BE49-F238E27FC236}">
                  <a16:creationId xmlns:a16="http://schemas.microsoft.com/office/drawing/2014/main" xmlns="" id="{ACFD5CE1-B7D2-4403-B3F0-49C0FC3F364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365FA484-E709-4565-8A4C-775DFD0F60A8}"/>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12" name="object 9">
            <a:extLst>
              <a:ext uri="{FF2B5EF4-FFF2-40B4-BE49-F238E27FC236}">
                <a16:creationId xmlns:a16="http://schemas.microsoft.com/office/drawing/2014/main" xmlns="" id="{5761DCCB-6FFD-4647-BB08-0B514B435376}"/>
              </a:ext>
            </a:extLst>
          </p:cNvPr>
          <p:cNvSpPr txBox="1"/>
          <p:nvPr/>
        </p:nvSpPr>
        <p:spPr>
          <a:xfrm>
            <a:off x="585664" y="7028463"/>
            <a:ext cx="6357742" cy="205203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退所の申し出者に、退所届を記載するよう依頼する。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退所届を受領する。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退所当日に、申し出者（世帯）が滞在していた場所・部屋に同行し、掃除の状況、忘れ物がないか確認して、退所を確定する。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退所届を避難者名簿の管理担当に受け渡す。</a:t>
            </a:r>
          </a:p>
        </p:txBody>
      </p:sp>
      <p:grpSp>
        <p:nvGrpSpPr>
          <p:cNvPr id="13" name="グループ化 12">
            <a:extLst>
              <a:ext uri="{FF2B5EF4-FFF2-40B4-BE49-F238E27FC236}">
                <a16:creationId xmlns:a16="http://schemas.microsoft.com/office/drawing/2014/main" xmlns="" id="{B279F6BC-F005-413C-8558-031B96CA9E72}"/>
              </a:ext>
            </a:extLst>
          </p:cNvPr>
          <p:cNvGrpSpPr/>
          <p:nvPr/>
        </p:nvGrpSpPr>
        <p:grpSpPr>
          <a:xfrm>
            <a:off x="475838" y="6366510"/>
            <a:ext cx="6357742" cy="504190"/>
            <a:chOff x="728646" y="1851740"/>
            <a:chExt cx="6120130" cy="504190"/>
          </a:xfrm>
        </p:grpSpPr>
        <p:sp>
          <p:nvSpPr>
            <p:cNvPr id="14" name="object 20">
              <a:extLst>
                <a:ext uri="{FF2B5EF4-FFF2-40B4-BE49-F238E27FC236}">
                  <a16:creationId xmlns:a16="http://schemas.microsoft.com/office/drawing/2014/main" xmlns="" id="{5AB62246-79EE-4583-9BA8-121521AD7E0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6E4B9579-C1DB-4618-B717-312A50DF1E4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退所者手続き</a:t>
              </a:r>
            </a:p>
          </p:txBody>
        </p:sp>
        <p:sp>
          <p:nvSpPr>
            <p:cNvPr id="16" name="object 22">
              <a:extLst>
                <a:ext uri="{FF2B5EF4-FFF2-40B4-BE49-F238E27FC236}">
                  <a16:creationId xmlns:a16="http://schemas.microsoft.com/office/drawing/2014/main" xmlns="" id="{E8D2EA00-7845-4EEC-B951-16B8926BD3F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6B9771AB-810E-4374-AE7A-86AEA8D9097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18" name="object 5">
            <a:extLst>
              <a:ext uri="{FF2B5EF4-FFF2-40B4-BE49-F238E27FC236}">
                <a16:creationId xmlns:a16="http://schemas.microsoft.com/office/drawing/2014/main" xmlns="" id="{3716958E-B74E-43E4-A5C1-BCC2827755DA}"/>
              </a:ext>
            </a:extLst>
          </p:cNvPr>
          <p:cNvSpPr txBox="1"/>
          <p:nvPr/>
        </p:nvSpPr>
        <p:spPr>
          <a:xfrm>
            <a:off x="1222972" y="1776833"/>
            <a:ext cx="5031002" cy="456535"/>
          </a:xfrm>
          <a:prstGeom prst="rect">
            <a:avLst/>
          </a:prstGeom>
        </p:spPr>
        <p:txBody>
          <a:bodyPr vert="horz" wrap="square" lIns="0" tIns="12700" rIns="0" bIns="0" rtlCol="0">
            <a:spAutoFit/>
          </a:bodyPr>
          <a:lstStyle/>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02</a:t>
            </a:r>
            <a:r>
              <a:rPr lang="zh-TW" altLang="en-US" sz="1400" b="1" dirty="0">
                <a:latin typeface="Yu Gothic" panose="020B0400000000000000" pitchFamily="34" charset="-128"/>
                <a:ea typeface="Yu Gothic" panose="020B0400000000000000" pitchFamily="34" charset="-128"/>
                <a:cs typeface="YuGothic"/>
              </a:rPr>
              <a:t>：避難所利用者登録票</a:t>
            </a: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03</a:t>
            </a:r>
            <a:r>
              <a:rPr lang="ja-JP" altLang="en-US" sz="1400" b="1" dirty="0">
                <a:latin typeface="Yu Gothic" panose="020B0400000000000000" pitchFamily="34" charset="-128"/>
                <a:ea typeface="Yu Gothic" panose="020B0400000000000000" pitchFamily="34" charset="-128"/>
                <a:cs typeface="YuGothic"/>
              </a:rPr>
              <a:t>：避難者名簿、</a:t>
            </a:r>
            <a:endParaRPr lang="en-US" altLang="ja-JP" sz="1400" b="1" dirty="0">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zh-CN" altLang="en-US" sz="1400" b="1" dirty="0">
                <a:latin typeface="Yu Gothic" panose="020B0400000000000000" pitchFamily="34" charset="-128"/>
                <a:ea typeface="Yu Gothic" panose="020B0400000000000000" pitchFamily="34" charset="-128"/>
                <a:cs typeface="YuGothic"/>
              </a:rPr>
              <a:t>様式</a:t>
            </a:r>
            <a:r>
              <a:rPr lang="en-US" altLang="zh-CN" sz="1400" b="1" dirty="0">
                <a:latin typeface="Yu Gothic" panose="020B0400000000000000" pitchFamily="34" charset="-128"/>
                <a:ea typeface="Yu Gothic" panose="020B0400000000000000" pitchFamily="34" charset="-128"/>
                <a:cs typeface="YuGothic"/>
              </a:rPr>
              <a:t>06</a:t>
            </a:r>
            <a:r>
              <a:rPr lang="zh-CN" altLang="en-US" sz="1400" b="1" dirty="0">
                <a:latin typeface="Yu Gothic" panose="020B0400000000000000" pitchFamily="34" charset="-128"/>
                <a:ea typeface="Yu Gothic" panose="020B0400000000000000" pitchFamily="34" charset="-128"/>
                <a:cs typeface="YuGothic"/>
              </a:rPr>
              <a:t>：退所届</a:t>
            </a:r>
            <a:endParaRPr lang="zh-TW" altLang="en-US" sz="1400" b="1" dirty="0">
              <a:latin typeface="Yu Gothic" panose="020B0400000000000000" pitchFamily="34" charset="-128"/>
              <a:ea typeface="Yu Gothic" panose="020B0400000000000000" pitchFamily="34" charset="-128"/>
              <a:cs typeface="YuGothic"/>
            </a:endParaRPr>
          </a:p>
        </p:txBody>
      </p:sp>
      <p:sp>
        <p:nvSpPr>
          <p:cNvPr id="19" name="テキスト ボックス 18">
            <a:extLst>
              <a:ext uri="{FF2B5EF4-FFF2-40B4-BE49-F238E27FC236}">
                <a16:creationId xmlns:a16="http://schemas.microsoft.com/office/drawing/2014/main" xmlns="" id="{A0935AB6-B21C-4318-B1A3-7D0EFBD8E190}"/>
              </a:ext>
            </a:extLst>
          </p:cNvPr>
          <p:cNvSpPr txBox="1"/>
          <p:nvPr/>
        </p:nvSpPr>
        <p:spPr>
          <a:xfrm>
            <a:off x="585664" y="5659362"/>
            <a:ext cx="5529610" cy="584775"/>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コツ・ポイント１</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避難所利用者</a:t>
            </a:r>
            <a:r>
              <a:rPr lang="ja-JP" altLang="en-US" sz="1600" b="1" u="sng" dirty="0">
                <a:solidFill>
                  <a:srgbClr val="172A88"/>
                </a:solidFill>
                <a:latin typeface="Yu Gothic" panose="020B0400000000000000" pitchFamily="34" charset="-128"/>
                <a:ea typeface="Yu Gothic" panose="020B0400000000000000" pitchFamily="34" charset="-128"/>
                <a:cs typeface="YuGothic"/>
              </a:rPr>
              <a:t>登録票の作成・管理</a:t>
            </a:r>
            <a:endParaRPr lang="en-US" altLang="ja-JP" sz="1600" b="1" u="sng" dirty="0">
              <a:solidFill>
                <a:srgbClr val="172A88"/>
              </a:solidFill>
              <a:latin typeface="Yu Gothic" panose="020B0400000000000000" pitchFamily="34" charset="-128"/>
              <a:ea typeface="Yu Gothic" panose="020B0400000000000000" pitchFamily="34" charset="-128"/>
              <a:cs typeface="YuGothic"/>
            </a:endParaRPr>
          </a:p>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コツ・ポイント５</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入所・退所の手続き</a:t>
            </a:r>
            <a:endParaRPr lang="ja-JP" altLang="en-US" sz="1600" u="sng" dirty="0">
              <a:solidFill>
                <a:srgbClr val="172A88"/>
              </a:solidFill>
            </a:endParaRPr>
          </a:p>
        </p:txBody>
      </p:sp>
      <p:sp>
        <p:nvSpPr>
          <p:cNvPr id="20" name="テキスト ボックス 19">
            <a:extLst>
              <a:ext uri="{FF2B5EF4-FFF2-40B4-BE49-F238E27FC236}">
                <a16:creationId xmlns:a16="http://schemas.microsoft.com/office/drawing/2014/main" xmlns="" id="{45C8B682-1CDF-4AC9-9943-D993FA5F64F0}"/>
              </a:ext>
            </a:extLst>
          </p:cNvPr>
          <p:cNvSpPr txBox="1"/>
          <p:nvPr/>
        </p:nvSpPr>
        <p:spPr>
          <a:xfrm>
            <a:off x="117095" y="10175421"/>
            <a:ext cx="653467"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３０</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058815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7BC23095-4396-4E52-8E6A-9299F8E8544C}"/>
              </a:ext>
            </a:extLst>
          </p:cNvPr>
          <p:cNvSpPr txBox="1">
            <a:spLocks/>
          </p:cNvSpPr>
          <p:nvPr/>
        </p:nvSpPr>
        <p:spPr>
          <a:xfrm>
            <a:off x="637387" y="969878"/>
            <a:ext cx="6126270"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296654"/>
                </a:solidFill>
                <a:latin typeface="Yu Gothic" panose="020B0400000000000000" pitchFamily="34" charset="-128"/>
                <a:ea typeface="Yu Gothic" panose="020B0400000000000000" pitchFamily="34" charset="-128"/>
              </a:rPr>
              <a:t>１</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避難者の状況の管理及び報告</a:t>
            </a:r>
            <a:endParaRPr kumimoji="0" lang="en-US" altLang="ja-JP" sz="3200" b="1" kern="0" dirty="0">
              <a:solidFill>
                <a:srgbClr val="296654"/>
              </a:solidFill>
              <a:latin typeface="Yu Gothic" panose="020B0400000000000000" pitchFamily="34" charset="-128"/>
              <a:ea typeface="Yu Gothic" panose="020B0400000000000000" pitchFamily="34" charset="-128"/>
            </a:endParaRPr>
          </a:p>
        </p:txBody>
      </p:sp>
      <p:sp>
        <p:nvSpPr>
          <p:cNvPr id="3" name="object 9">
            <a:extLst>
              <a:ext uri="{FF2B5EF4-FFF2-40B4-BE49-F238E27FC236}">
                <a16:creationId xmlns:a16="http://schemas.microsoft.com/office/drawing/2014/main" xmlns="" id="{2E5E067D-5227-4FFB-8CCD-748524AA547A}"/>
              </a:ext>
            </a:extLst>
          </p:cNvPr>
          <p:cNvSpPr txBox="1"/>
          <p:nvPr/>
        </p:nvSpPr>
        <p:spPr>
          <a:xfrm>
            <a:off x="738476" y="3142263"/>
            <a:ext cx="6186293" cy="4126451"/>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情報班と協力して、避難所の利用者数、避難所以外の場所に</a:t>
            </a:r>
            <a:r>
              <a:rPr lang="en-US" altLang="ja-JP" sz="1600" b="1">
                <a:solidFill>
                  <a:srgbClr val="221815"/>
                </a:solidFill>
                <a:latin typeface="Yu Gothic" panose="020B0400000000000000" pitchFamily="34" charset="-128"/>
                <a:ea typeface="Yu Gothic" panose="020B0400000000000000" pitchFamily="34" charset="-128"/>
                <a:cs typeface="YuGothic"/>
              </a:rPr>
              <a:t/>
            </a:r>
            <a:br>
              <a:rPr lang="en-US" altLang="ja-JP" sz="1600" b="1">
                <a:solidFill>
                  <a:srgbClr val="221815"/>
                </a:solidFill>
                <a:latin typeface="Yu Gothic" panose="020B0400000000000000" pitchFamily="34" charset="-128"/>
                <a:ea typeface="Yu Gothic" panose="020B0400000000000000" pitchFamily="34" charset="-128"/>
                <a:cs typeface="YuGothic"/>
              </a:rPr>
            </a:br>
            <a:r>
              <a:rPr lang="ja-JP" altLang="en-US" sz="1600" b="1">
                <a:solidFill>
                  <a:srgbClr val="221815"/>
                </a:solidFill>
                <a:latin typeface="Yu Gothic" panose="020B0400000000000000" pitchFamily="34" charset="-128"/>
                <a:ea typeface="Yu Gothic" panose="020B0400000000000000" pitchFamily="34" charset="-128"/>
                <a:cs typeface="YuGothic"/>
              </a:rPr>
              <a:t>滞在する被災者の数、避難者の出入り状況を確認し、避難所</a:t>
            </a:r>
            <a:r>
              <a:rPr lang="en-US" altLang="ja-JP" sz="1600" b="1">
                <a:solidFill>
                  <a:srgbClr val="221815"/>
                </a:solidFill>
                <a:latin typeface="Yu Gothic" panose="020B0400000000000000" pitchFamily="34" charset="-128"/>
                <a:ea typeface="Yu Gothic" panose="020B0400000000000000" pitchFamily="34" charset="-128"/>
                <a:cs typeface="YuGothic"/>
              </a:rPr>
              <a:t/>
            </a:r>
            <a:br>
              <a:rPr lang="en-US" altLang="ja-JP" sz="1600" b="1">
                <a:solidFill>
                  <a:srgbClr val="221815"/>
                </a:solidFill>
                <a:latin typeface="Yu Gothic" panose="020B0400000000000000" pitchFamily="34" charset="-128"/>
                <a:ea typeface="Yu Gothic" panose="020B0400000000000000" pitchFamily="34" charset="-128"/>
                <a:cs typeface="YuGothic"/>
              </a:rPr>
            </a:br>
            <a:r>
              <a:rPr lang="ja-JP" altLang="en-US" sz="1600" b="1">
                <a:solidFill>
                  <a:srgbClr val="221815"/>
                </a:solidFill>
                <a:latin typeface="Yu Gothic" panose="020B0400000000000000" pitchFamily="34" charset="-128"/>
                <a:ea typeface="Yu Gothic" panose="020B0400000000000000" pitchFamily="34" charset="-128"/>
                <a:cs typeface="YuGothic"/>
              </a:rPr>
              <a:t>状況報告書に整理する。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避難者状況の整理結果は、毎日、定時に避難所運営委員会に</a:t>
            </a:r>
            <a:r>
              <a:rPr lang="en-US" altLang="ja-JP" sz="1600" b="1">
                <a:solidFill>
                  <a:srgbClr val="221815"/>
                </a:solidFill>
                <a:latin typeface="Yu Gothic" panose="020B0400000000000000" pitchFamily="34" charset="-128"/>
                <a:ea typeface="Yu Gothic" panose="020B0400000000000000" pitchFamily="34" charset="-128"/>
                <a:cs typeface="YuGothic"/>
              </a:rPr>
              <a:t/>
            </a:r>
            <a:br>
              <a:rPr lang="en-US" altLang="ja-JP" sz="1600" b="1">
                <a:solidFill>
                  <a:srgbClr val="221815"/>
                </a:solidFill>
                <a:latin typeface="Yu Gothic" panose="020B0400000000000000" pitchFamily="34" charset="-128"/>
                <a:ea typeface="Yu Gothic" panose="020B0400000000000000" pitchFamily="34" charset="-128"/>
                <a:cs typeface="YuGothic"/>
              </a:rPr>
            </a:br>
            <a:r>
              <a:rPr lang="ja-JP" altLang="en-US" sz="1600" b="1">
                <a:solidFill>
                  <a:srgbClr val="221815"/>
                </a:solidFill>
                <a:latin typeface="Yu Gothic" panose="020B0400000000000000" pitchFamily="34" charset="-128"/>
                <a:ea typeface="Yu Gothic" panose="020B0400000000000000" pitchFamily="34" charset="-128"/>
                <a:cs typeface="YuGothic"/>
              </a:rPr>
              <a:t>報告する。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避難所運営委員会に各班から報告のあった対応状況、要望に</a:t>
            </a:r>
            <a:r>
              <a:rPr lang="en-US" altLang="ja-JP" sz="1600" b="1">
                <a:solidFill>
                  <a:srgbClr val="221815"/>
                </a:solidFill>
                <a:latin typeface="Yu Gothic" panose="020B0400000000000000" pitchFamily="34" charset="-128"/>
                <a:ea typeface="Yu Gothic" panose="020B0400000000000000" pitchFamily="34" charset="-128"/>
                <a:cs typeface="YuGothic"/>
              </a:rPr>
              <a:t/>
            </a:r>
            <a:br>
              <a:rPr lang="en-US" altLang="ja-JP" sz="1600" b="1">
                <a:solidFill>
                  <a:srgbClr val="221815"/>
                </a:solidFill>
                <a:latin typeface="Yu Gothic" panose="020B0400000000000000" pitchFamily="34" charset="-128"/>
                <a:ea typeface="Yu Gothic" panose="020B0400000000000000" pitchFamily="34" charset="-128"/>
                <a:cs typeface="YuGothic"/>
              </a:rPr>
            </a:br>
            <a:r>
              <a:rPr lang="ja-JP" altLang="en-US" sz="1600" b="1">
                <a:solidFill>
                  <a:srgbClr val="221815"/>
                </a:solidFill>
                <a:latin typeface="Yu Gothic" panose="020B0400000000000000" pitchFamily="34" charset="-128"/>
                <a:ea typeface="Yu Gothic" panose="020B0400000000000000" pitchFamily="34" charset="-128"/>
                <a:cs typeface="YuGothic"/>
              </a:rPr>
              <a:t>ついて整理し、避難所状況報告書に記入する。</a:t>
            </a:r>
            <a:endParaRPr lang="ja-JP" altLang="en-US" sz="12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避難所運営委員会で確認した避難者状況について、町担当者を通じて、町災害対策本部へ報告する。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その他、随時、各班から町災害対策本部へ報告・要請の依頼があった場合には、取りまとめて連絡する。</a:t>
            </a:r>
          </a:p>
        </p:txBody>
      </p:sp>
      <p:grpSp>
        <p:nvGrpSpPr>
          <p:cNvPr id="4" name="グループ化 3">
            <a:extLst>
              <a:ext uri="{FF2B5EF4-FFF2-40B4-BE49-F238E27FC236}">
                <a16:creationId xmlns:a16="http://schemas.microsoft.com/office/drawing/2014/main" xmlns="" id="{E3724343-6DE3-49EB-BFAD-55B6AEB6551D}"/>
              </a:ext>
            </a:extLst>
          </p:cNvPr>
          <p:cNvGrpSpPr/>
          <p:nvPr/>
        </p:nvGrpSpPr>
        <p:grpSpPr>
          <a:xfrm>
            <a:off x="628650" y="2480310"/>
            <a:ext cx="6357742" cy="504190"/>
            <a:chOff x="728646" y="1851740"/>
            <a:chExt cx="6120130" cy="504190"/>
          </a:xfrm>
        </p:grpSpPr>
        <p:sp>
          <p:nvSpPr>
            <p:cNvPr id="5" name="object 20">
              <a:extLst>
                <a:ext uri="{FF2B5EF4-FFF2-40B4-BE49-F238E27FC236}">
                  <a16:creationId xmlns:a16="http://schemas.microsoft.com/office/drawing/2014/main" xmlns="" id="{C32330ED-7DB1-4EEC-9C3F-46BEC68AAE7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 name="object 21">
              <a:extLst>
                <a:ext uri="{FF2B5EF4-FFF2-40B4-BE49-F238E27FC236}">
                  <a16:creationId xmlns:a16="http://schemas.microsoft.com/office/drawing/2014/main" xmlns="" id="{B0EAF4B3-0C1E-4313-99F6-7A76B4670FE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避難者状況のとりまとめ（毎日）と報告</a:t>
              </a:r>
            </a:p>
          </p:txBody>
        </p:sp>
        <p:sp>
          <p:nvSpPr>
            <p:cNvPr id="7" name="object 22">
              <a:extLst>
                <a:ext uri="{FF2B5EF4-FFF2-40B4-BE49-F238E27FC236}">
                  <a16:creationId xmlns:a16="http://schemas.microsoft.com/office/drawing/2014/main" xmlns="" id="{08AC2FF7-CF52-40FF-A769-4D0A7C64EC3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8" name="object 23">
              <a:extLst>
                <a:ext uri="{FF2B5EF4-FFF2-40B4-BE49-F238E27FC236}">
                  <a16:creationId xmlns:a16="http://schemas.microsoft.com/office/drawing/2014/main" xmlns="" id="{C63F2C69-114D-4E29-B144-A4EC64EC82A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３</a:t>
              </a:r>
              <a:endParaRPr sz="2100" b="1">
                <a:latin typeface="Yu Gothic" panose="020B0400000000000000" pitchFamily="34" charset="-128"/>
                <a:ea typeface="Yu Gothic" panose="020B0400000000000000" pitchFamily="34" charset="-128"/>
                <a:cs typeface="YuGothic"/>
              </a:endParaRPr>
            </a:p>
          </p:txBody>
        </p:sp>
      </p:grpSp>
      <p:grpSp>
        <p:nvGrpSpPr>
          <p:cNvPr id="9" name="グループ化 8">
            <a:extLst>
              <a:ext uri="{FF2B5EF4-FFF2-40B4-BE49-F238E27FC236}">
                <a16:creationId xmlns:a16="http://schemas.microsoft.com/office/drawing/2014/main" xmlns="" id="{64F2E8F3-0FBF-47BF-9344-FBD6125FF233}"/>
              </a:ext>
            </a:extLst>
          </p:cNvPr>
          <p:cNvGrpSpPr/>
          <p:nvPr/>
        </p:nvGrpSpPr>
        <p:grpSpPr>
          <a:xfrm>
            <a:off x="689917" y="1624372"/>
            <a:ext cx="6283775" cy="648000"/>
            <a:chOff x="689917" y="1624372"/>
            <a:chExt cx="6283775" cy="648000"/>
          </a:xfrm>
        </p:grpSpPr>
        <p:pic>
          <p:nvPicPr>
            <p:cNvPr id="10" name="グラフィックス 9" descr="ドキュメント 枠線">
              <a:extLst>
                <a:ext uri="{FF2B5EF4-FFF2-40B4-BE49-F238E27FC236}">
                  <a16:creationId xmlns:a16="http://schemas.microsoft.com/office/drawing/2014/main" xmlns="" id="{FB6F6FEE-4CFA-4092-96C3-C3840386D1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1" name="正方形/長方形 10">
              <a:extLst>
                <a:ext uri="{FF2B5EF4-FFF2-40B4-BE49-F238E27FC236}">
                  <a16:creationId xmlns:a16="http://schemas.microsoft.com/office/drawing/2014/main" xmlns="" id="{16D1E1A4-3903-4C11-87D8-14FAB754DFB3}"/>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object 5">
            <a:extLst>
              <a:ext uri="{FF2B5EF4-FFF2-40B4-BE49-F238E27FC236}">
                <a16:creationId xmlns:a16="http://schemas.microsoft.com/office/drawing/2014/main" xmlns="" id="{B1BCD525-0343-4411-976A-25E770AE3705}"/>
              </a:ext>
            </a:extLst>
          </p:cNvPr>
          <p:cNvSpPr txBox="1"/>
          <p:nvPr/>
        </p:nvSpPr>
        <p:spPr>
          <a:xfrm>
            <a:off x="1376148" y="183312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07</a:t>
            </a:r>
            <a:r>
              <a:rPr lang="ja-JP" altLang="en-US" sz="1400" b="1">
                <a:solidFill>
                  <a:srgbClr val="221815"/>
                </a:solidFill>
                <a:latin typeface="Yu Gothic" panose="020B0400000000000000" pitchFamily="34" charset="-128"/>
                <a:ea typeface="Yu Gothic" panose="020B0400000000000000" pitchFamily="34" charset="-128"/>
                <a:cs typeface="YuGothic"/>
              </a:rPr>
              <a:t>：避難所状況報告書（運営期）</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13" name="テキスト ボックス 12">
            <a:extLst>
              <a:ext uri="{FF2B5EF4-FFF2-40B4-BE49-F238E27FC236}">
                <a16:creationId xmlns:a16="http://schemas.microsoft.com/office/drawing/2014/main" xmlns="" id="{E0CBD607-87B1-44E2-AB27-6C811788A37D}"/>
              </a:ext>
            </a:extLst>
          </p:cNvPr>
          <p:cNvSpPr txBox="1"/>
          <p:nvPr/>
        </p:nvSpPr>
        <p:spPr>
          <a:xfrm>
            <a:off x="6763657" y="10148207"/>
            <a:ext cx="647973"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３１</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340340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44CC4CB2-D39F-4BE4-9FBC-885810F7278A}"/>
              </a:ext>
            </a:extLst>
          </p:cNvPr>
          <p:cNvSpPr txBox="1">
            <a:spLocks/>
          </p:cNvSpPr>
          <p:nvPr/>
        </p:nvSpPr>
        <p:spPr>
          <a:xfrm>
            <a:off x="637387" y="969878"/>
            <a:ext cx="6357742" cy="101053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296654"/>
                </a:solidFill>
                <a:latin typeface="Yu Gothic" panose="020B0400000000000000" pitchFamily="34" charset="-128"/>
                <a:ea typeface="Yu Gothic" panose="020B0400000000000000" pitchFamily="34" charset="-128"/>
              </a:rPr>
              <a:t>１</a:t>
            </a:r>
            <a:r>
              <a:rPr kumimoji="0" lang="en-US" altLang="ja-JP" sz="3200" b="1" kern="0" dirty="0">
                <a:solidFill>
                  <a:srgbClr val="296654"/>
                </a:solidFill>
                <a:latin typeface="Yu Gothic" panose="020B0400000000000000" pitchFamily="34" charset="-128"/>
                <a:ea typeface="Yu Gothic" panose="020B0400000000000000" pitchFamily="34" charset="-128"/>
              </a:rPr>
              <a:t>.</a:t>
            </a:r>
            <a:r>
              <a:rPr kumimoji="0" lang="ja-JP" altLang="en-US" sz="3200" b="1" kern="0" dirty="0">
                <a:solidFill>
                  <a:srgbClr val="296654"/>
                </a:solidFill>
                <a:latin typeface="Yu Gothic" panose="020B0400000000000000" pitchFamily="34" charset="-128"/>
                <a:ea typeface="Yu Gothic" panose="020B0400000000000000" pitchFamily="34" charset="-128"/>
              </a:rPr>
              <a:t>避難者の状況の管理及び報告</a:t>
            </a:r>
          </a:p>
          <a:p>
            <a:pPr marL="12700">
              <a:spcBef>
                <a:spcPts val="100"/>
              </a:spcBef>
            </a:pPr>
            <a:endParaRPr kumimoji="0" lang="ja-JP" altLang="en-US" sz="3200" b="1" kern="0" dirty="0">
              <a:solidFill>
                <a:srgbClr val="296654"/>
              </a:solidFill>
              <a:latin typeface="Yu Gothic" panose="020B0400000000000000" pitchFamily="34" charset="-128"/>
              <a:ea typeface="Yu Gothic" panose="020B0400000000000000" pitchFamily="34" charset="-128"/>
            </a:endParaRPr>
          </a:p>
        </p:txBody>
      </p:sp>
      <p:grpSp>
        <p:nvGrpSpPr>
          <p:cNvPr id="4" name="グループ化 3">
            <a:extLst>
              <a:ext uri="{FF2B5EF4-FFF2-40B4-BE49-F238E27FC236}">
                <a16:creationId xmlns:a16="http://schemas.microsoft.com/office/drawing/2014/main" xmlns="" id="{74844434-929C-4848-A359-59032D645222}"/>
              </a:ext>
            </a:extLst>
          </p:cNvPr>
          <p:cNvGrpSpPr/>
          <p:nvPr/>
        </p:nvGrpSpPr>
        <p:grpSpPr>
          <a:xfrm>
            <a:off x="628650" y="2480310"/>
            <a:ext cx="6357742" cy="504190"/>
            <a:chOff x="728646" y="1851740"/>
            <a:chExt cx="6120130" cy="504190"/>
          </a:xfrm>
        </p:grpSpPr>
        <p:sp>
          <p:nvSpPr>
            <p:cNvPr id="5" name="object 20">
              <a:extLst>
                <a:ext uri="{FF2B5EF4-FFF2-40B4-BE49-F238E27FC236}">
                  <a16:creationId xmlns:a16="http://schemas.microsoft.com/office/drawing/2014/main" xmlns="" id="{FA46B247-7603-46C9-99DB-584DCB6AD41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 name="object 21">
              <a:extLst>
                <a:ext uri="{FF2B5EF4-FFF2-40B4-BE49-F238E27FC236}">
                  <a16:creationId xmlns:a16="http://schemas.microsoft.com/office/drawing/2014/main" xmlns="" id="{55B779AB-7273-4CC7-9124-C0EF4FF55DA5}"/>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避難者名簿の作成・管理</a:t>
              </a:r>
              <a:endParaRPr lang="ja-JP" altLang="en-US" sz="800" b="1">
                <a:solidFill>
                  <a:srgbClr val="FFFFFF"/>
                </a:solidFill>
                <a:latin typeface="Yu Gothic" panose="020B0400000000000000" pitchFamily="34" charset="-128"/>
                <a:ea typeface="Yu Gothic" panose="020B0400000000000000" pitchFamily="34" charset="-128"/>
                <a:cs typeface="YuGothic"/>
              </a:endParaRPr>
            </a:p>
          </p:txBody>
        </p:sp>
        <p:sp>
          <p:nvSpPr>
            <p:cNvPr id="7" name="object 22">
              <a:extLst>
                <a:ext uri="{FF2B5EF4-FFF2-40B4-BE49-F238E27FC236}">
                  <a16:creationId xmlns:a16="http://schemas.microsoft.com/office/drawing/2014/main" xmlns="" id="{D609CFA8-4E5A-4DF3-AD6B-610CA57D553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8" name="object 23">
              <a:extLst>
                <a:ext uri="{FF2B5EF4-FFF2-40B4-BE49-F238E27FC236}">
                  <a16:creationId xmlns:a16="http://schemas.microsoft.com/office/drawing/2014/main" xmlns="" id="{4303FD61-9434-4098-904A-9EB188848539}"/>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４</a:t>
              </a:r>
              <a:endParaRPr sz="2100" b="1" dirty="0">
                <a:latin typeface="Yu Gothic" panose="020B0400000000000000" pitchFamily="34" charset="-128"/>
                <a:ea typeface="Yu Gothic" panose="020B0400000000000000" pitchFamily="34" charset="-128"/>
                <a:cs typeface="YuGothic"/>
              </a:endParaRPr>
            </a:p>
          </p:txBody>
        </p:sp>
      </p:grpSp>
      <p:grpSp>
        <p:nvGrpSpPr>
          <p:cNvPr id="9" name="グループ化 8">
            <a:extLst>
              <a:ext uri="{FF2B5EF4-FFF2-40B4-BE49-F238E27FC236}">
                <a16:creationId xmlns:a16="http://schemas.microsoft.com/office/drawing/2014/main" xmlns="" id="{992E529B-C555-44CC-AD3E-BC48BFDA2388}"/>
              </a:ext>
            </a:extLst>
          </p:cNvPr>
          <p:cNvGrpSpPr/>
          <p:nvPr/>
        </p:nvGrpSpPr>
        <p:grpSpPr>
          <a:xfrm>
            <a:off x="689917" y="1624372"/>
            <a:ext cx="6283775" cy="648000"/>
            <a:chOff x="689917" y="1624372"/>
            <a:chExt cx="6283775" cy="648000"/>
          </a:xfrm>
        </p:grpSpPr>
        <p:sp>
          <p:nvSpPr>
            <p:cNvPr id="10" name="object 5">
              <a:extLst>
                <a:ext uri="{FF2B5EF4-FFF2-40B4-BE49-F238E27FC236}">
                  <a16:creationId xmlns:a16="http://schemas.microsoft.com/office/drawing/2014/main" xmlns="" id="{89386C30-AFFD-494F-B2BF-1196724B3716}"/>
                </a:ext>
              </a:extLst>
            </p:cNvPr>
            <p:cNvSpPr txBox="1"/>
            <p:nvPr/>
          </p:nvSpPr>
          <p:spPr>
            <a:xfrm>
              <a:off x="1376148" y="183312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03</a:t>
              </a:r>
              <a:r>
                <a:rPr lang="zh-TW" altLang="en-US" sz="1400" b="1">
                  <a:solidFill>
                    <a:srgbClr val="221815"/>
                  </a:solidFill>
                  <a:latin typeface="Yu Gothic" panose="020B0400000000000000" pitchFamily="34" charset="-128"/>
                  <a:ea typeface="Yu Gothic" panose="020B0400000000000000" pitchFamily="34" charset="-128"/>
                  <a:cs typeface="YuGothic"/>
                </a:rPr>
                <a:t>：避難者名簿</a:t>
              </a:r>
              <a:endParaRPr lang="en-US" altLang="zh-TW" sz="1400" b="1">
                <a:solidFill>
                  <a:srgbClr val="221815"/>
                </a:solidFill>
                <a:latin typeface="Yu Gothic" panose="020B0400000000000000" pitchFamily="34" charset="-128"/>
                <a:ea typeface="Yu Gothic" panose="020B0400000000000000" pitchFamily="34" charset="-128"/>
                <a:cs typeface="YuGothic"/>
              </a:endParaRPr>
            </a:p>
          </p:txBody>
        </p:sp>
        <p:pic>
          <p:nvPicPr>
            <p:cNvPr id="11" name="グラフィックス 10" descr="ドキュメント 枠線">
              <a:extLst>
                <a:ext uri="{FF2B5EF4-FFF2-40B4-BE49-F238E27FC236}">
                  <a16:creationId xmlns:a16="http://schemas.microsoft.com/office/drawing/2014/main" xmlns="" id="{904DB73B-35CB-4557-BFAC-0D96F4D3492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1340CFE3-00CC-464A-A16E-0C61D8552EC2}"/>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xmlns="" id="{D3E8CF97-BD50-4CC5-90C5-79C08C491251}"/>
              </a:ext>
            </a:extLst>
          </p:cNvPr>
          <p:cNvSpPr txBox="1"/>
          <p:nvPr/>
        </p:nvSpPr>
        <p:spPr>
          <a:xfrm>
            <a:off x="151488" y="10148207"/>
            <a:ext cx="647973" cy="369332"/>
          </a:xfrm>
          <a:prstGeom prst="rect">
            <a:avLst/>
          </a:prstGeom>
          <a:noFill/>
        </p:spPr>
        <p:txBody>
          <a:bodyPr wrap="square">
            <a:spAutoFit/>
          </a:bodyPr>
          <a:lstStyle/>
          <a:p>
            <a:pPr algn="ctr"/>
            <a:r>
              <a:rPr lang="ja-JP" altLang="en-US" dirty="0">
                <a:solidFill>
                  <a:schemeClr val="tx1">
                    <a:lumMod val="50000"/>
                    <a:lumOff val="50000"/>
                  </a:schemeClr>
                </a:solidFill>
                <a:latin typeface="+mj-ea"/>
                <a:ea typeface="+mj-ea"/>
              </a:rPr>
              <a:t>３２</a:t>
            </a:r>
          </a:p>
        </p:txBody>
      </p:sp>
      <p:sp>
        <p:nvSpPr>
          <p:cNvPr id="22" name="object 9">
            <a:extLst>
              <a:ext uri="{FF2B5EF4-FFF2-40B4-BE49-F238E27FC236}">
                <a16:creationId xmlns:a16="http://schemas.microsoft.com/office/drawing/2014/main" xmlns="" id="{974A6105-75D2-453E-A072-86D1666EA16D}"/>
              </a:ext>
            </a:extLst>
          </p:cNvPr>
          <p:cNvSpPr txBox="1"/>
          <p:nvPr/>
        </p:nvSpPr>
        <p:spPr>
          <a:xfrm>
            <a:off x="738476" y="3142263"/>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避難所開設時に受付をした担当者から避難</a:t>
            </a:r>
            <a:r>
              <a:rPr lang="ja-JP" altLang="en-US" sz="1600" b="1">
                <a:solidFill>
                  <a:srgbClr val="221815"/>
                </a:solidFill>
                <a:latin typeface="Yu Gothic" panose="020B0400000000000000" pitchFamily="34" charset="-128"/>
                <a:ea typeface="Yu Gothic" panose="020B0400000000000000" pitchFamily="34" charset="-128"/>
                <a:cs typeface="YuGothic"/>
              </a:rPr>
              <a:t>所利用者登録票を</a:t>
            </a:r>
            <a:r>
              <a:rPr lang="en-US" altLang="ja-JP" sz="1600" b="1">
                <a:solidFill>
                  <a:srgbClr val="221815"/>
                </a:solidFill>
                <a:latin typeface="Yu Gothic" panose="020B0400000000000000" pitchFamily="34" charset="-128"/>
                <a:ea typeface="Yu Gothic" panose="020B0400000000000000" pitchFamily="34" charset="-128"/>
                <a:cs typeface="YuGothic"/>
              </a:rPr>
              <a:t/>
            </a:r>
            <a:br>
              <a:rPr lang="en-US" altLang="ja-JP" sz="1600" b="1">
                <a:solidFill>
                  <a:srgbClr val="221815"/>
                </a:solidFill>
                <a:latin typeface="Yu Gothic" panose="020B0400000000000000" pitchFamily="34" charset="-128"/>
                <a:ea typeface="Yu Gothic" panose="020B0400000000000000" pitchFamily="34" charset="-128"/>
                <a:cs typeface="YuGothic"/>
              </a:rPr>
            </a:br>
            <a:r>
              <a:rPr lang="ja-JP" altLang="en-US" sz="1600" b="1">
                <a:solidFill>
                  <a:srgbClr val="221815"/>
                </a:solidFill>
                <a:latin typeface="Yu Gothic" panose="020B0400000000000000" pitchFamily="34" charset="-128"/>
                <a:ea typeface="Yu Gothic" panose="020B0400000000000000" pitchFamily="34" charset="-128"/>
                <a:cs typeface="YuGothic"/>
              </a:rPr>
              <a:t>受け取り、管理番号及び入所日時を付記する</a:t>
            </a:r>
            <a:r>
              <a:rPr lang="ja-JP" altLang="en-US" sz="1600" b="1">
                <a:latin typeface="Yu Gothic" panose="020B0400000000000000" pitchFamily="34" charset="-128"/>
                <a:ea typeface="Yu Gothic" panose="020B0400000000000000" pitchFamily="34" charset="-128"/>
                <a:cs typeface="YuGothic"/>
              </a:rPr>
              <a:t>。</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避難所利用者登録票の情報と管理番号を、避難者名簿に記入</a:t>
            </a:r>
            <a:r>
              <a:rPr lang="en-US" altLang="ja-JP" sz="1600" b="1">
                <a:latin typeface="Yu Gothic" panose="020B0400000000000000" pitchFamily="34" charset="-128"/>
                <a:ea typeface="Yu Gothic" panose="020B0400000000000000" pitchFamily="34" charset="-128"/>
                <a:cs typeface="YuGothic"/>
              </a:rPr>
              <a:t/>
            </a:r>
            <a:br>
              <a:rPr lang="en-US" altLang="ja-JP"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安否確認などの問い合わせ用に、公開用の名簿を作成する。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登録票を管理番号順にファイルに綴じ、名簿と一緒に保管する。</a:t>
            </a:r>
            <a:endParaRPr lang="en-US" altLang="ja-JP" sz="1100" b="1">
              <a:solidFill>
                <a:srgbClr val="296654"/>
              </a:solidFill>
              <a:latin typeface="Yu Gothic" panose="020B0400000000000000" pitchFamily="34" charset="-128"/>
              <a:ea typeface="Yu Gothic" panose="020B0400000000000000" pitchFamily="34" charset="-128"/>
              <a:cs typeface="YuGothic"/>
            </a:endParaRPr>
          </a:p>
        </p:txBody>
      </p:sp>
      <p:sp>
        <p:nvSpPr>
          <p:cNvPr id="23" name="object 9">
            <a:extLst>
              <a:ext uri="{FF2B5EF4-FFF2-40B4-BE49-F238E27FC236}">
                <a16:creationId xmlns:a16="http://schemas.microsoft.com/office/drawing/2014/main" xmlns="" id="{C797B187-929F-4672-B659-11C94DBAD676}"/>
              </a:ext>
            </a:extLst>
          </p:cNvPr>
          <p:cNvSpPr txBox="1"/>
          <p:nvPr/>
        </p:nvSpPr>
        <p:spPr>
          <a:xfrm>
            <a:off x="732236" y="7046728"/>
            <a:ext cx="6186293" cy="269221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新たな入居者発生時、受付担当から避難所利用者登録票を受け取り、管理番号及び入所日時を付記し、避難者名簿に避難所利用者登録票の情報と管理番号を追記する。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安否確認などの問い合わせ用に、公開用の名簿に追記する。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退所者発生時、受付担当から退所届を受領し、退所日時を付記する。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避難者名簿に退所日時を記入する。</a:t>
            </a:r>
          </a:p>
        </p:txBody>
      </p:sp>
      <p:grpSp>
        <p:nvGrpSpPr>
          <p:cNvPr id="24" name="グループ化 23">
            <a:extLst>
              <a:ext uri="{FF2B5EF4-FFF2-40B4-BE49-F238E27FC236}">
                <a16:creationId xmlns:a16="http://schemas.microsoft.com/office/drawing/2014/main" xmlns="" id="{BCD2AAC5-D9BF-445F-A46C-C9E85CBA9D3E}"/>
              </a:ext>
            </a:extLst>
          </p:cNvPr>
          <p:cNvGrpSpPr/>
          <p:nvPr/>
        </p:nvGrpSpPr>
        <p:grpSpPr>
          <a:xfrm>
            <a:off x="622410" y="6384775"/>
            <a:ext cx="6357742" cy="504190"/>
            <a:chOff x="728646" y="1851740"/>
            <a:chExt cx="6120130" cy="504190"/>
          </a:xfrm>
        </p:grpSpPr>
        <p:sp>
          <p:nvSpPr>
            <p:cNvPr id="25" name="object 20">
              <a:extLst>
                <a:ext uri="{FF2B5EF4-FFF2-40B4-BE49-F238E27FC236}">
                  <a16:creationId xmlns:a16="http://schemas.microsoft.com/office/drawing/2014/main" xmlns="" id="{F740C9DB-9821-433A-BBE3-CE255157EE9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6" name="object 21">
              <a:extLst>
                <a:ext uri="{FF2B5EF4-FFF2-40B4-BE49-F238E27FC236}">
                  <a16:creationId xmlns:a16="http://schemas.microsoft.com/office/drawing/2014/main" xmlns="" id="{A529FB74-F407-4620-90F5-359F8B241859}"/>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名簿の更新</a:t>
              </a:r>
            </a:p>
          </p:txBody>
        </p:sp>
        <p:sp>
          <p:nvSpPr>
            <p:cNvPr id="27" name="object 22">
              <a:extLst>
                <a:ext uri="{FF2B5EF4-FFF2-40B4-BE49-F238E27FC236}">
                  <a16:creationId xmlns:a16="http://schemas.microsoft.com/office/drawing/2014/main" xmlns="" id="{36E6C68A-A24A-441F-B7A8-07846847612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8" name="object 23">
              <a:extLst>
                <a:ext uri="{FF2B5EF4-FFF2-40B4-BE49-F238E27FC236}">
                  <a16:creationId xmlns:a16="http://schemas.microsoft.com/office/drawing/2014/main" xmlns="" id="{0FFB9387-8B66-42C9-A63E-DDA970FCF7BC}"/>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５</a:t>
              </a:r>
              <a:endParaRPr sz="2100" b="1" dirty="0">
                <a:latin typeface="Yu Gothic" panose="020B0400000000000000" pitchFamily="34" charset="-128"/>
                <a:ea typeface="Yu Gothic" panose="020B0400000000000000" pitchFamily="34" charset="-128"/>
                <a:cs typeface="YuGothic"/>
              </a:endParaRPr>
            </a:p>
          </p:txBody>
        </p:sp>
      </p:grpSp>
      <p:sp>
        <p:nvSpPr>
          <p:cNvPr id="29" name="テキスト ボックス 28">
            <a:extLst>
              <a:ext uri="{FF2B5EF4-FFF2-40B4-BE49-F238E27FC236}">
                <a16:creationId xmlns:a16="http://schemas.microsoft.com/office/drawing/2014/main" xmlns="" id="{6F00E827-ECF0-48D4-BDD0-184C9370562C}"/>
              </a:ext>
            </a:extLst>
          </p:cNvPr>
          <p:cNvSpPr txBox="1"/>
          <p:nvPr/>
        </p:nvSpPr>
        <p:spPr>
          <a:xfrm>
            <a:off x="689917" y="5618365"/>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コツ・ポイント２</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避難者名簿の作成・管理</a:t>
            </a:r>
            <a:endParaRPr lang="ja-JP" altLang="en-US" sz="1600" u="sng">
              <a:solidFill>
                <a:srgbClr val="172A88"/>
              </a:solidFill>
            </a:endParaRPr>
          </a:p>
        </p:txBody>
      </p:sp>
    </p:spTree>
    <p:extLst>
      <p:ext uri="{BB962C8B-B14F-4D97-AF65-F5344CB8AC3E}">
        <p14:creationId xmlns:p14="http://schemas.microsoft.com/office/powerpoint/2010/main" val="1878606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xmlns="" id="{2CD77078-0E02-4AC0-9503-1E45CDF137A7}"/>
              </a:ext>
            </a:extLst>
          </p:cNvPr>
          <p:cNvSpPr txBox="1"/>
          <p:nvPr/>
        </p:nvSpPr>
        <p:spPr>
          <a:xfrm>
            <a:off x="6755861" y="10175104"/>
            <a:ext cx="653467"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３３</a:t>
            </a:r>
            <a:endParaRPr lang="ja-JP" altLang="en-US" dirty="0">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3D2714EF-8069-4066-A45D-287293524B43}"/>
              </a:ext>
            </a:extLst>
          </p:cNvPr>
          <p:cNvSpPr txBox="1">
            <a:spLocks/>
          </p:cNvSpPr>
          <p:nvPr/>
        </p:nvSpPr>
        <p:spPr>
          <a:xfrm>
            <a:off x="402247"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２</a:t>
            </a:r>
            <a:r>
              <a:rPr kumimoji="0" lang="en-US" altLang="ja-JP" sz="3200" b="1" kern="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避難者配置状況図の作成・管理</a:t>
            </a:r>
          </a:p>
        </p:txBody>
      </p:sp>
      <p:grpSp>
        <p:nvGrpSpPr>
          <p:cNvPr id="22" name="グループ化 21">
            <a:extLst>
              <a:ext uri="{FF2B5EF4-FFF2-40B4-BE49-F238E27FC236}">
                <a16:creationId xmlns:a16="http://schemas.microsoft.com/office/drawing/2014/main" xmlns="" id="{AD9099E9-ABEF-443C-ABA9-EC1A147C9B7F}"/>
              </a:ext>
            </a:extLst>
          </p:cNvPr>
          <p:cNvGrpSpPr/>
          <p:nvPr/>
        </p:nvGrpSpPr>
        <p:grpSpPr>
          <a:xfrm>
            <a:off x="544062" y="1668095"/>
            <a:ext cx="6283775" cy="648000"/>
            <a:chOff x="689917" y="1624372"/>
            <a:chExt cx="6283775" cy="648000"/>
          </a:xfrm>
        </p:grpSpPr>
        <p:sp>
          <p:nvSpPr>
            <p:cNvPr id="23" name="object 5">
              <a:extLst>
                <a:ext uri="{FF2B5EF4-FFF2-40B4-BE49-F238E27FC236}">
                  <a16:creationId xmlns:a16="http://schemas.microsoft.com/office/drawing/2014/main" xmlns="" id="{80CEE6FC-9E9B-4B60-9DF6-F96D0A7F7256}"/>
                </a:ext>
              </a:extLst>
            </p:cNvPr>
            <p:cNvSpPr txBox="1"/>
            <p:nvPr/>
          </p:nvSpPr>
          <p:spPr>
            <a:xfrm>
              <a:off x="1376148" y="183312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pic>
          <p:nvPicPr>
            <p:cNvPr id="24" name="グラフィックス 23" descr="ドキュメント 枠線">
              <a:extLst>
                <a:ext uri="{FF2B5EF4-FFF2-40B4-BE49-F238E27FC236}">
                  <a16:creationId xmlns:a16="http://schemas.microsoft.com/office/drawing/2014/main" xmlns="" id="{05C42EA7-7DC2-4442-8287-D5D92B9C5E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5" name="正方形/長方形 24">
              <a:extLst>
                <a:ext uri="{FF2B5EF4-FFF2-40B4-BE49-F238E27FC236}">
                  <a16:creationId xmlns:a16="http://schemas.microsoft.com/office/drawing/2014/main" xmlns="" id="{9062C78B-E61C-41E8-8024-87F63421E0F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object 9">
            <a:extLst>
              <a:ext uri="{FF2B5EF4-FFF2-40B4-BE49-F238E27FC236}">
                <a16:creationId xmlns:a16="http://schemas.microsoft.com/office/drawing/2014/main" xmlns="" id="{443F580E-4B49-41A6-9C78-37F5E416D680}"/>
              </a:ext>
            </a:extLst>
          </p:cNvPr>
          <p:cNvSpPr txBox="1"/>
          <p:nvPr/>
        </p:nvSpPr>
        <p:spPr>
          <a:xfrm>
            <a:off x="599225" y="3142263"/>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避難所内の居住スペースや要配慮者福祉スペースなど、避難者が滞在するスペースに、誰が滞在しているか確認し整理する。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滞在状況を踏まえ、避難者配置状況図を作成する。</a:t>
            </a:r>
            <a:endParaRPr lang="ja-JP" altLang="en-US" sz="1200" b="1">
              <a:solidFill>
                <a:srgbClr val="296654"/>
              </a:solidFill>
              <a:latin typeface="Yu Gothic" panose="020B0400000000000000" pitchFamily="34" charset="-128"/>
              <a:ea typeface="Yu Gothic" panose="020B0400000000000000" pitchFamily="34" charset="-128"/>
              <a:cs typeface="YuGothic"/>
            </a:endParaRPr>
          </a:p>
        </p:txBody>
      </p:sp>
      <p:grpSp>
        <p:nvGrpSpPr>
          <p:cNvPr id="27" name="グループ化 26">
            <a:extLst>
              <a:ext uri="{FF2B5EF4-FFF2-40B4-BE49-F238E27FC236}">
                <a16:creationId xmlns:a16="http://schemas.microsoft.com/office/drawing/2014/main" xmlns="" id="{35E3B10F-8F1E-4F7F-9737-8DE127D1D246}"/>
              </a:ext>
            </a:extLst>
          </p:cNvPr>
          <p:cNvGrpSpPr/>
          <p:nvPr/>
        </p:nvGrpSpPr>
        <p:grpSpPr>
          <a:xfrm>
            <a:off x="489399" y="2480310"/>
            <a:ext cx="6357742" cy="504190"/>
            <a:chOff x="728646" y="1851740"/>
            <a:chExt cx="6120130" cy="504190"/>
          </a:xfrm>
        </p:grpSpPr>
        <p:sp>
          <p:nvSpPr>
            <p:cNvPr id="28" name="object 20">
              <a:extLst>
                <a:ext uri="{FF2B5EF4-FFF2-40B4-BE49-F238E27FC236}">
                  <a16:creationId xmlns:a16="http://schemas.microsoft.com/office/drawing/2014/main" xmlns="" id="{BE062122-99CB-47D3-9A7C-EE8DBA76D266}"/>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9" name="object 21">
              <a:extLst>
                <a:ext uri="{FF2B5EF4-FFF2-40B4-BE49-F238E27FC236}">
                  <a16:creationId xmlns:a16="http://schemas.microsoft.com/office/drawing/2014/main" xmlns="" id="{2D8D182C-07A9-45DF-8128-2B16E88BFEF3}"/>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避難者配置状況図の作成</a:t>
              </a:r>
            </a:p>
          </p:txBody>
        </p:sp>
        <p:sp>
          <p:nvSpPr>
            <p:cNvPr id="30" name="object 22">
              <a:extLst>
                <a:ext uri="{FF2B5EF4-FFF2-40B4-BE49-F238E27FC236}">
                  <a16:creationId xmlns:a16="http://schemas.microsoft.com/office/drawing/2014/main" xmlns="" id="{84D2C80A-2748-484F-A44B-1B63FEFF28A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1" name="object 23">
              <a:extLst>
                <a:ext uri="{FF2B5EF4-FFF2-40B4-BE49-F238E27FC236}">
                  <a16:creationId xmlns:a16="http://schemas.microsoft.com/office/drawing/2014/main" xmlns="" id="{0AAE2592-B9EA-4439-8A00-AB086B1F1C3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32" name="object 9">
            <a:extLst>
              <a:ext uri="{FF2B5EF4-FFF2-40B4-BE49-F238E27FC236}">
                <a16:creationId xmlns:a16="http://schemas.microsoft.com/office/drawing/2014/main" xmlns="" id="{89FAC77F-7C7D-474E-873A-602F021DC659}"/>
              </a:ext>
            </a:extLst>
          </p:cNvPr>
          <p:cNvSpPr txBox="1"/>
          <p:nvPr/>
        </p:nvSpPr>
        <p:spPr>
          <a:xfrm>
            <a:off x="592985" y="5727788"/>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退所者の発生や施設の本来業務の再開に伴うレイアウトの変更に応じて、レイアウトや配置状況を見直す。</a:t>
            </a:r>
            <a:endParaRPr lang="en-US" altLang="ja-JP" sz="12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レイアウトや配置の見直しに応じ居住者配置状況図を更新する。</a:t>
            </a:r>
          </a:p>
        </p:txBody>
      </p:sp>
      <p:grpSp>
        <p:nvGrpSpPr>
          <p:cNvPr id="33" name="グループ化 32">
            <a:extLst>
              <a:ext uri="{FF2B5EF4-FFF2-40B4-BE49-F238E27FC236}">
                <a16:creationId xmlns:a16="http://schemas.microsoft.com/office/drawing/2014/main" xmlns="" id="{450CAB79-181B-4467-9EB9-525C145240A7}"/>
              </a:ext>
            </a:extLst>
          </p:cNvPr>
          <p:cNvGrpSpPr/>
          <p:nvPr/>
        </p:nvGrpSpPr>
        <p:grpSpPr>
          <a:xfrm>
            <a:off x="483159" y="5065835"/>
            <a:ext cx="6357742" cy="504190"/>
            <a:chOff x="728646" y="1851740"/>
            <a:chExt cx="6120130" cy="504190"/>
          </a:xfrm>
        </p:grpSpPr>
        <p:sp>
          <p:nvSpPr>
            <p:cNvPr id="34" name="object 20">
              <a:extLst>
                <a:ext uri="{FF2B5EF4-FFF2-40B4-BE49-F238E27FC236}">
                  <a16:creationId xmlns:a16="http://schemas.microsoft.com/office/drawing/2014/main" xmlns="" id="{370DE0C4-5960-4481-86C7-0520DD1E782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35" name="object 21">
              <a:extLst>
                <a:ext uri="{FF2B5EF4-FFF2-40B4-BE49-F238E27FC236}">
                  <a16:creationId xmlns:a16="http://schemas.microsoft.com/office/drawing/2014/main" xmlns="" id="{B6358CCE-B0E5-419D-9D11-4F61A8F3395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避難者配置レイアウトの見直しと更新</a:t>
              </a:r>
            </a:p>
          </p:txBody>
        </p:sp>
        <p:sp>
          <p:nvSpPr>
            <p:cNvPr id="36" name="object 22">
              <a:extLst>
                <a:ext uri="{FF2B5EF4-FFF2-40B4-BE49-F238E27FC236}">
                  <a16:creationId xmlns:a16="http://schemas.microsoft.com/office/drawing/2014/main" xmlns="" id="{62B05B55-0A99-4968-B3C9-70EAFD9E68A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7" name="object 23">
              <a:extLst>
                <a:ext uri="{FF2B5EF4-FFF2-40B4-BE49-F238E27FC236}">
                  <a16:creationId xmlns:a16="http://schemas.microsoft.com/office/drawing/2014/main" xmlns="" id="{2E154CCB-2984-4EB8-A698-A9F00C7C8CD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38" name="テキスト ボックス 37">
            <a:extLst>
              <a:ext uri="{FF2B5EF4-FFF2-40B4-BE49-F238E27FC236}">
                <a16:creationId xmlns:a16="http://schemas.microsoft.com/office/drawing/2014/main" xmlns="" id="{152C9DE5-ECBF-494E-B31C-1F9A43C6F78F}"/>
              </a:ext>
            </a:extLst>
          </p:cNvPr>
          <p:cNvSpPr txBox="1"/>
          <p:nvPr/>
        </p:nvSpPr>
        <p:spPr>
          <a:xfrm>
            <a:off x="592985" y="436892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コツ・ポイント３</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避難者の配置</a:t>
            </a:r>
            <a:endParaRPr lang="ja-JP" altLang="en-US" sz="1600" u="sng">
              <a:solidFill>
                <a:srgbClr val="172A88"/>
              </a:solidFill>
            </a:endParaRPr>
          </a:p>
        </p:txBody>
      </p:sp>
    </p:spTree>
    <p:extLst>
      <p:ext uri="{BB962C8B-B14F-4D97-AF65-F5344CB8AC3E}">
        <p14:creationId xmlns:p14="http://schemas.microsoft.com/office/powerpoint/2010/main" val="304311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38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xmlns="" id="{B74DA1A3-748D-457A-BA5F-669FBFC98944}"/>
              </a:ext>
            </a:extLst>
          </p:cNvPr>
          <p:cNvSpPr txBox="1"/>
          <p:nvPr/>
        </p:nvSpPr>
        <p:spPr>
          <a:xfrm>
            <a:off x="151488" y="10148207"/>
            <a:ext cx="647973"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３４</a:t>
            </a:r>
            <a:endParaRPr lang="ja-JP" altLang="en-US" dirty="0">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23079A6B-2782-4D25-9E68-11F05B8796EF}"/>
              </a:ext>
            </a:extLst>
          </p:cNvPr>
          <p:cNvSpPr txBox="1">
            <a:spLocks/>
          </p:cNvSpPr>
          <p:nvPr/>
        </p:nvSpPr>
        <p:spPr>
          <a:xfrm>
            <a:off x="637387" y="969878"/>
            <a:ext cx="628114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３</a:t>
            </a:r>
            <a:r>
              <a:rPr kumimoji="0" lang="en-US" altLang="ja-JP" sz="3200" b="1" kern="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避難者の出入り管理・報告</a:t>
            </a:r>
          </a:p>
        </p:txBody>
      </p:sp>
      <p:sp>
        <p:nvSpPr>
          <p:cNvPr id="22" name="object 9">
            <a:extLst>
              <a:ext uri="{FF2B5EF4-FFF2-40B4-BE49-F238E27FC236}">
                <a16:creationId xmlns:a16="http://schemas.microsoft.com/office/drawing/2014/main" xmlns="" id="{9D36DCD2-FA6A-4AD1-BE7B-9577F61F8F92}"/>
              </a:ext>
            </a:extLst>
          </p:cNvPr>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受付の担当時間帯と体制をを検討し、誰が、いつ、避難所の</a:t>
            </a:r>
            <a:r>
              <a:rPr lang="en-US" altLang="ja-JP" sz="1600" b="1">
                <a:latin typeface="Yu Gothic" panose="020B0400000000000000" pitchFamily="34" charset="-128"/>
                <a:ea typeface="Yu Gothic" panose="020B0400000000000000" pitchFamily="34" charset="-128"/>
                <a:cs typeface="YuGothic"/>
              </a:rPr>
              <a:t/>
            </a:r>
            <a:br>
              <a:rPr lang="en-US" altLang="ja-JP"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受付を行うのか役割分担を行う。</a:t>
            </a:r>
          </a:p>
        </p:txBody>
      </p:sp>
      <p:grpSp>
        <p:nvGrpSpPr>
          <p:cNvPr id="23" name="グループ化 22">
            <a:extLst>
              <a:ext uri="{FF2B5EF4-FFF2-40B4-BE49-F238E27FC236}">
                <a16:creationId xmlns:a16="http://schemas.microsoft.com/office/drawing/2014/main" xmlns="" id="{7EFA44A7-4B70-44B6-AD13-9993C808C1E5}"/>
              </a:ext>
            </a:extLst>
          </p:cNvPr>
          <p:cNvGrpSpPr/>
          <p:nvPr/>
        </p:nvGrpSpPr>
        <p:grpSpPr>
          <a:xfrm>
            <a:off x="628650" y="2480310"/>
            <a:ext cx="6357742" cy="504190"/>
            <a:chOff x="728646" y="1851740"/>
            <a:chExt cx="6120130" cy="504190"/>
          </a:xfrm>
        </p:grpSpPr>
        <p:sp>
          <p:nvSpPr>
            <p:cNvPr id="24" name="object 20">
              <a:extLst>
                <a:ext uri="{FF2B5EF4-FFF2-40B4-BE49-F238E27FC236}">
                  <a16:creationId xmlns:a16="http://schemas.microsoft.com/office/drawing/2014/main" xmlns="" id="{9A36FCE7-7B1A-485E-AC16-B0D789147F1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5" name="object 21">
              <a:extLst>
                <a:ext uri="{FF2B5EF4-FFF2-40B4-BE49-F238E27FC236}">
                  <a16:creationId xmlns:a16="http://schemas.microsoft.com/office/drawing/2014/main" xmlns="" id="{968F8502-6BB1-4DC3-AB53-D9DE03D1036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体制づくり</a:t>
              </a:r>
              <a:r>
                <a:rPr lang="en-US" altLang="ja-JP" sz="2000" b="1">
                  <a:solidFill>
                    <a:srgbClr val="FFFFFF"/>
                  </a:solidFill>
                  <a:latin typeface="Yu Gothic" panose="020B0400000000000000" pitchFamily="34" charset="-128"/>
                  <a:ea typeface="Yu Gothic" panose="020B0400000000000000" pitchFamily="34" charset="-128"/>
                  <a:cs typeface="YuGothic"/>
                </a:rPr>
                <a:t>(</a:t>
              </a:r>
              <a:r>
                <a:rPr lang="ja-JP" altLang="en-US" sz="2000" b="1">
                  <a:solidFill>
                    <a:srgbClr val="FFFFFF"/>
                  </a:solidFill>
                  <a:latin typeface="Yu Gothic" panose="020B0400000000000000" pitchFamily="34" charset="-128"/>
                  <a:ea typeface="Yu Gothic" panose="020B0400000000000000" pitchFamily="34" charset="-128"/>
                  <a:cs typeface="YuGothic"/>
                </a:rPr>
                <a:t>役割分担</a:t>
              </a:r>
              <a:r>
                <a:rPr lang="en-US" altLang="ja-JP" sz="2000" b="1">
                  <a:solidFill>
                    <a:srgbClr val="FFFFFF"/>
                  </a:solidFill>
                  <a:latin typeface="Yu Gothic" panose="020B0400000000000000" pitchFamily="34" charset="-128"/>
                  <a:ea typeface="Yu Gothic" panose="020B0400000000000000" pitchFamily="34" charset="-128"/>
                  <a:cs typeface="YuGothic"/>
                </a:rPr>
                <a:t>)</a:t>
              </a:r>
            </a:p>
          </p:txBody>
        </p:sp>
        <p:sp>
          <p:nvSpPr>
            <p:cNvPr id="26" name="object 22">
              <a:extLst>
                <a:ext uri="{FF2B5EF4-FFF2-40B4-BE49-F238E27FC236}">
                  <a16:creationId xmlns:a16="http://schemas.microsoft.com/office/drawing/2014/main" xmlns="" id="{FF44E9B2-0043-417A-8019-254500CADB5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7" name="object 23">
              <a:extLst>
                <a:ext uri="{FF2B5EF4-FFF2-40B4-BE49-F238E27FC236}">
                  <a16:creationId xmlns:a16="http://schemas.microsoft.com/office/drawing/2014/main" xmlns="" id="{7B5EF86E-5570-4CDA-821F-12838BECF34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grpSp>
        <p:nvGrpSpPr>
          <p:cNvPr id="28" name="グループ化 27">
            <a:extLst>
              <a:ext uri="{FF2B5EF4-FFF2-40B4-BE49-F238E27FC236}">
                <a16:creationId xmlns:a16="http://schemas.microsoft.com/office/drawing/2014/main" xmlns="" id="{A1956D52-EA94-4C97-B327-287CA2DA6B94}"/>
              </a:ext>
            </a:extLst>
          </p:cNvPr>
          <p:cNvGrpSpPr/>
          <p:nvPr/>
        </p:nvGrpSpPr>
        <p:grpSpPr>
          <a:xfrm>
            <a:off x="689917" y="1624372"/>
            <a:ext cx="6283775" cy="648000"/>
            <a:chOff x="689917" y="1624372"/>
            <a:chExt cx="6283775" cy="648000"/>
          </a:xfrm>
        </p:grpSpPr>
        <p:sp>
          <p:nvSpPr>
            <p:cNvPr id="29" name="object 5">
              <a:extLst>
                <a:ext uri="{FF2B5EF4-FFF2-40B4-BE49-F238E27FC236}">
                  <a16:creationId xmlns:a16="http://schemas.microsoft.com/office/drawing/2014/main" xmlns="" id="{3C21D7FD-B5F5-4D98-878E-FB673A9293EF}"/>
                </a:ext>
              </a:extLst>
            </p:cNvPr>
            <p:cNvSpPr txBox="1"/>
            <p:nvPr/>
          </p:nvSpPr>
          <p:spPr>
            <a:xfrm>
              <a:off x="1376148" y="1727618"/>
              <a:ext cx="5523662" cy="456535"/>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03</a:t>
              </a:r>
              <a:r>
                <a:rPr lang="ja-JP" altLang="en-US" sz="1400" b="1" dirty="0">
                  <a:latin typeface="Yu Gothic" panose="020B0400000000000000" pitchFamily="34" charset="-128"/>
                  <a:ea typeface="Yu Gothic" panose="020B0400000000000000" pitchFamily="34" charset="-128"/>
                  <a:cs typeface="YuGothic"/>
                </a:rPr>
                <a:t>：避難者名簿、様式</a:t>
              </a:r>
              <a:r>
                <a:rPr lang="en-US" altLang="ja-JP" sz="1400" b="1" dirty="0">
                  <a:latin typeface="Yu Gothic" panose="020B0400000000000000" pitchFamily="34" charset="-128"/>
                  <a:ea typeface="Yu Gothic" panose="020B0400000000000000" pitchFamily="34" charset="-128"/>
                  <a:cs typeface="YuGothic"/>
                </a:rPr>
                <a:t>04</a:t>
              </a:r>
              <a:r>
                <a:rPr lang="ja-JP" altLang="en-US" sz="1400" b="1" dirty="0">
                  <a:latin typeface="Yu Gothic" panose="020B0400000000000000" pitchFamily="34" charset="-128"/>
                  <a:ea typeface="Yu Gothic" panose="020B0400000000000000" pitchFamily="34" charset="-128"/>
                  <a:cs typeface="YuGothic"/>
                </a:rPr>
                <a:t>：避難者出入り管理表、</a:t>
              </a:r>
              <a:endParaRPr lang="en-US" altLang="ja-JP" sz="1400" b="1" dirty="0">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05</a:t>
              </a:r>
              <a:r>
                <a:rPr lang="ja-JP" altLang="en-US" sz="1400" b="1" dirty="0">
                  <a:latin typeface="Yu Gothic" panose="020B0400000000000000" pitchFamily="34" charset="-128"/>
                  <a:ea typeface="Yu Gothic" panose="020B0400000000000000" pitchFamily="34" charset="-128"/>
                  <a:cs typeface="YuGothic"/>
                </a:rPr>
                <a:t>：来訪者受付簿</a:t>
              </a:r>
              <a:endParaRPr lang="en-US" altLang="ja-JP" sz="1400" b="1" dirty="0">
                <a:latin typeface="Yu Gothic" panose="020B0400000000000000" pitchFamily="34" charset="-128"/>
                <a:ea typeface="Yu Gothic" panose="020B0400000000000000" pitchFamily="34" charset="-128"/>
                <a:cs typeface="YuGothic"/>
              </a:endParaRPr>
            </a:p>
          </p:txBody>
        </p:sp>
        <p:pic>
          <p:nvPicPr>
            <p:cNvPr id="30" name="グラフィックス 29" descr="ドキュメント 枠線">
              <a:extLst>
                <a:ext uri="{FF2B5EF4-FFF2-40B4-BE49-F238E27FC236}">
                  <a16:creationId xmlns:a16="http://schemas.microsoft.com/office/drawing/2014/main" xmlns="" id="{9FCD7EBF-C633-47AB-AF46-531CAC92E9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1" name="正方形/長方形 30">
              <a:extLst>
                <a:ext uri="{FF2B5EF4-FFF2-40B4-BE49-F238E27FC236}">
                  <a16:creationId xmlns:a16="http://schemas.microsoft.com/office/drawing/2014/main" xmlns="" id="{BAF5718F-BB6B-4F66-987C-C5A0AC694478}"/>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object 9">
            <a:extLst>
              <a:ext uri="{FF2B5EF4-FFF2-40B4-BE49-F238E27FC236}">
                <a16:creationId xmlns:a16="http://schemas.microsoft.com/office/drawing/2014/main" xmlns="" id="{8357E0B4-2D8D-4217-84F0-BCC7A2A9B081}"/>
              </a:ext>
            </a:extLst>
          </p:cNvPr>
          <p:cNvSpPr txBox="1"/>
          <p:nvPr/>
        </p:nvSpPr>
        <p:spPr>
          <a:xfrm>
            <a:off x="732236" y="4889948"/>
            <a:ext cx="6186293" cy="205203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避難者の出入り確認用の受付を設置する。</a:t>
            </a:r>
            <a:endParaRPr lang="en-US" altLang="ja-JP" sz="1200" b="1" dirty="0">
              <a:solidFill>
                <a:srgbClr val="296654"/>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出入り管理表を用いた受付担当者の出入り管理方法を伝える。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外泊される避難者の方がいた場合には、避難者出入り管理表を記載いただく。</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受付担当者の出入りの管理状況を確認する。</a:t>
            </a:r>
            <a:endParaRPr lang="ja-JP" altLang="en-US" sz="1600" b="1" dirty="0">
              <a:solidFill>
                <a:srgbClr val="296654"/>
              </a:solidFill>
              <a:latin typeface="Yu Gothic" panose="020B0400000000000000" pitchFamily="34" charset="-128"/>
              <a:ea typeface="Yu Gothic" panose="020B0400000000000000" pitchFamily="34" charset="-128"/>
              <a:cs typeface="YuGothic"/>
            </a:endParaRPr>
          </a:p>
        </p:txBody>
      </p:sp>
      <p:grpSp>
        <p:nvGrpSpPr>
          <p:cNvPr id="33" name="グループ化 32">
            <a:extLst>
              <a:ext uri="{FF2B5EF4-FFF2-40B4-BE49-F238E27FC236}">
                <a16:creationId xmlns:a16="http://schemas.microsoft.com/office/drawing/2014/main" xmlns="" id="{9BA18A97-BAE6-4B3E-A4D2-8FA38A1A6984}"/>
              </a:ext>
            </a:extLst>
          </p:cNvPr>
          <p:cNvGrpSpPr/>
          <p:nvPr/>
        </p:nvGrpSpPr>
        <p:grpSpPr>
          <a:xfrm>
            <a:off x="622410" y="4227995"/>
            <a:ext cx="6357742" cy="504190"/>
            <a:chOff x="728646" y="1851740"/>
            <a:chExt cx="6120130" cy="504190"/>
          </a:xfrm>
        </p:grpSpPr>
        <p:sp>
          <p:nvSpPr>
            <p:cNvPr id="34" name="object 20">
              <a:extLst>
                <a:ext uri="{FF2B5EF4-FFF2-40B4-BE49-F238E27FC236}">
                  <a16:creationId xmlns:a16="http://schemas.microsoft.com/office/drawing/2014/main" xmlns="" id="{6901765F-0C52-42B2-84C8-AB40ADDB7F2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35" name="object 21">
              <a:extLst>
                <a:ext uri="{FF2B5EF4-FFF2-40B4-BE49-F238E27FC236}">
                  <a16:creationId xmlns:a16="http://schemas.microsoft.com/office/drawing/2014/main" xmlns="" id="{5D0B7BCC-626C-4E6B-B25C-82B3788EEDD9}"/>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受付管理</a:t>
              </a:r>
            </a:p>
          </p:txBody>
        </p:sp>
        <p:sp>
          <p:nvSpPr>
            <p:cNvPr id="36" name="object 22">
              <a:extLst>
                <a:ext uri="{FF2B5EF4-FFF2-40B4-BE49-F238E27FC236}">
                  <a16:creationId xmlns:a16="http://schemas.microsoft.com/office/drawing/2014/main" xmlns="" id="{96272092-7AC4-48F3-BB2F-D28A26C3395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7" name="object 23">
              <a:extLst>
                <a:ext uri="{FF2B5EF4-FFF2-40B4-BE49-F238E27FC236}">
                  <a16:creationId xmlns:a16="http://schemas.microsoft.com/office/drawing/2014/main" xmlns="" id="{600BA2CD-9471-4C28-9850-A5F2D13B8256}"/>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38" name="テキスト ボックス 37">
            <a:extLst>
              <a:ext uri="{FF2B5EF4-FFF2-40B4-BE49-F238E27FC236}">
                <a16:creationId xmlns:a16="http://schemas.microsoft.com/office/drawing/2014/main" xmlns="" id="{632F6EFD-8518-45AE-9E43-FD2E9E1CB58F}"/>
              </a:ext>
            </a:extLst>
          </p:cNvPr>
          <p:cNvSpPr txBox="1"/>
          <p:nvPr/>
        </p:nvSpPr>
        <p:spPr>
          <a:xfrm>
            <a:off x="650556" y="6962273"/>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コツ・ポイント４</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避難所の出入り管理・報告</a:t>
            </a:r>
            <a:endParaRPr lang="ja-JP" altLang="en-US" sz="1600" u="sng" dirty="0">
              <a:solidFill>
                <a:srgbClr val="172A88"/>
              </a:solidFill>
            </a:endParaRPr>
          </a:p>
        </p:txBody>
      </p:sp>
    </p:spTree>
    <p:extLst>
      <p:ext uri="{BB962C8B-B14F-4D97-AF65-F5344CB8AC3E}">
        <p14:creationId xmlns:p14="http://schemas.microsoft.com/office/powerpoint/2010/main" val="848359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CB066A8C-A9DA-4EBC-9271-8F00288E2952}"/>
              </a:ext>
            </a:extLst>
          </p:cNvPr>
          <p:cNvSpPr txBox="1">
            <a:spLocks/>
          </p:cNvSpPr>
          <p:nvPr/>
        </p:nvSpPr>
        <p:spPr>
          <a:xfrm>
            <a:off x="394935"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４</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避難者からの相談・要望対応</a:t>
            </a:r>
          </a:p>
        </p:txBody>
      </p:sp>
      <p:grpSp>
        <p:nvGrpSpPr>
          <p:cNvPr id="3" name="グループ化 2">
            <a:extLst>
              <a:ext uri="{FF2B5EF4-FFF2-40B4-BE49-F238E27FC236}">
                <a16:creationId xmlns:a16="http://schemas.microsoft.com/office/drawing/2014/main" xmlns="" id="{76845960-0382-4808-B837-7EC75C6AC55F}"/>
              </a:ext>
            </a:extLst>
          </p:cNvPr>
          <p:cNvGrpSpPr/>
          <p:nvPr/>
        </p:nvGrpSpPr>
        <p:grpSpPr>
          <a:xfrm>
            <a:off x="536750" y="1668095"/>
            <a:ext cx="6283775" cy="648000"/>
            <a:chOff x="689917" y="1624372"/>
            <a:chExt cx="6283775" cy="648000"/>
          </a:xfrm>
        </p:grpSpPr>
        <p:pic>
          <p:nvPicPr>
            <p:cNvPr id="4" name="グラフィックス 3" descr="ドキュメント 枠線">
              <a:extLst>
                <a:ext uri="{FF2B5EF4-FFF2-40B4-BE49-F238E27FC236}">
                  <a16:creationId xmlns:a16="http://schemas.microsoft.com/office/drawing/2014/main" xmlns="" id="{6EE93CF0-3C38-420D-AED7-490F4EFD10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 name="正方形/長方形 4">
              <a:extLst>
                <a:ext uri="{FF2B5EF4-FFF2-40B4-BE49-F238E27FC236}">
                  <a16:creationId xmlns:a16="http://schemas.microsoft.com/office/drawing/2014/main" xmlns="" id="{8C93EFC8-4356-452E-A517-230610B0535B}"/>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object 9">
            <a:extLst>
              <a:ext uri="{FF2B5EF4-FFF2-40B4-BE49-F238E27FC236}">
                <a16:creationId xmlns:a16="http://schemas.microsoft.com/office/drawing/2014/main" xmlns="" id="{1E8C5F52-A844-44D6-A53D-1649E8083D10}"/>
              </a:ext>
            </a:extLst>
          </p:cNvPr>
          <p:cNvSpPr txBox="1"/>
          <p:nvPr/>
        </p:nvSpPr>
        <p:spPr>
          <a:xfrm>
            <a:off x="591913" y="3142263"/>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相談・要望受付の時間と場所、受付の担当を決める。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避難者からの苦情・相談・要望などを聞く「相談コーナー」と直接相談しづらい人向けの「意見箱」を設置し、避難所内に</a:t>
            </a:r>
            <a:r>
              <a:rPr lang="en-US" altLang="ja-JP" sz="1600" b="1">
                <a:latin typeface="Yu Gothic" panose="020B0400000000000000" pitchFamily="34" charset="-128"/>
                <a:ea typeface="Yu Gothic" panose="020B0400000000000000" pitchFamily="34" charset="-128"/>
                <a:cs typeface="YuGothic"/>
              </a:rPr>
              <a:t/>
            </a:r>
            <a:br>
              <a:rPr lang="en-US" altLang="ja-JP"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周知する。</a:t>
            </a:r>
          </a:p>
        </p:txBody>
      </p:sp>
      <p:grpSp>
        <p:nvGrpSpPr>
          <p:cNvPr id="7" name="グループ化 6">
            <a:extLst>
              <a:ext uri="{FF2B5EF4-FFF2-40B4-BE49-F238E27FC236}">
                <a16:creationId xmlns:a16="http://schemas.microsoft.com/office/drawing/2014/main" xmlns="" id="{E608EFC1-2019-4A3D-A989-9EE6D4C59869}"/>
              </a:ext>
            </a:extLst>
          </p:cNvPr>
          <p:cNvGrpSpPr/>
          <p:nvPr/>
        </p:nvGrpSpPr>
        <p:grpSpPr>
          <a:xfrm>
            <a:off x="482087" y="2480310"/>
            <a:ext cx="6357742" cy="504190"/>
            <a:chOff x="728646" y="1851740"/>
            <a:chExt cx="6120130" cy="504190"/>
          </a:xfrm>
        </p:grpSpPr>
        <p:sp>
          <p:nvSpPr>
            <p:cNvPr id="8" name="object 20">
              <a:extLst>
                <a:ext uri="{FF2B5EF4-FFF2-40B4-BE49-F238E27FC236}">
                  <a16:creationId xmlns:a16="http://schemas.microsoft.com/office/drawing/2014/main" xmlns="" id="{3E014E9A-2A5C-4847-989A-106F002ABB16}"/>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2D2BE437-1075-4DE4-A229-703BCEA4B92B}"/>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相談・要望受付の準備</a:t>
              </a:r>
            </a:p>
          </p:txBody>
        </p:sp>
        <p:sp>
          <p:nvSpPr>
            <p:cNvPr id="10" name="object 22">
              <a:extLst>
                <a:ext uri="{FF2B5EF4-FFF2-40B4-BE49-F238E27FC236}">
                  <a16:creationId xmlns:a16="http://schemas.microsoft.com/office/drawing/2014/main" xmlns="" id="{DEFC8BFA-3A6B-49E5-A53A-2A789AD1E24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731B163D-A43B-4621-9002-93CE1C1C945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12" name="object 9">
            <a:extLst>
              <a:ext uri="{FF2B5EF4-FFF2-40B4-BE49-F238E27FC236}">
                <a16:creationId xmlns:a16="http://schemas.microsoft.com/office/drawing/2014/main" xmlns="" id="{DB2F6B4A-CA93-4815-9CD7-27A136E2AECE}"/>
              </a:ext>
            </a:extLst>
          </p:cNvPr>
          <p:cNvSpPr txBox="1"/>
          <p:nvPr/>
        </p:nvSpPr>
        <p:spPr>
          <a:xfrm>
            <a:off x="585673" y="5399053"/>
            <a:ext cx="6186293" cy="65299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対面により、相談にのり、要望を聞き、メモ等に記録し、保管する。</a:t>
            </a:r>
            <a:endParaRPr lang="ja-JP" altLang="en-US" sz="1200" b="1">
              <a:solidFill>
                <a:srgbClr val="221815"/>
              </a:solidFill>
              <a:latin typeface="Yu Gothic" panose="020B0400000000000000" pitchFamily="34" charset="-128"/>
              <a:ea typeface="Yu Gothic" panose="020B0400000000000000" pitchFamily="34" charset="-128"/>
              <a:cs typeface="YuGothic"/>
            </a:endParaRPr>
          </a:p>
        </p:txBody>
      </p:sp>
      <p:grpSp>
        <p:nvGrpSpPr>
          <p:cNvPr id="13" name="グループ化 12">
            <a:extLst>
              <a:ext uri="{FF2B5EF4-FFF2-40B4-BE49-F238E27FC236}">
                <a16:creationId xmlns:a16="http://schemas.microsoft.com/office/drawing/2014/main" xmlns="" id="{C6839638-1289-4E66-8F58-3163DF216E05}"/>
              </a:ext>
            </a:extLst>
          </p:cNvPr>
          <p:cNvGrpSpPr/>
          <p:nvPr/>
        </p:nvGrpSpPr>
        <p:grpSpPr>
          <a:xfrm>
            <a:off x="475847" y="4737100"/>
            <a:ext cx="6357742" cy="504190"/>
            <a:chOff x="728646" y="1851740"/>
            <a:chExt cx="6120130" cy="504190"/>
          </a:xfrm>
        </p:grpSpPr>
        <p:sp>
          <p:nvSpPr>
            <p:cNvPr id="14" name="object 20">
              <a:extLst>
                <a:ext uri="{FF2B5EF4-FFF2-40B4-BE49-F238E27FC236}">
                  <a16:creationId xmlns:a16="http://schemas.microsoft.com/office/drawing/2014/main" xmlns="" id="{F36127DE-64FE-4EE5-8B4E-A75FE63063C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8C64B5E5-7E50-4892-8845-F41D7FA457C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相談者等からの相談・要望の受付</a:t>
              </a:r>
            </a:p>
          </p:txBody>
        </p:sp>
        <p:sp>
          <p:nvSpPr>
            <p:cNvPr id="16" name="object 22">
              <a:extLst>
                <a:ext uri="{FF2B5EF4-FFF2-40B4-BE49-F238E27FC236}">
                  <a16:creationId xmlns:a16="http://schemas.microsoft.com/office/drawing/2014/main" xmlns="" id="{FAE9F3D9-9312-4236-BA4E-67479837CE07}"/>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BC97579C-4F08-461D-AA1D-FAE9D5B56F8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18" name="object 9">
            <a:extLst>
              <a:ext uri="{FF2B5EF4-FFF2-40B4-BE49-F238E27FC236}">
                <a16:creationId xmlns:a16="http://schemas.microsoft.com/office/drawing/2014/main" xmlns="" id="{D9504454-0795-44AB-BD2D-3CE46A907F1A}"/>
              </a:ext>
            </a:extLst>
          </p:cNvPr>
          <p:cNvSpPr txBox="1"/>
          <p:nvPr/>
        </p:nvSpPr>
        <p:spPr>
          <a:xfrm>
            <a:off x="585673" y="6808753"/>
            <a:ext cx="6186293" cy="288130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相談や要望で緊急的に対応が必要で、対応が可能と思わる場合は、内容に応じて</a:t>
            </a:r>
            <a:r>
              <a:rPr lang="ja-JP" altLang="en-US" sz="1600" b="1">
                <a:solidFill>
                  <a:srgbClr val="221815"/>
                </a:solidFill>
                <a:latin typeface="游ゴシック" panose="020B0400000000000000" pitchFamily="50" charset="-128"/>
                <a:ea typeface="游ゴシック" panose="020B0400000000000000" pitchFamily="50" charset="-128"/>
                <a:cs typeface="YuGothic"/>
              </a:rPr>
              <a:t>関係者（</a:t>
            </a:r>
            <a:r>
              <a:rPr lang="ja-JP" altLang="en-US" sz="1600" b="1">
                <a:solidFill>
                  <a:srgbClr val="221815"/>
                </a:solidFill>
                <a:latin typeface="游ゴシック" panose="020B0400000000000000" pitchFamily="50" charset="-128"/>
                <a:ea typeface="游ゴシック" panose="020B0400000000000000" pitchFamily="50" charset="-128"/>
              </a:rPr>
              <a:t>町職員</a:t>
            </a:r>
            <a:r>
              <a:rPr lang="ja-JP" altLang="en-US" sz="1600" b="1">
                <a:solidFill>
                  <a:srgbClr val="221815"/>
                </a:solidFill>
                <a:latin typeface="游ゴシック" panose="020B0400000000000000" pitchFamily="50" charset="-128"/>
                <a:ea typeface="游ゴシック" panose="020B0400000000000000" pitchFamily="50" charset="-128"/>
                <a:cs typeface="YuGothic"/>
              </a:rPr>
              <a:t>、施設管理者、避難所運営委員会等）に伝え、解決策を検討して対応にあたる。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游ゴシック" panose="020B0400000000000000" pitchFamily="50" charset="-128"/>
                <a:ea typeface="游ゴシック" panose="020B0400000000000000" pitchFamily="50" charset="-128"/>
                <a:cs typeface="YuGothic"/>
              </a:rPr>
              <a:t>相談を受けた内容のうち、身近にいる専門職能などを持つ</a:t>
            </a:r>
            <a:r>
              <a:rPr lang="en-US" altLang="ja-JP" sz="1600" b="1">
                <a:solidFill>
                  <a:srgbClr val="221815"/>
                </a:solidFill>
                <a:latin typeface="游ゴシック" panose="020B0400000000000000" pitchFamily="50" charset="-128"/>
                <a:ea typeface="游ゴシック" panose="020B0400000000000000" pitchFamily="50" charset="-128"/>
                <a:cs typeface="YuGothic"/>
              </a:rPr>
              <a:t/>
            </a:r>
            <a:br>
              <a:rPr lang="en-US" altLang="ja-JP" sz="1600" b="1">
                <a:solidFill>
                  <a:srgbClr val="221815"/>
                </a:solidFill>
                <a:latin typeface="游ゴシック" panose="020B0400000000000000" pitchFamily="50" charset="-128"/>
                <a:ea typeface="游ゴシック" panose="020B0400000000000000" pitchFamily="50" charset="-128"/>
                <a:cs typeface="YuGothic"/>
              </a:rPr>
            </a:br>
            <a:r>
              <a:rPr lang="ja-JP" altLang="en-US" sz="1600" b="1">
                <a:solidFill>
                  <a:srgbClr val="221815"/>
                </a:solidFill>
                <a:latin typeface="游ゴシック" panose="020B0400000000000000" pitchFamily="50" charset="-128"/>
                <a:ea typeface="游ゴシック" panose="020B0400000000000000" pitchFamily="50" charset="-128"/>
                <a:cs typeface="YuGothic"/>
              </a:rPr>
              <a:t>専門家で解決できそうなものは、専門家に相談し、解決を図る。</a:t>
            </a:r>
            <a:endParaRPr lang="en-US" altLang="ja-JP" sz="1600" b="1">
              <a:solidFill>
                <a:srgbClr val="221815"/>
              </a:solidFill>
              <a:latin typeface="游ゴシック" panose="020B0400000000000000" pitchFamily="50" charset="-128"/>
              <a:ea typeface="游ゴシック" panose="020B0400000000000000" pitchFamily="50"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游ゴシック" panose="020B0400000000000000" pitchFamily="50" charset="-128"/>
                <a:ea typeface="游ゴシック" panose="020B0400000000000000" pitchFamily="50" charset="-128"/>
                <a:cs typeface="YuGothic"/>
              </a:rPr>
              <a:t>相談を受けた内容のうち、避難所運営本部でも解決できない問題については、</a:t>
            </a:r>
            <a:r>
              <a:rPr lang="ja-JP" altLang="en-US" sz="1600" b="1">
                <a:solidFill>
                  <a:srgbClr val="221815"/>
                </a:solidFill>
                <a:latin typeface="游ゴシック" panose="020B0400000000000000" pitchFamily="50" charset="-128"/>
                <a:ea typeface="游ゴシック" panose="020B0400000000000000" pitchFamily="50" charset="-128"/>
              </a:rPr>
              <a:t>町職員（町職員がいない場合は総務班）</a:t>
            </a:r>
            <a:r>
              <a:rPr lang="ja-JP" altLang="en-US" sz="1600" b="1">
                <a:solidFill>
                  <a:srgbClr val="221815"/>
                </a:solidFill>
                <a:latin typeface="游ゴシック" panose="020B0400000000000000" pitchFamily="50" charset="-128"/>
                <a:ea typeface="游ゴシック" panose="020B0400000000000000" pitchFamily="50" charset="-128"/>
                <a:cs typeface="YuGothic"/>
              </a:rPr>
              <a:t>を通して町災害対策本部へ報告し、対応を要請する。</a:t>
            </a:r>
          </a:p>
        </p:txBody>
      </p:sp>
      <p:grpSp>
        <p:nvGrpSpPr>
          <p:cNvPr id="19" name="グループ化 18">
            <a:extLst>
              <a:ext uri="{FF2B5EF4-FFF2-40B4-BE49-F238E27FC236}">
                <a16:creationId xmlns:a16="http://schemas.microsoft.com/office/drawing/2014/main" xmlns="" id="{DBBFD2B7-83BC-4116-B7A3-BE8E8C3C2400}"/>
              </a:ext>
            </a:extLst>
          </p:cNvPr>
          <p:cNvGrpSpPr/>
          <p:nvPr/>
        </p:nvGrpSpPr>
        <p:grpSpPr>
          <a:xfrm>
            <a:off x="475847" y="6146800"/>
            <a:ext cx="6357742" cy="504190"/>
            <a:chOff x="728646" y="1851740"/>
            <a:chExt cx="6120130" cy="504190"/>
          </a:xfrm>
        </p:grpSpPr>
        <p:sp>
          <p:nvSpPr>
            <p:cNvPr id="20" name="object 20">
              <a:extLst>
                <a:ext uri="{FF2B5EF4-FFF2-40B4-BE49-F238E27FC236}">
                  <a16:creationId xmlns:a16="http://schemas.microsoft.com/office/drawing/2014/main" xmlns="" id="{3940DB9C-E69F-49E1-B3BF-3A133A2395A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1" name="object 21">
              <a:extLst>
                <a:ext uri="{FF2B5EF4-FFF2-40B4-BE49-F238E27FC236}">
                  <a16:creationId xmlns:a16="http://schemas.microsoft.com/office/drawing/2014/main" xmlns="" id="{1BBE4AF8-01B6-49FD-96A4-951C4FB0B17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相談・要望への対応、専門家への相談</a:t>
              </a:r>
            </a:p>
          </p:txBody>
        </p:sp>
        <p:sp>
          <p:nvSpPr>
            <p:cNvPr id="22" name="object 22">
              <a:extLst>
                <a:ext uri="{FF2B5EF4-FFF2-40B4-BE49-F238E27FC236}">
                  <a16:creationId xmlns:a16="http://schemas.microsoft.com/office/drawing/2014/main" xmlns="" id="{A173C991-08A9-4803-AE6A-E364AB4DA161}"/>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 name="object 23">
              <a:extLst>
                <a:ext uri="{FF2B5EF4-FFF2-40B4-BE49-F238E27FC236}">
                  <a16:creationId xmlns:a16="http://schemas.microsoft.com/office/drawing/2014/main" xmlns="" id="{E2D89E44-577E-40BA-AE97-F518C8465D63}"/>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３</a:t>
              </a:r>
              <a:endParaRPr sz="2100" b="1">
                <a:latin typeface="Yu Gothic" panose="020B0400000000000000" pitchFamily="34" charset="-128"/>
                <a:ea typeface="Yu Gothic" panose="020B0400000000000000" pitchFamily="34" charset="-128"/>
                <a:cs typeface="YuGothic"/>
              </a:endParaRPr>
            </a:p>
          </p:txBody>
        </p:sp>
      </p:grpSp>
      <p:sp>
        <p:nvSpPr>
          <p:cNvPr id="24" name="object 5">
            <a:extLst>
              <a:ext uri="{FF2B5EF4-FFF2-40B4-BE49-F238E27FC236}">
                <a16:creationId xmlns:a16="http://schemas.microsoft.com/office/drawing/2014/main" xmlns="" id="{AD1E0646-9363-47C5-8ABA-9799F2FF3BE8}"/>
              </a:ext>
            </a:extLst>
          </p:cNvPr>
          <p:cNvSpPr txBox="1"/>
          <p:nvPr/>
        </p:nvSpPr>
        <p:spPr>
          <a:xfrm>
            <a:off x="1222981" y="187684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08</a:t>
            </a:r>
            <a:r>
              <a:rPr lang="ja-JP" altLang="en-US" sz="1400" b="1">
                <a:solidFill>
                  <a:srgbClr val="221815"/>
                </a:solidFill>
                <a:latin typeface="Yu Gothic" panose="020B0400000000000000" pitchFamily="34" charset="-128"/>
                <a:ea typeface="Yu Gothic" panose="020B0400000000000000" pitchFamily="34" charset="-128"/>
                <a:cs typeface="YuGothic"/>
              </a:rPr>
              <a:t>：相談・要望受付メモ</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25" name="テキスト ボックス 24">
            <a:extLst>
              <a:ext uri="{FF2B5EF4-FFF2-40B4-BE49-F238E27FC236}">
                <a16:creationId xmlns:a16="http://schemas.microsoft.com/office/drawing/2014/main" xmlns="" id="{C81A7746-A693-4B8B-836B-17F70128E4E6}"/>
              </a:ext>
            </a:extLst>
          </p:cNvPr>
          <p:cNvSpPr txBox="1"/>
          <p:nvPr/>
        </p:nvSpPr>
        <p:spPr>
          <a:xfrm>
            <a:off x="561647" y="9824927"/>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コツ・ポイント６</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避難者からの相談・要望対応</a:t>
            </a:r>
            <a:endParaRPr lang="ja-JP" altLang="en-US" sz="1600" u="sng">
              <a:solidFill>
                <a:srgbClr val="172A88"/>
              </a:solidFill>
            </a:endParaRPr>
          </a:p>
        </p:txBody>
      </p:sp>
      <p:sp>
        <p:nvSpPr>
          <p:cNvPr id="26" name="テキスト ボックス 25">
            <a:extLst>
              <a:ext uri="{FF2B5EF4-FFF2-40B4-BE49-F238E27FC236}">
                <a16:creationId xmlns:a16="http://schemas.microsoft.com/office/drawing/2014/main" xmlns="" id="{FBEA6ED0-CC44-4AE0-9DED-E61E3D9D8F48}"/>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３５</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050818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F0786091-8EED-46C7-B7DF-ED59C6488FA2}"/>
              </a:ext>
            </a:extLst>
          </p:cNvPr>
          <p:cNvSpPr txBox="1">
            <a:spLocks/>
          </p:cNvSpPr>
          <p:nvPr/>
        </p:nvSpPr>
        <p:spPr>
          <a:xfrm>
            <a:off x="425942" y="950015"/>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５</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避難所運営委員会の運営サポート</a:t>
            </a:r>
          </a:p>
        </p:txBody>
      </p:sp>
      <p:grpSp>
        <p:nvGrpSpPr>
          <p:cNvPr id="3" name="グループ化 2">
            <a:extLst>
              <a:ext uri="{FF2B5EF4-FFF2-40B4-BE49-F238E27FC236}">
                <a16:creationId xmlns:a16="http://schemas.microsoft.com/office/drawing/2014/main" xmlns="" id="{C0D6196E-AE11-4D2E-AC66-8039FF821ABA}"/>
              </a:ext>
            </a:extLst>
          </p:cNvPr>
          <p:cNvGrpSpPr/>
          <p:nvPr/>
        </p:nvGrpSpPr>
        <p:grpSpPr>
          <a:xfrm>
            <a:off x="567757" y="1661234"/>
            <a:ext cx="6283775" cy="648000"/>
            <a:chOff x="689917" y="1624372"/>
            <a:chExt cx="6283775" cy="648000"/>
          </a:xfrm>
        </p:grpSpPr>
        <p:sp>
          <p:nvSpPr>
            <p:cNvPr id="4" name="object 5">
              <a:extLst>
                <a:ext uri="{FF2B5EF4-FFF2-40B4-BE49-F238E27FC236}">
                  <a16:creationId xmlns:a16="http://schemas.microsoft.com/office/drawing/2014/main" xmlns="" id="{EB131576-AA34-4491-9647-5EABDC85280B}"/>
                </a:ext>
              </a:extLst>
            </p:cNvPr>
            <p:cNvSpPr txBox="1"/>
            <p:nvPr/>
          </p:nvSpPr>
          <p:spPr>
            <a:xfrm>
              <a:off x="1376148" y="1829605"/>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10</a:t>
              </a:r>
              <a:r>
                <a:rPr lang="zh-TW" altLang="en-US" sz="1400" b="1">
                  <a:latin typeface="Yu Gothic" panose="020B0400000000000000" pitchFamily="34" charset="-128"/>
                  <a:ea typeface="Yu Gothic" panose="020B0400000000000000" pitchFamily="34" charset="-128"/>
                  <a:cs typeface="YuGothic"/>
                </a:rPr>
                <a:t>：避難所運営委員会記録用紙</a:t>
              </a:r>
            </a:p>
          </p:txBody>
        </p:sp>
        <p:pic>
          <p:nvPicPr>
            <p:cNvPr id="5" name="グラフィックス 4" descr="ドキュメント 枠線">
              <a:extLst>
                <a:ext uri="{FF2B5EF4-FFF2-40B4-BE49-F238E27FC236}">
                  <a16:creationId xmlns:a16="http://schemas.microsoft.com/office/drawing/2014/main" xmlns="" id="{BDEDD74F-361A-45CD-B911-39A6F235698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E65D6691-22A1-4FE5-9E22-AFEAF5AC8C66}"/>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object 9">
            <a:extLst>
              <a:ext uri="{FF2B5EF4-FFF2-40B4-BE49-F238E27FC236}">
                <a16:creationId xmlns:a16="http://schemas.microsoft.com/office/drawing/2014/main" xmlns="" id="{5B008BBB-E357-4301-A3CE-3C5700CB6CEC}"/>
              </a:ext>
            </a:extLst>
          </p:cNvPr>
          <p:cNvSpPr txBox="1"/>
          <p:nvPr/>
        </p:nvSpPr>
        <p:spPr>
          <a:xfrm>
            <a:off x="622920" y="3135402"/>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避難所運営委員会を開催するための場所（会場）を確保し、</a:t>
            </a:r>
            <a:r>
              <a:rPr lang="en-US" altLang="ja-JP" sz="1600" b="1">
                <a:solidFill>
                  <a:srgbClr val="221815"/>
                </a:solidFill>
                <a:latin typeface="Yu Gothic" panose="020B0400000000000000" pitchFamily="34" charset="-128"/>
                <a:ea typeface="Yu Gothic" panose="020B0400000000000000" pitchFamily="34" charset="-128"/>
                <a:cs typeface="YuGothic"/>
              </a:rPr>
              <a:t/>
            </a:r>
            <a:br>
              <a:rPr lang="en-US" altLang="ja-JP" sz="1600" b="1">
                <a:solidFill>
                  <a:srgbClr val="221815"/>
                </a:solidFill>
                <a:latin typeface="Yu Gothic" panose="020B0400000000000000" pitchFamily="34" charset="-128"/>
                <a:ea typeface="Yu Gothic" panose="020B0400000000000000" pitchFamily="34" charset="-128"/>
                <a:cs typeface="YuGothic"/>
              </a:rPr>
            </a:br>
            <a:r>
              <a:rPr lang="ja-JP" altLang="en-US" sz="1600" b="1">
                <a:solidFill>
                  <a:srgbClr val="221815"/>
                </a:solidFill>
                <a:latin typeface="Yu Gothic" panose="020B0400000000000000" pitchFamily="34" charset="-128"/>
                <a:ea typeface="Yu Gothic" panose="020B0400000000000000" pitchFamily="34" charset="-128"/>
                <a:cs typeface="YuGothic"/>
              </a:rPr>
              <a:t>開催前に、机や椅子などの設営を行う。</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避難所運営委員会の資料の作成、開催案内を参加予定者</a:t>
            </a:r>
            <a:r>
              <a:rPr lang="en-US" altLang="ja-JP" sz="1600" b="1">
                <a:solidFill>
                  <a:srgbClr val="221815"/>
                </a:solidFill>
                <a:latin typeface="Yu Gothic" panose="020B0400000000000000" pitchFamily="34" charset="-128"/>
                <a:ea typeface="Yu Gothic" panose="020B0400000000000000" pitchFamily="34" charset="-128"/>
                <a:cs typeface="YuGothic"/>
              </a:rPr>
              <a:t/>
            </a:r>
            <a:br>
              <a:rPr lang="en-US" altLang="ja-JP" sz="1600" b="1">
                <a:solidFill>
                  <a:srgbClr val="221815"/>
                </a:solidFill>
                <a:latin typeface="Yu Gothic" panose="020B0400000000000000" pitchFamily="34" charset="-128"/>
                <a:ea typeface="Yu Gothic" panose="020B0400000000000000" pitchFamily="34" charset="-128"/>
                <a:cs typeface="YuGothic"/>
              </a:rPr>
            </a:br>
            <a:r>
              <a:rPr lang="ja-JP" altLang="en-US" sz="1600" b="1">
                <a:solidFill>
                  <a:srgbClr val="221815"/>
                </a:solidFill>
                <a:latin typeface="Yu Gothic" panose="020B0400000000000000" pitchFamily="34" charset="-128"/>
                <a:ea typeface="Yu Gothic" panose="020B0400000000000000" pitchFamily="34" charset="-128"/>
                <a:cs typeface="YuGothic"/>
              </a:rPr>
              <a:t>（各班長等）に通知する。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p:txBody>
      </p:sp>
      <p:grpSp>
        <p:nvGrpSpPr>
          <p:cNvPr id="8" name="グループ化 7">
            <a:extLst>
              <a:ext uri="{FF2B5EF4-FFF2-40B4-BE49-F238E27FC236}">
                <a16:creationId xmlns:a16="http://schemas.microsoft.com/office/drawing/2014/main" xmlns="" id="{F0EB00B9-AA32-488A-B1FB-66D6F8B72FFD}"/>
              </a:ext>
            </a:extLst>
          </p:cNvPr>
          <p:cNvGrpSpPr/>
          <p:nvPr/>
        </p:nvGrpSpPr>
        <p:grpSpPr>
          <a:xfrm>
            <a:off x="513093" y="2473449"/>
            <a:ext cx="6475905" cy="504190"/>
            <a:chOff x="728646" y="1851740"/>
            <a:chExt cx="6165219" cy="504190"/>
          </a:xfrm>
        </p:grpSpPr>
        <p:sp>
          <p:nvSpPr>
            <p:cNvPr id="9" name="object 20">
              <a:extLst>
                <a:ext uri="{FF2B5EF4-FFF2-40B4-BE49-F238E27FC236}">
                  <a16:creationId xmlns:a16="http://schemas.microsoft.com/office/drawing/2014/main" xmlns="" id="{2E0F5DF0-EB85-4671-9466-555609BAEF2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7900C0C8-D634-4186-BD21-A22CCA69C708}"/>
                </a:ext>
              </a:extLst>
            </p:cNvPr>
            <p:cNvSpPr txBox="1"/>
            <p:nvPr/>
          </p:nvSpPr>
          <p:spPr>
            <a:xfrm>
              <a:off x="1331702" y="1962758"/>
              <a:ext cx="5562163"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chemeClr val="bg1"/>
                  </a:solidFill>
                  <a:latin typeface="Yu Gothic" panose="020B0400000000000000" pitchFamily="34" charset="-128"/>
                  <a:ea typeface="Yu Gothic" panose="020B0400000000000000" pitchFamily="34" charset="-128"/>
                  <a:cs typeface="YuGothic"/>
                </a:rPr>
                <a:t>避難所運営委員会</a:t>
              </a:r>
              <a:r>
                <a:rPr lang="ja-JP" altLang="en-US" sz="2000" b="1">
                  <a:solidFill>
                    <a:srgbClr val="FFFFFF"/>
                  </a:solidFill>
                  <a:latin typeface="Yu Gothic" panose="020B0400000000000000" pitchFamily="34" charset="-128"/>
                  <a:ea typeface="Yu Gothic" panose="020B0400000000000000" pitchFamily="34" charset="-128"/>
                  <a:cs typeface="YuGothic"/>
                </a:rPr>
                <a:t>開催準備（議事事項の把握含む）</a:t>
              </a:r>
            </a:p>
          </p:txBody>
        </p:sp>
        <p:sp>
          <p:nvSpPr>
            <p:cNvPr id="11" name="object 22">
              <a:extLst>
                <a:ext uri="{FF2B5EF4-FFF2-40B4-BE49-F238E27FC236}">
                  <a16:creationId xmlns:a16="http://schemas.microsoft.com/office/drawing/2014/main" xmlns="" id="{96D0D6FD-AB00-454A-BC18-29D99A5AA4E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2" name="object 23">
              <a:extLst>
                <a:ext uri="{FF2B5EF4-FFF2-40B4-BE49-F238E27FC236}">
                  <a16:creationId xmlns:a16="http://schemas.microsoft.com/office/drawing/2014/main" xmlns="" id="{A9FE695E-1DAC-41A5-9F08-BD65A8074199}"/>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19" name="テキスト ボックス 18">
            <a:extLst>
              <a:ext uri="{FF2B5EF4-FFF2-40B4-BE49-F238E27FC236}">
                <a16:creationId xmlns:a16="http://schemas.microsoft.com/office/drawing/2014/main" xmlns="" id="{EA45D28C-2971-4536-9053-8169BC012380}"/>
              </a:ext>
            </a:extLst>
          </p:cNvPr>
          <p:cNvSpPr txBox="1"/>
          <p:nvPr/>
        </p:nvSpPr>
        <p:spPr>
          <a:xfrm>
            <a:off x="141512" y="10155068"/>
            <a:ext cx="660065"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３６</a:t>
            </a:r>
            <a:endParaRPr lang="en-US" altLang="ja-JP" kern="100">
              <a:solidFill>
                <a:schemeClr val="tx1">
                  <a:lumMod val="50000"/>
                  <a:lumOff val="50000"/>
                </a:schemeClr>
              </a:solidFill>
              <a:latin typeface="+mj-ea"/>
              <a:ea typeface="+mj-ea"/>
              <a:cs typeface="Times New Roman" panose="02020603050405020304" pitchFamily="18" charset="0"/>
            </a:endParaRPr>
          </a:p>
        </p:txBody>
      </p:sp>
      <p:sp>
        <p:nvSpPr>
          <p:cNvPr id="20" name="object 9">
            <a:extLst>
              <a:ext uri="{FF2B5EF4-FFF2-40B4-BE49-F238E27FC236}">
                <a16:creationId xmlns:a16="http://schemas.microsoft.com/office/drawing/2014/main" xmlns="" id="{68210FAC-5592-4AE3-8169-A61EBB4E9C16}"/>
              </a:ext>
            </a:extLst>
          </p:cNvPr>
          <p:cNvSpPr txBox="1"/>
          <p:nvPr/>
        </p:nvSpPr>
        <p:spPr>
          <a:xfrm>
            <a:off x="616680" y="5756558"/>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避難所運営委員会の会議の内容、決まったことなどを記録用紙に記録する。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避難所運営委員会の決定事項については、情報班と連携し、</a:t>
            </a:r>
            <a:r>
              <a:rPr lang="en-US" altLang="ja-JP" sz="1600" b="1">
                <a:latin typeface="Yu Gothic" panose="020B0400000000000000" pitchFamily="34" charset="-128"/>
                <a:ea typeface="Yu Gothic" panose="020B0400000000000000" pitchFamily="34" charset="-128"/>
                <a:cs typeface="YuGothic"/>
              </a:rPr>
              <a:t/>
            </a:r>
            <a:br>
              <a:rPr lang="en-US" altLang="ja-JP"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情報掲示板に掲示するなどして避難者に伝える。</a:t>
            </a:r>
          </a:p>
        </p:txBody>
      </p:sp>
      <p:grpSp>
        <p:nvGrpSpPr>
          <p:cNvPr id="21" name="グループ化 20">
            <a:extLst>
              <a:ext uri="{FF2B5EF4-FFF2-40B4-BE49-F238E27FC236}">
                <a16:creationId xmlns:a16="http://schemas.microsoft.com/office/drawing/2014/main" xmlns="" id="{888496FA-4414-4C1C-94DA-D8467C0ADFEF}"/>
              </a:ext>
            </a:extLst>
          </p:cNvPr>
          <p:cNvGrpSpPr/>
          <p:nvPr/>
        </p:nvGrpSpPr>
        <p:grpSpPr>
          <a:xfrm>
            <a:off x="506854" y="5094605"/>
            <a:ext cx="6357742" cy="504190"/>
            <a:chOff x="728646" y="1851740"/>
            <a:chExt cx="6120130" cy="504190"/>
          </a:xfrm>
        </p:grpSpPr>
        <p:sp>
          <p:nvSpPr>
            <p:cNvPr id="22" name="object 20">
              <a:extLst>
                <a:ext uri="{FF2B5EF4-FFF2-40B4-BE49-F238E27FC236}">
                  <a16:creationId xmlns:a16="http://schemas.microsoft.com/office/drawing/2014/main" xmlns="" id="{30C9A236-80A1-4048-B917-4BF793E5E45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 name="object 21">
              <a:extLst>
                <a:ext uri="{FF2B5EF4-FFF2-40B4-BE49-F238E27FC236}">
                  <a16:creationId xmlns:a16="http://schemas.microsoft.com/office/drawing/2014/main" xmlns="" id="{327BB959-7BF1-41E1-A133-A6C2C0AFABE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会議内容の記録及び決定事項の通知</a:t>
              </a:r>
            </a:p>
          </p:txBody>
        </p:sp>
        <p:sp>
          <p:nvSpPr>
            <p:cNvPr id="24" name="object 22">
              <a:extLst>
                <a:ext uri="{FF2B5EF4-FFF2-40B4-BE49-F238E27FC236}">
                  <a16:creationId xmlns:a16="http://schemas.microsoft.com/office/drawing/2014/main" xmlns="" id="{7DFF5EE3-E05B-424E-85CF-778CA85C6B61}"/>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 name="object 23">
              <a:extLst>
                <a:ext uri="{FF2B5EF4-FFF2-40B4-BE49-F238E27FC236}">
                  <a16:creationId xmlns:a16="http://schemas.microsoft.com/office/drawing/2014/main" xmlns="" id="{6B31F92F-6D3C-436F-A0B2-4E6BCB0BAABE}"/>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833449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2AC77665-16CB-4DD0-B1D1-42C3E7E0794E}"/>
              </a:ext>
            </a:extLst>
          </p:cNvPr>
          <p:cNvSpPr txBox="1">
            <a:spLocks/>
          </p:cNvSpPr>
          <p:nvPr/>
        </p:nvSpPr>
        <p:spPr>
          <a:xfrm>
            <a:off x="394927"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６</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ボランティアニーズの把握</a:t>
            </a:r>
          </a:p>
        </p:txBody>
      </p:sp>
      <p:grpSp>
        <p:nvGrpSpPr>
          <p:cNvPr id="3" name="グループ化 2">
            <a:extLst>
              <a:ext uri="{FF2B5EF4-FFF2-40B4-BE49-F238E27FC236}">
                <a16:creationId xmlns:a16="http://schemas.microsoft.com/office/drawing/2014/main" xmlns="" id="{B2127D9C-6871-4A7E-8CF0-F3BA4F93D4D8}"/>
              </a:ext>
            </a:extLst>
          </p:cNvPr>
          <p:cNvGrpSpPr/>
          <p:nvPr/>
        </p:nvGrpSpPr>
        <p:grpSpPr>
          <a:xfrm>
            <a:off x="536742" y="1668095"/>
            <a:ext cx="6283775" cy="648000"/>
            <a:chOff x="689917" y="1624372"/>
            <a:chExt cx="6283775" cy="648000"/>
          </a:xfrm>
        </p:grpSpPr>
        <p:pic>
          <p:nvPicPr>
            <p:cNvPr id="4" name="グラフィックス 3" descr="ドキュメント 枠線">
              <a:extLst>
                <a:ext uri="{FF2B5EF4-FFF2-40B4-BE49-F238E27FC236}">
                  <a16:creationId xmlns:a16="http://schemas.microsoft.com/office/drawing/2014/main" xmlns="" id="{2E209FE7-92C1-42C9-9C7F-6C3C5219C22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 name="正方形/長方形 4">
              <a:extLst>
                <a:ext uri="{FF2B5EF4-FFF2-40B4-BE49-F238E27FC236}">
                  <a16:creationId xmlns:a16="http://schemas.microsoft.com/office/drawing/2014/main" xmlns="" id="{3BA4BAAE-E8BE-4B6F-B58D-846780DCC70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object 9">
            <a:extLst>
              <a:ext uri="{FF2B5EF4-FFF2-40B4-BE49-F238E27FC236}">
                <a16:creationId xmlns:a16="http://schemas.microsoft.com/office/drawing/2014/main" xmlns="" id="{B4912CAD-6065-4628-BFAF-1A122A6FD027}"/>
              </a:ext>
            </a:extLst>
          </p:cNvPr>
          <p:cNvSpPr txBox="1"/>
          <p:nvPr/>
        </p:nvSpPr>
        <p:spPr>
          <a:xfrm>
            <a:off x="591905" y="314226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各班長に、班の活動にあたり支援・協力してほしいこと、</a:t>
            </a:r>
            <a:r>
              <a:rPr lang="en-US" altLang="ja-JP" sz="1600" b="1">
                <a:latin typeface="Yu Gothic" panose="020B0400000000000000" pitchFamily="34" charset="-128"/>
                <a:ea typeface="Yu Gothic" panose="020B0400000000000000" pitchFamily="34" charset="-128"/>
                <a:cs typeface="YuGothic"/>
              </a:rPr>
              <a:t/>
            </a:r>
            <a:br>
              <a:rPr lang="en-US" altLang="ja-JP"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専門家派遣やボランティアのニーズを確認する。</a:t>
            </a:r>
          </a:p>
        </p:txBody>
      </p:sp>
      <p:grpSp>
        <p:nvGrpSpPr>
          <p:cNvPr id="7" name="グループ化 6">
            <a:extLst>
              <a:ext uri="{FF2B5EF4-FFF2-40B4-BE49-F238E27FC236}">
                <a16:creationId xmlns:a16="http://schemas.microsoft.com/office/drawing/2014/main" xmlns="" id="{F4344AB9-22FC-47F3-9853-AB7649275899}"/>
              </a:ext>
            </a:extLst>
          </p:cNvPr>
          <p:cNvGrpSpPr/>
          <p:nvPr/>
        </p:nvGrpSpPr>
        <p:grpSpPr>
          <a:xfrm>
            <a:off x="482079" y="2480310"/>
            <a:ext cx="6357742" cy="504190"/>
            <a:chOff x="728646" y="1851740"/>
            <a:chExt cx="6120130" cy="504190"/>
          </a:xfrm>
        </p:grpSpPr>
        <p:sp>
          <p:nvSpPr>
            <p:cNvPr id="8" name="object 20">
              <a:extLst>
                <a:ext uri="{FF2B5EF4-FFF2-40B4-BE49-F238E27FC236}">
                  <a16:creationId xmlns:a16="http://schemas.microsoft.com/office/drawing/2014/main" xmlns="" id="{FAD5AD2E-0FD1-4792-8A5D-5500202C976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F2127E31-D6E6-4537-B76A-9373DEFDF07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各班からのニーズ把握</a:t>
              </a:r>
            </a:p>
          </p:txBody>
        </p:sp>
        <p:sp>
          <p:nvSpPr>
            <p:cNvPr id="10" name="object 22">
              <a:extLst>
                <a:ext uri="{FF2B5EF4-FFF2-40B4-BE49-F238E27FC236}">
                  <a16:creationId xmlns:a16="http://schemas.microsoft.com/office/drawing/2014/main" xmlns="" id="{9A8D8F66-1424-402B-8539-EC677E29C14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FCB3C724-3E6C-44F8-8C84-DA8E6EC72BE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12" name="object 9">
            <a:extLst>
              <a:ext uri="{FF2B5EF4-FFF2-40B4-BE49-F238E27FC236}">
                <a16:creationId xmlns:a16="http://schemas.microsoft.com/office/drawing/2014/main" xmlns="" id="{5AD75A16-DCB0-401D-9B9A-757A534E795F}"/>
              </a:ext>
            </a:extLst>
          </p:cNvPr>
          <p:cNvSpPr txBox="1"/>
          <p:nvPr/>
        </p:nvSpPr>
        <p:spPr>
          <a:xfrm>
            <a:off x="585665" y="4814396"/>
            <a:ext cx="6357742" cy="205203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避難者への呼びかけを通じ、相談したいことや、支援・協力してほしいことなど、専門家の派遣やボランティア支援のニーズが</a:t>
            </a:r>
            <a:r>
              <a:rPr lang="en-US" altLang="ja-JP" sz="1600" b="1" dirty="0">
                <a:latin typeface="Yu Gothic" panose="020B0400000000000000" pitchFamily="34" charset="-128"/>
                <a:ea typeface="Yu Gothic" panose="020B0400000000000000" pitchFamily="34" charset="-128"/>
                <a:cs typeface="YuGothic"/>
              </a:rPr>
              <a:t/>
            </a:r>
            <a:br>
              <a:rPr lang="en-US" altLang="ja-JP" sz="1600" b="1" dirty="0">
                <a:latin typeface="Yu Gothic" panose="020B0400000000000000" pitchFamily="34" charset="-128"/>
                <a:ea typeface="Yu Gothic" panose="020B0400000000000000" pitchFamily="34" charset="-128"/>
                <a:cs typeface="YuGothic"/>
              </a:rPr>
            </a:br>
            <a:r>
              <a:rPr lang="ja-JP" altLang="en-US" sz="1600" b="1" dirty="0">
                <a:latin typeface="Yu Gothic" panose="020B0400000000000000" pitchFamily="34" charset="-128"/>
                <a:ea typeface="Yu Gothic" panose="020B0400000000000000" pitchFamily="34" charset="-128"/>
                <a:cs typeface="YuGothic"/>
              </a:rPr>
              <a:t>ないか確認して、ニーズを把握する。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在宅避難者に対しても、掲示板での呼びかけを通じ相談したいことや、支援・協力してほしいことなど専門家の派遣やボランティア支援のニーズがある場合は、申し出てもらう。</a:t>
            </a:r>
          </a:p>
        </p:txBody>
      </p:sp>
      <p:grpSp>
        <p:nvGrpSpPr>
          <p:cNvPr id="13" name="グループ化 12">
            <a:extLst>
              <a:ext uri="{FF2B5EF4-FFF2-40B4-BE49-F238E27FC236}">
                <a16:creationId xmlns:a16="http://schemas.microsoft.com/office/drawing/2014/main" xmlns="" id="{BB30EC80-AFA9-4D80-89A8-728ECBEBA313}"/>
              </a:ext>
            </a:extLst>
          </p:cNvPr>
          <p:cNvGrpSpPr/>
          <p:nvPr/>
        </p:nvGrpSpPr>
        <p:grpSpPr>
          <a:xfrm>
            <a:off x="475839" y="4152443"/>
            <a:ext cx="6357742" cy="504190"/>
            <a:chOff x="728646" y="1851740"/>
            <a:chExt cx="6120130" cy="504190"/>
          </a:xfrm>
        </p:grpSpPr>
        <p:sp>
          <p:nvSpPr>
            <p:cNvPr id="14" name="object 20">
              <a:extLst>
                <a:ext uri="{FF2B5EF4-FFF2-40B4-BE49-F238E27FC236}">
                  <a16:creationId xmlns:a16="http://schemas.microsoft.com/office/drawing/2014/main" xmlns="" id="{7CF9608C-64C1-44F7-A231-883CFAE0F8B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B613C5EB-16F6-43AD-ACAB-027369B79EAD}"/>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避難者からのニーズ把握</a:t>
              </a:r>
            </a:p>
          </p:txBody>
        </p:sp>
        <p:sp>
          <p:nvSpPr>
            <p:cNvPr id="16" name="object 22">
              <a:extLst>
                <a:ext uri="{FF2B5EF4-FFF2-40B4-BE49-F238E27FC236}">
                  <a16:creationId xmlns:a16="http://schemas.microsoft.com/office/drawing/2014/main" xmlns="" id="{5ED2AD5F-5387-45D0-B6D6-8CCB0F830E4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93192E2E-EB4E-491B-A934-FD68A502559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18" name="object 5">
            <a:extLst>
              <a:ext uri="{FF2B5EF4-FFF2-40B4-BE49-F238E27FC236}">
                <a16:creationId xmlns:a16="http://schemas.microsoft.com/office/drawing/2014/main" xmlns="" id="{B0B4B295-29E0-49E5-8671-4DB66C9FF3FF}"/>
              </a:ext>
            </a:extLst>
          </p:cNvPr>
          <p:cNvSpPr txBox="1"/>
          <p:nvPr/>
        </p:nvSpPr>
        <p:spPr>
          <a:xfrm>
            <a:off x="1222973" y="187684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p>
        </p:txBody>
      </p:sp>
      <p:sp>
        <p:nvSpPr>
          <p:cNvPr id="19" name="object 9">
            <a:extLst>
              <a:ext uri="{FF2B5EF4-FFF2-40B4-BE49-F238E27FC236}">
                <a16:creationId xmlns:a16="http://schemas.microsoft.com/office/drawing/2014/main" xmlns="" id="{183C1043-F5BE-47B1-9C8C-ACFC1CFD8920}"/>
              </a:ext>
            </a:extLst>
          </p:cNvPr>
          <p:cNvSpPr txBox="1"/>
          <p:nvPr/>
        </p:nvSpPr>
        <p:spPr>
          <a:xfrm>
            <a:off x="585665" y="7907393"/>
            <a:ext cx="6186293" cy="95019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各班及び避難者からの専門家派遣やボランティア支援に対するニーズを、その種類と内容、必要な人数といった観点から整理し、とりまとめる。</a:t>
            </a:r>
          </a:p>
        </p:txBody>
      </p:sp>
      <p:grpSp>
        <p:nvGrpSpPr>
          <p:cNvPr id="20" name="グループ化 19">
            <a:extLst>
              <a:ext uri="{FF2B5EF4-FFF2-40B4-BE49-F238E27FC236}">
                <a16:creationId xmlns:a16="http://schemas.microsoft.com/office/drawing/2014/main" xmlns="" id="{549B106A-B899-4C09-B2DF-CE5D5CFB7727}"/>
              </a:ext>
            </a:extLst>
          </p:cNvPr>
          <p:cNvGrpSpPr/>
          <p:nvPr/>
        </p:nvGrpSpPr>
        <p:grpSpPr>
          <a:xfrm>
            <a:off x="475839" y="7245440"/>
            <a:ext cx="6357742" cy="504190"/>
            <a:chOff x="728646" y="1851740"/>
            <a:chExt cx="6120130" cy="504190"/>
          </a:xfrm>
        </p:grpSpPr>
        <p:sp>
          <p:nvSpPr>
            <p:cNvPr id="21" name="object 20">
              <a:extLst>
                <a:ext uri="{FF2B5EF4-FFF2-40B4-BE49-F238E27FC236}">
                  <a16:creationId xmlns:a16="http://schemas.microsoft.com/office/drawing/2014/main" xmlns="" id="{59472EB2-EA5A-4819-B656-AA2EC75C57F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2" name="object 21">
              <a:extLst>
                <a:ext uri="{FF2B5EF4-FFF2-40B4-BE49-F238E27FC236}">
                  <a16:creationId xmlns:a16="http://schemas.microsoft.com/office/drawing/2014/main" xmlns="" id="{FAF9F669-E869-492D-8BFD-74D3D696EC4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ニーズの取りまとめ（種類・内容、規模）</a:t>
              </a:r>
            </a:p>
          </p:txBody>
        </p:sp>
        <p:sp>
          <p:nvSpPr>
            <p:cNvPr id="23" name="object 22">
              <a:extLst>
                <a:ext uri="{FF2B5EF4-FFF2-40B4-BE49-F238E27FC236}">
                  <a16:creationId xmlns:a16="http://schemas.microsoft.com/office/drawing/2014/main" xmlns="" id="{E0AA2557-C916-4417-A650-D7777E84CD3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 name="object 23">
              <a:extLst>
                <a:ext uri="{FF2B5EF4-FFF2-40B4-BE49-F238E27FC236}">
                  <a16:creationId xmlns:a16="http://schemas.microsoft.com/office/drawing/2014/main" xmlns="" id="{986AB61A-F3C5-4677-A7FA-49C5BAAFF8A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３</a:t>
              </a:r>
              <a:endParaRPr sz="2100" b="1">
                <a:latin typeface="Yu Gothic" panose="020B0400000000000000" pitchFamily="34" charset="-128"/>
                <a:ea typeface="Yu Gothic" panose="020B0400000000000000" pitchFamily="34" charset="-128"/>
                <a:cs typeface="YuGothic"/>
              </a:endParaRPr>
            </a:p>
          </p:txBody>
        </p:sp>
      </p:grpSp>
      <p:sp>
        <p:nvSpPr>
          <p:cNvPr id="25" name="テキスト ボックス 24">
            <a:extLst>
              <a:ext uri="{FF2B5EF4-FFF2-40B4-BE49-F238E27FC236}">
                <a16:creationId xmlns:a16="http://schemas.microsoft.com/office/drawing/2014/main" xmlns="" id="{BA9C319C-249B-42E5-9A5D-ED56D3049D9D}"/>
              </a:ext>
            </a:extLst>
          </p:cNvPr>
          <p:cNvSpPr txBox="1"/>
          <p:nvPr/>
        </p:nvSpPr>
        <p:spPr>
          <a:xfrm>
            <a:off x="6742415" y="10161657"/>
            <a:ext cx="66798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３７</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Tree>
    <p:extLst>
      <p:ext uri="{BB962C8B-B14F-4D97-AF65-F5344CB8AC3E}">
        <p14:creationId xmlns:p14="http://schemas.microsoft.com/office/powerpoint/2010/main" val="4043524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3BBA587D-27FC-41AC-BBB0-ADD5AD950BDB}"/>
              </a:ext>
            </a:extLst>
          </p:cNvPr>
          <p:cNvSpPr txBox="1">
            <a:spLocks/>
          </p:cNvSpPr>
          <p:nvPr/>
        </p:nvSpPr>
        <p:spPr>
          <a:xfrm>
            <a:off x="637387" y="969878"/>
            <a:ext cx="628114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296654"/>
                </a:solidFill>
                <a:latin typeface="Yu Gothic" panose="020B0400000000000000" pitchFamily="34" charset="-128"/>
                <a:ea typeface="Yu Gothic" panose="020B0400000000000000" pitchFamily="34" charset="-128"/>
              </a:rPr>
              <a:t>７</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ボランティアの依頼と受入れ</a:t>
            </a:r>
          </a:p>
        </p:txBody>
      </p:sp>
      <p:sp>
        <p:nvSpPr>
          <p:cNvPr id="3" name="object 9">
            <a:extLst>
              <a:ext uri="{FF2B5EF4-FFF2-40B4-BE49-F238E27FC236}">
                <a16:creationId xmlns:a16="http://schemas.microsoft.com/office/drawing/2014/main" xmlns="" id="{9EA9CEE3-7C95-4DC5-BCA2-7055172BF384}"/>
              </a:ext>
            </a:extLst>
          </p:cNvPr>
          <p:cNvSpPr txBox="1"/>
          <p:nvPr/>
        </p:nvSpPr>
        <p:spPr>
          <a:xfrm>
            <a:off x="738476" y="3142263"/>
            <a:ext cx="6186293" cy="127028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専門家派遣やボランティア支援に対するニーズを踏まえ、</a:t>
            </a:r>
            <a:r>
              <a:rPr lang="en-US" altLang="ja-JP" sz="1600" b="1">
                <a:latin typeface="Yu Gothic" panose="020B0400000000000000" pitchFamily="34" charset="-128"/>
                <a:ea typeface="Yu Gothic" panose="020B0400000000000000" pitchFamily="34" charset="-128"/>
                <a:cs typeface="YuGothic"/>
              </a:rPr>
              <a:t/>
            </a:r>
            <a:br>
              <a:rPr lang="en-US" altLang="ja-JP"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避難所内で対応できない分について依頼書を作成し、町職員（町職員がいない場合は総務班）を通じて災害対策本部に要請する。</a:t>
            </a:r>
          </a:p>
        </p:txBody>
      </p:sp>
      <p:grpSp>
        <p:nvGrpSpPr>
          <p:cNvPr id="4" name="グループ化 3">
            <a:extLst>
              <a:ext uri="{FF2B5EF4-FFF2-40B4-BE49-F238E27FC236}">
                <a16:creationId xmlns:a16="http://schemas.microsoft.com/office/drawing/2014/main" xmlns="" id="{029C07FF-C011-4257-BCAA-136F70E9BA73}"/>
              </a:ext>
            </a:extLst>
          </p:cNvPr>
          <p:cNvGrpSpPr/>
          <p:nvPr/>
        </p:nvGrpSpPr>
        <p:grpSpPr>
          <a:xfrm>
            <a:off x="628650" y="2480310"/>
            <a:ext cx="6357742" cy="504190"/>
            <a:chOff x="728646" y="1851740"/>
            <a:chExt cx="6120130" cy="504190"/>
          </a:xfrm>
        </p:grpSpPr>
        <p:sp>
          <p:nvSpPr>
            <p:cNvPr id="5" name="object 20">
              <a:extLst>
                <a:ext uri="{FF2B5EF4-FFF2-40B4-BE49-F238E27FC236}">
                  <a16:creationId xmlns:a16="http://schemas.microsoft.com/office/drawing/2014/main" xmlns="" id="{E9385DBE-1BDC-4FA1-A596-0BA9CF80C00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 name="object 21">
              <a:extLst>
                <a:ext uri="{FF2B5EF4-FFF2-40B4-BE49-F238E27FC236}">
                  <a16:creationId xmlns:a16="http://schemas.microsoft.com/office/drawing/2014/main" xmlns="" id="{411B2F58-465E-4FF6-A3B3-C2BD8777877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（町災対本部を通じた）ボランティアの依頼</a:t>
              </a:r>
            </a:p>
          </p:txBody>
        </p:sp>
        <p:sp>
          <p:nvSpPr>
            <p:cNvPr id="7" name="object 22">
              <a:extLst>
                <a:ext uri="{FF2B5EF4-FFF2-40B4-BE49-F238E27FC236}">
                  <a16:creationId xmlns:a16="http://schemas.microsoft.com/office/drawing/2014/main" xmlns="" id="{6AFF476A-D50A-49BE-ADC9-B701B5E5A9C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8" name="object 23">
              <a:extLst>
                <a:ext uri="{FF2B5EF4-FFF2-40B4-BE49-F238E27FC236}">
                  <a16:creationId xmlns:a16="http://schemas.microsoft.com/office/drawing/2014/main" xmlns="" id="{FA7561EA-0A35-43A2-8ABD-104F3C8D22D0}"/>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grpSp>
        <p:nvGrpSpPr>
          <p:cNvPr id="9" name="グループ化 8">
            <a:extLst>
              <a:ext uri="{FF2B5EF4-FFF2-40B4-BE49-F238E27FC236}">
                <a16:creationId xmlns:a16="http://schemas.microsoft.com/office/drawing/2014/main" xmlns="" id="{9AC7DC57-AA98-4062-B678-3BD46A79367A}"/>
              </a:ext>
            </a:extLst>
          </p:cNvPr>
          <p:cNvGrpSpPr/>
          <p:nvPr/>
        </p:nvGrpSpPr>
        <p:grpSpPr>
          <a:xfrm>
            <a:off x="689917" y="1624372"/>
            <a:ext cx="6283775" cy="648000"/>
            <a:chOff x="689917" y="1624372"/>
            <a:chExt cx="6283775" cy="648000"/>
          </a:xfrm>
        </p:grpSpPr>
        <p:sp>
          <p:nvSpPr>
            <p:cNvPr id="10" name="object 5">
              <a:extLst>
                <a:ext uri="{FF2B5EF4-FFF2-40B4-BE49-F238E27FC236}">
                  <a16:creationId xmlns:a16="http://schemas.microsoft.com/office/drawing/2014/main" xmlns="" id="{B6DCA7B3-C655-4AC3-A089-A8C0680FB52C}"/>
                </a:ext>
              </a:extLst>
            </p:cNvPr>
            <p:cNvSpPr txBox="1"/>
            <p:nvPr/>
          </p:nvSpPr>
          <p:spPr>
            <a:xfrm>
              <a:off x="1376148" y="1833125"/>
              <a:ext cx="552366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solidFill>
                    <a:srgbClr val="221815"/>
                  </a:solidFill>
                  <a:latin typeface="Yu Gothic" panose="020B0400000000000000" pitchFamily="34" charset="-128"/>
                  <a:ea typeface="Yu Gothic" panose="020B0400000000000000" pitchFamily="34" charset="-128"/>
                  <a:cs typeface="YuGothic"/>
                </a:rPr>
                <a:t>様式</a:t>
              </a:r>
              <a:r>
                <a:rPr lang="en-US" altLang="zh-TW" sz="1400" b="1">
                  <a:solidFill>
                    <a:srgbClr val="221815"/>
                  </a:solidFill>
                  <a:latin typeface="Yu Gothic" panose="020B0400000000000000" pitchFamily="34" charset="-128"/>
                  <a:ea typeface="Yu Gothic" panose="020B0400000000000000" pitchFamily="34" charset="-128"/>
                  <a:cs typeface="YuGothic"/>
                </a:rPr>
                <a:t>22</a:t>
              </a:r>
              <a:r>
                <a:rPr lang="zh-TW" altLang="en-US" sz="1400" b="1">
                  <a:solidFill>
                    <a:srgbClr val="221815"/>
                  </a:solidFill>
                  <a:latin typeface="Yu Gothic" panose="020B0400000000000000" pitchFamily="34" charset="-128"/>
                  <a:ea typeface="Yu Gothic" panose="020B0400000000000000" pitchFamily="34" charset="-128"/>
                  <a:cs typeface="YuGothic"/>
                </a:rPr>
                <a:t>：職員</a:t>
              </a:r>
              <a:r>
                <a:rPr lang="ja-JP" altLang="en-US" sz="1400" b="1">
                  <a:solidFill>
                    <a:srgbClr val="221815"/>
                  </a:solidFill>
                  <a:latin typeface="Yu Gothic" panose="020B0400000000000000" pitchFamily="34" charset="-128"/>
                  <a:ea typeface="Yu Gothic" panose="020B0400000000000000" pitchFamily="34" charset="-128"/>
                  <a:cs typeface="YuGothic"/>
                </a:rPr>
                <a:t>派遣</a:t>
              </a:r>
              <a:r>
                <a:rPr lang="zh-TW" altLang="en-US" sz="1400" b="1">
                  <a:solidFill>
                    <a:srgbClr val="221815"/>
                  </a:solidFill>
                  <a:latin typeface="Yu Gothic" panose="020B0400000000000000" pitchFamily="34" charset="-128"/>
                  <a:ea typeface="Yu Gothic" panose="020B0400000000000000" pitchFamily="34" charset="-128"/>
                  <a:cs typeface="YuGothic"/>
                </a:rPr>
                <a:t>依頼書</a:t>
              </a:r>
              <a:endParaRPr lang="ja-JP" altLang="en-US" sz="1400" b="1">
                <a:solidFill>
                  <a:srgbClr val="221815"/>
                </a:solidFill>
                <a:latin typeface="Yu Gothic" panose="020B0400000000000000" pitchFamily="34" charset="-128"/>
                <a:ea typeface="Yu Gothic" panose="020B0400000000000000" pitchFamily="34" charset="-128"/>
                <a:cs typeface="YuGothic"/>
              </a:endParaRPr>
            </a:p>
          </p:txBody>
        </p:sp>
        <p:pic>
          <p:nvPicPr>
            <p:cNvPr id="11" name="グラフィックス 10" descr="ドキュメント 枠線">
              <a:extLst>
                <a:ext uri="{FF2B5EF4-FFF2-40B4-BE49-F238E27FC236}">
                  <a16:creationId xmlns:a16="http://schemas.microsoft.com/office/drawing/2014/main" xmlns="" id="{1510A96F-F311-4914-95ED-AF5DAFE1D2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1675F1B7-5FB4-4E80-889E-26F358CF42CC}"/>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F6AF1E8A-F980-4BDA-8990-315F34FB294F}"/>
              </a:ext>
            </a:extLst>
          </p:cNvPr>
          <p:cNvSpPr txBox="1"/>
          <p:nvPr/>
        </p:nvSpPr>
        <p:spPr>
          <a:xfrm>
            <a:off x="732236" y="5465856"/>
            <a:ext cx="6186293" cy="95019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ボランティアセンターや地元ボランティアとの連絡・調整を通じて、どの活動や業務に、何人のボランティアを割り当てるのか調整する。</a:t>
            </a:r>
          </a:p>
        </p:txBody>
      </p:sp>
      <p:grpSp>
        <p:nvGrpSpPr>
          <p:cNvPr id="14" name="グループ化 13">
            <a:extLst>
              <a:ext uri="{FF2B5EF4-FFF2-40B4-BE49-F238E27FC236}">
                <a16:creationId xmlns:a16="http://schemas.microsoft.com/office/drawing/2014/main" xmlns="" id="{C5A81F72-D8E1-4848-82DC-06BC5E228CE7}"/>
              </a:ext>
            </a:extLst>
          </p:cNvPr>
          <p:cNvGrpSpPr/>
          <p:nvPr/>
        </p:nvGrpSpPr>
        <p:grpSpPr>
          <a:xfrm>
            <a:off x="622410" y="4803903"/>
            <a:ext cx="6357742" cy="504190"/>
            <a:chOff x="728646" y="1851740"/>
            <a:chExt cx="6120130" cy="504190"/>
          </a:xfrm>
        </p:grpSpPr>
        <p:sp>
          <p:nvSpPr>
            <p:cNvPr id="15" name="object 20">
              <a:extLst>
                <a:ext uri="{FF2B5EF4-FFF2-40B4-BE49-F238E27FC236}">
                  <a16:creationId xmlns:a16="http://schemas.microsoft.com/office/drawing/2014/main" xmlns="" id="{0389A605-B403-4ED8-89F8-5AC7C11F40B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1A25CA96-A154-4E32-AE9B-96FB78E3D6C4}"/>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ボランティアの受け入れ調整</a:t>
              </a:r>
            </a:p>
          </p:txBody>
        </p:sp>
        <p:sp>
          <p:nvSpPr>
            <p:cNvPr id="17" name="object 22">
              <a:extLst>
                <a:ext uri="{FF2B5EF4-FFF2-40B4-BE49-F238E27FC236}">
                  <a16:creationId xmlns:a16="http://schemas.microsoft.com/office/drawing/2014/main" xmlns="" id="{EF6CD645-3FED-4236-9746-FB61436D2FB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5134EC65-7A77-442B-AB29-E1F9FFCE251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19" name="テキスト ボックス 18">
            <a:extLst>
              <a:ext uri="{FF2B5EF4-FFF2-40B4-BE49-F238E27FC236}">
                <a16:creationId xmlns:a16="http://schemas.microsoft.com/office/drawing/2014/main" xmlns="" id="{FE24B12C-0441-498B-BC99-9BA00933172F}"/>
              </a:ext>
            </a:extLst>
          </p:cNvPr>
          <p:cNvSpPr txBox="1"/>
          <p:nvPr/>
        </p:nvSpPr>
        <p:spPr>
          <a:xfrm>
            <a:off x="650556" y="657381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25】</a:t>
            </a:r>
            <a:r>
              <a:rPr lang="ja-JP" altLang="en-US" sz="1600" b="1" u="sng">
                <a:solidFill>
                  <a:srgbClr val="172A88"/>
                </a:solidFill>
                <a:latin typeface="Yu Gothic" panose="020B0400000000000000" pitchFamily="34" charset="-128"/>
                <a:ea typeface="Yu Gothic" panose="020B0400000000000000" pitchFamily="34" charset="-128"/>
                <a:cs typeface="YuGothic"/>
              </a:rPr>
              <a:t>ボランティアの依頼と調整</a:t>
            </a:r>
            <a:endParaRPr lang="ja-JP" altLang="en-US" sz="1600" u="sng">
              <a:solidFill>
                <a:srgbClr val="172A88"/>
              </a:solidFill>
            </a:endParaRPr>
          </a:p>
        </p:txBody>
      </p:sp>
      <p:sp>
        <p:nvSpPr>
          <p:cNvPr id="20" name="テキスト ボックス 19">
            <a:extLst>
              <a:ext uri="{FF2B5EF4-FFF2-40B4-BE49-F238E27FC236}">
                <a16:creationId xmlns:a16="http://schemas.microsoft.com/office/drawing/2014/main" xmlns="" id="{BEA95135-80E0-409A-8E99-18C542FF9730}"/>
              </a:ext>
            </a:extLst>
          </p:cNvPr>
          <p:cNvSpPr txBox="1"/>
          <p:nvPr/>
        </p:nvSpPr>
        <p:spPr>
          <a:xfrm>
            <a:off x="151489" y="10147890"/>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３８</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425448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3410C428-2CB9-429B-97FB-A642F4A66A78}"/>
              </a:ext>
            </a:extLst>
          </p:cNvPr>
          <p:cNvSpPr txBox="1">
            <a:spLocks/>
          </p:cNvSpPr>
          <p:nvPr/>
        </p:nvSpPr>
        <p:spPr>
          <a:xfrm>
            <a:off x="394928"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７</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ボランティアの依頼と受入れ</a:t>
            </a:r>
          </a:p>
        </p:txBody>
      </p:sp>
      <p:grpSp>
        <p:nvGrpSpPr>
          <p:cNvPr id="3" name="グループ化 2">
            <a:extLst>
              <a:ext uri="{FF2B5EF4-FFF2-40B4-BE49-F238E27FC236}">
                <a16:creationId xmlns:a16="http://schemas.microsoft.com/office/drawing/2014/main" xmlns="" id="{74B126D1-D7E5-4305-90CE-F4408C3D96F3}"/>
              </a:ext>
            </a:extLst>
          </p:cNvPr>
          <p:cNvGrpSpPr/>
          <p:nvPr/>
        </p:nvGrpSpPr>
        <p:grpSpPr>
          <a:xfrm>
            <a:off x="536743" y="1668095"/>
            <a:ext cx="6283775" cy="648000"/>
            <a:chOff x="689917" y="1624372"/>
            <a:chExt cx="6283775" cy="648000"/>
          </a:xfrm>
        </p:grpSpPr>
        <p:pic>
          <p:nvPicPr>
            <p:cNvPr id="4" name="グラフィックス 3" descr="ドキュメント 枠線">
              <a:extLst>
                <a:ext uri="{FF2B5EF4-FFF2-40B4-BE49-F238E27FC236}">
                  <a16:creationId xmlns:a16="http://schemas.microsoft.com/office/drawing/2014/main" xmlns="" id="{6619169E-30C5-4668-BA2A-2BD79C8153E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 name="正方形/長方形 4">
              <a:extLst>
                <a:ext uri="{FF2B5EF4-FFF2-40B4-BE49-F238E27FC236}">
                  <a16:creationId xmlns:a16="http://schemas.microsoft.com/office/drawing/2014/main" xmlns="" id="{A9BC1F79-35E8-49E2-94C6-952736FA1780}"/>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object 9">
            <a:extLst>
              <a:ext uri="{FF2B5EF4-FFF2-40B4-BE49-F238E27FC236}">
                <a16:creationId xmlns:a16="http://schemas.microsoft.com/office/drawing/2014/main" xmlns="" id="{64D367CA-29DB-49E6-9843-7525F60AC134}"/>
              </a:ext>
            </a:extLst>
          </p:cNvPr>
          <p:cNvSpPr txBox="1"/>
          <p:nvPr/>
        </p:nvSpPr>
        <p:spPr>
          <a:xfrm>
            <a:off x="591906" y="3142263"/>
            <a:ext cx="6186293" cy="25383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総合受付の一角に、派遣されたボランティア、ＮＰＯ、他の</a:t>
            </a:r>
            <a:r>
              <a:rPr lang="en-US" altLang="ja-JP" sz="1600" b="1">
                <a:latin typeface="Yu Gothic" panose="020B0400000000000000" pitchFamily="34" charset="-128"/>
                <a:ea typeface="Yu Gothic" panose="020B0400000000000000" pitchFamily="34" charset="-128"/>
                <a:cs typeface="YuGothic"/>
              </a:rPr>
              <a:t/>
            </a:r>
            <a:br>
              <a:rPr lang="en-US" altLang="ja-JP"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自治体からの行政の支援職員など支援者向けの受け入れ窓口を設置する。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派遣されたボランティア等の支援者に、受付票に必要事項を</a:t>
            </a:r>
            <a:r>
              <a:rPr lang="en-US" altLang="ja-JP" sz="1600" b="1">
                <a:latin typeface="Yu Gothic" panose="020B0400000000000000" pitchFamily="34" charset="-128"/>
                <a:ea typeface="Yu Gothic" panose="020B0400000000000000" pitchFamily="34" charset="-128"/>
                <a:cs typeface="YuGothic"/>
              </a:rPr>
              <a:t/>
            </a:r>
            <a:br>
              <a:rPr lang="en-US" altLang="ja-JP"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記入してもらう。</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ボランティア等の支援者に対し、避難所を案内、避難所ルール等の説明、お願い事項、運営班の体制等について説明する。</a:t>
            </a:r>
          </a:p>
        </p:txBody>
      </p:sp>
      <p:grpSp>
        <p:nvGrpSpPr>
          <p:cNvPr id="7" name="グループ化 6">
            <a:extLst>
              <a:ext uri="{FF2B5EF4-FFF2-40B4-BE49-F238E27FC236}">
                <a16:creationId xmlns:a16="http://schemas.microsoft.com/office/drawing/2014/main" xmlns="" id="{8ECD6A05-DF46-4374-8D19-BB1149C992C3}"/>
              </a:ext>
            </a:extLst>
          </p:cNvPr>
          <p:cNvGrpSpPr/>
          <p:nvPr/>
        </p:nvGrpSpPr>
        <p:grpSpPr>
          <a:xfrm>
            <a:off x="482080" y="2480310"/>
            <a:ext cx="6357742" cy="504190"/>
            <a:chOff x="728646" y="1851740"/>
            <a:chExt cx="6120130" cy="504190"/>
          </a:xfrm>
        </p:grpSpPr>
        <p:sp>
          <p:nvSpPr>
            <p:cNvPr id="8" name="object 20">
              <a:extLst>
                <a:ext uri="{FF2B5EF4-FFF2-40B4-BE49-F238E27FC236}">
                  <a16:creationId xmlns:a16="http://schemas.microsoft.com/office/drawing/2014/main" xmlns="" id="{EB5D0F5D-9DFF-4270-90F1-E8745726B89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896DA37A-98C2-43C8-B3B2-CDA1BAB9AEB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ボランティアの受入れ、避難所の案内、紹介</a:t>
              </a:r>
            </a:p>
          </p:txBody>
        </p:sp>
        <p:sp>
          <p:nvSpPr>
            <p:cNvPr id="10" name="object 22">
              <a:extLst>
                <a:ext uri="{FF2B5EF4-FFF2-40B4-BE49-F238E27FC236}">
                  <a16:creationId xmlns:a16="http://schemas.microsoft.com/office/drawing/2014/main" xmlns="" id="{00BA6BA1-3BB9-4AAB-AC27-8989E435D6F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13583B61-9504-42A6-9493-09180150D0A6}"/>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３</a:t>
              </a:r>
              <a:endParaRPr sz="2100" b="1">
                <a:latin typeface="Yu Gothic" panose="020B0400000000000000" pitchFamily="34" charset="-128"/>
                <a:ea typeface="Yu Gothic" panose="020B0400000000000000" pitchFamily="34" charset="-128"/>
                <a:cs typeface="YuGothic"/>
              </a:endParaRPr>
            </a:p>
          </p:txBody>
        </p:sp>
      </p:grpSp>
      <p:sp>
        <p:nvSpPr>
          <p:cNvPr id="12" name="object 9">
            <a:extLst>
              <a:ext uri="{FF2B5EF4-FFF2-40B4-BE49-F238E27FC236}">
                <a16:creationId xmlns:a16="http://schemas.microsoft.com/office/drawing/2014/main" xmlns="" id="{64D158C4-C4ED-4281-9FB6-579E445711C0}"/>
              </a:ext>
            </a:extLst>
          </p:cNvPr>
          <p:cNvSpPr txBox="1"/>
          <p:nvPr/>
        </p:nvSpPr>
        <p:spPr>
          <a:xfrm>
            <a:off x="585666" y="6714015"/>
            <a:ext cx="6357742" cy="95019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各班員は、各班に割り当てられた、ボランティア等の支援者に対して、相談したい事項や依頼したい活動について説明する。活動の内容ごとにグループをつくり、リーダーを決めてもらう。</a:t>
            </a:r>
          </a:p>
        </p:txBody>
      </p:sp>
      <p:grpSp>
        <p:nvGrpSpPr>
          <p:cNvPr id="13" name="グループ化 12">
            <a:extLst>
              <a:ext uri="{FF2B5EF4-FFF2-40B4-BE49-F238E27FC236}">
                <a16:creationId xmlns:a16="http://schemas.microsoft.com/office/drawing/2014/main" xmlns="" id="{3A535FAA-24D7-4A59-8485-1BEA10B1BD79}"/>
              </a:ext>
            </a:extLst>
          </p:cNvPr>
          <p:cNvGrpSpPr/>
          <p:nvPr/>
        </p:nvGrpSpPr>
        <p:grpSpPr>
          <a:xfrm>
            <a:off x="475840" y="6052062"/>
            <a:ext cx="6357742" cy="504190"/>
            <a:chOff x="728646" y="1851740"/>
            <a:chExt cx="6120130" cy="504190"/>
          </a:xfrm>
        </p:grpSpPr>
        <p:sp>
          <p:nvSpPr>
            <p:cNvPr id="14" name="object 20">
              <a:extLst>
                <a:ext uri="{FF2B5EF4-FFF2-40B4-BE49-F238E27FC236}">
                  <a16:creationId xmlns:a16="http://schemas.microsoft.com/office/drawing/2014/main" xmlns="" id="{68C07093-1860-4423-83D2-B859AB11923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45CCAC18-28BB-4356-AA5F-3A64F0FF761D}"/>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お願いと役割の確認</a:t>
              </a:r>
            </a:p>
          </p:txBody>
        </p:sp>
        <p:sp>
          <p:nvSpPr>
            <p:cNvPr id="16" name="object 22">
              <a:extLst>
                <a:ext uri="{FF2B5EF4-FFF2-40B4-BE49-F238E27FC236}">
                  <a16:creationId xmlns:a16="http://schemas.microsoft.com/office/drawing/2014/main" xmlns="" id="{CD43017D-8127-4F2A-8A0B-3861C74F485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38A39FEF-E574-4AF8-AF26-028D45E93D4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４</a:t>
              </a:r>
              <a:endParaRPr sz="2100" b="1">
                <a:latin typeface="Yu Gothic" panose="020B0400000000000000" pitchFamily="34" charset="-128"/>
                <a:ea typeface="Yu Gothic" panose="020B0400000000000000" pitchFamily="34" charset="-128"/>
                <a:cs typeface="YuGothic"/>
              </a:endParaRPr>
            </a:p>
          </p:txBody>
        </p:sp>
      </p:grpSp>
      <p:sp>
        <p:nvSpPr>
          <p:cNvPr id="18" name="object 5">
            <a:extLst>
              <a:ext uri="{FF2B5EF4-FFF2-40B4-BE49-F238E27FC236}">
                <a16:creationId xmlns:a16="http://schemas.microsoft.com/office/drawing/2014/main" xmlns="" id="{E96DE7DE-04EC-431E-B584-416416ED565C}"/>
              </a:ext>
            </a:extLst>
          </p:cNvPr>
          <p:cNvSpPr txBox="1"/>
          <p:nvPr/>
        </p:nvSpPr>
        <p:spPr>
          <a:xfrm>
            <a:off x="1222974" y="187684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23</a:t>
            </a:r>
            <a:r>
              <a:rPr lang="ja-JP" altLang="en-US" sz="1400" b="1">
                <a:latin typeface="Yu Gothic" panose="020B0400000000000000" pitchFamily="34" charset="-128"/>
                <a:ea typeface="Yu Gothic" panose="020B0400000000000000" pitchFamily="34" charset="-128"/>
                <a:cs typeface="YuGothic"/>
              </a:rPr>
              <a:t>：ボランティア受付票</a:t>
            </a:r>
            <a:endParaRPr lang="zh-TW" altLang="en-US" sz="1400" b="1">
              <a:latin typeface="Yu Gothic" panose="020B0400000000000000" pitchFamily="34" charset="-128"/>
              <a:ea typeface="Yu Gothic" panose="020B0400000000000000" pitchFamily="34" charset="-128"/>
              <a:cs typeface="YuGothic"/>
            </a:endParaRPr>
          </a:p>
        </p:txBody>
      </p:sp>
      <p:sp>
        <p:nvSpPr>
          <p:cNvPr id="19" name="テキスト ボックス 18">
            <a:extLst>
              <a:ext uri="{FF2B5EF4-FFF2-40B4-BE49-F238E27FC236}">
                <a16:creationId xmlns:a16="http://schemas.microsoft.com/office/drawing/2014/main" xmlns="" id="{16A8DBFB-C0DB-4D30-BEE8-77541C5B3CAE}"/>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３９</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07866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BB196E20-ECF0-45A0-B9CB-8099EFED212E}"/>
              </a:ext>
            </a:extLst>
          </p:cNvPr>
          <p:cNvSpPr txBox="1">
            <a:spLocks/>
          </p:cNvSpPr>
          <p:nvPr/>
        </p:nvSpPr>
        <p:spPr>
          <a:xfrm>
            <a:off x="637387" y="969878"/>
            <a:ext cx="628114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８</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活動への立ち合い</a:t>
            </a:r>
          </a:p>
        </p:txBody>
      </p:sp>
      <p:sp>
        <p:nvSpPr>
          <p:cNvPr id="3" name="object 9">
            <a:extLst>
              <a:ext uri="{FF2B5EF4-FFF2-40B4-BE49-F238E27FC236}">
                <a16:creationId xmlns:a16="http://schemas.microsoft.com/office/drawing/2014/main" xmlns="" id="{F323D709-B499-4978-B54B-0AA841030244}"/>
              </a:ext>
            </a:extLst>
          </p:cNvPr>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ボランティア等の支援者の活動中は、活動の内容に関わる</a:t>
            </a:r>
            <a:r>
              <a:rPr lang="en-US" altLang="ja-JP" sz="1600" b="1">
                <a:latin typeface="Yu Gothic" panose="020B0400000000000000" pitchFamily="34" charset="-128"/>
                <a:ea typeface="Yu Gothic" panose="020B0400000000000000" pitchFamily="34" charset="-128"/>
                <a:cs typeface="YuGothic"/>
              </a:rPr>
              <a:t/>
            </a:r>
            <a:br>
              <a:rPr lang="en-US" altLang="ja-JP"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各班員が立ち会う。</a:t>
            </a:r>
          </a:p>
        </p:txBody>
      </p:sp>
      <p:grpSp>
        <p:nvGrpSpPr>
          <p:cNvPr id="4" name="グループ化 3">
            <a:extLst>
              <a:ext uri="{FF2B5EF4-FFF2-40B4-BE49-F238E27FC236}">
                <a16:creationId xmlns:a16="http://schemas.microsoft.com/office/drawing/2014/main" xmlns="" id="{024870C9-12A4-4B86-9987-17FD0AB88A82}"/>
              </a:ext>
            </a:extLst>
          </p:cNvPr>
          <p:cNvGrpSpPr/>
          <p:nvPr/>
        </p:nvGrpSpPr>
        <p:grpSpPr>
          <a:xfrm>
            <a:off x="628650" y="2480310"/>
            <a:ext cx="6357742" cy="504190"/>
            <a:chOff x="728646" y="1851740"/>
            <a:chExt cx="6120130" cy="504190"/>
          </a:xfrm>
        </p:grpSpPr>
        <p:sp>
          <p:nvSpPr>
            <p:cNvPr id="5" name="object 20">
              <a:extLst>
                <a:ext uri="{FF2B5EF4-FFF2-40B4-BE49-F238E27FC236}">
                  <a16:creationId xmlns:a16="http://schemas.microsoft.com/office/drawing/2014/main" xmlns="" id="{612AF15E-359F-4322-BAE2-1F3AD5ACFB4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 name="object 21">
              <a:extLst>
                <a:ext uri="{FF2B5EF4-FFF2-40B4-BE49-F238E27FC236}">
                  <a16:creationId xmlns:a16="http://schemas.microsoft.com/office/drawing/2014/main" xmlns="" id="{A7AB542B-ECDC-45B9-9C52-075E2943442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派遣先・活動内容の確認</a:t>
              </a:r>
            </a:p>
          </p:txBody>
        </p:sp>
        <p:sp>
          <p:nvSpPr>
            <p:cNvPr id="7" name="object 22">
              <a:extLst>
                <a:ext uri="{FF2B5EF4-FFF2-40B4-BE49-F238E27FC236}">
                  <a16:creationId xmlns:a16="http://schemas.microsoft.com/office/drawing/2014/main" xmlns="" id="{DA14BAC3-D031-4CF6-B1F3-B83B6E3584A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8" name="object 23">
              <a:extLst>
                <a:ext uri="{FF2B5EF4-FFF2-40B4-BE49-F238E27FC236}">
                  <a16:creationId xmlns:a16="http://schemas.microsoft.com/office/drawing/2014/main" xmlns="" id="{E566101F-A95F-467D-B8F3-621389C1B5F9}"/>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grpSp>
        <p:nvGrpSpPr>
          <p:cNvPr id="9" name="グループ化 8">
            <a:extLst>
              <a:ext uri="{FF2B5EF4-FFF2-40B4-BE49-F238E27FC236}">
                <a16:creationId xmlns:a16="http://schemas.microsoft.com/office/drawing/2014/main" xmlns="" id="{9B6F537D-651E-4B17-B7B5-9D70ED063198}"/>
              </a:ext>
            </a:extLst>
          </p:cNvPr>
          <p:cNvGrpSpPr/>
          <p:nvPr/>
        </p:nvGrpSpPr>
        <p:grpSpPr>
          <a:xfrm>
            <a:off x="689917" y="1624372"/>
            <a:ext cx="6283775" cy="648000"/>
            <a:chOff x="689917" y="1624372"/>
            <a:chExt cx="6283775" cy="648000"/>
          </a:xfrm>
        </p:grpSpPr>
        <p:sp>
          <p:nvSpPr>
            <p:cNvPr id="10" name="object 5">
              <a:extLst>
                <a:ext uri="{FF2B5EF4-FFF2-40B4-BE49-F238E27FC236}">
                  <a16:creationId xmlns:a16="http://schemas.microsoft.com/office/drawing/2014/main" xmlns="" id="{C142ECB6-6FA8-4BD1-8D8D-BC45ADBADA78}"/>
                </a:ext>
              </a:extLst>
            </p:cNvPr>
            <p:cNvSpPr txBox="1"/>
            <p:nvPr/>
          </p:nvSpPr>
          <p:spPr>
            <a:xfrm>
              <a:off x="1376148" y="1833125"/>
              <a:ext cx="552366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09</a:t>
              </a:r>
              <a:r>
                <a:rPr lang="zh-TW" altLang="en-US" sz="1400" b="1">
                  <a:latin typeface="Yu Gothic" panose="020B0400000000000000" pitchFamily="34" charset="-128"/>
                  <a:ea typeface="Yu Gothic" panose="020B0400000000000000" pitchFamily="34" charset="-128"/>
                  <a:cs typeface="YuGothic"/>
                </a:rPr>
                <a:t>：避難所運営日誌</a:t>
              </a:r>
            </a:p>
          </p:txBody>
        </p:sp>
        <p:pic>
          <p:nvPicPr>
            <p:cNvPr id="11" name="グラフィックス 10" descr="ドキュメント 枠線">
              <a:extLst>
                <a:ext uri="{FF2B5EF4-FFF2-40B4-BE49-F238E27FC236}">
                  <a16:creationId xmlns:a16="http://schemas.microsoft.com/office/drawing/2014/main" xmlns="" id="{E17C266C-7EA3-4749-A95E-0DB7B15641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D917A367-808A-4AC7-9910-F3D64B3734A2}"/>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333619A4-04B2-4766-B965-2CD10C142729}"/>
              </a:ext>
            </a:extLst>
          </p:cNvPr>
          <p:cNvSpPr txBox="1"/>
          <p:nvPr/>
        </p:nvSpPr>
        <p:spPr>
          <a:xfrm>
            <a:off x="732236" y="4825625"/>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ボランティア等の支援者の方に作業していただいた内容を記録する。</a:t>
            </a:r>
          </a:p>
        </p:txBody>
      </p:sp>
      <p:grpSp>
        <p:nvGrpSpPr>
          <p:cNvPr id="14" name="グループ化 13">
            <a:extLst>
              <a:ext uri="{FF2B5EF4-FFF2-40B4-BE49-F238E27FC236}">
                <a16:creationId xmlns:a16="http://schemas.microsoft.com/office/drawing/2014/main" xmlns="" id="{83469CB3-8C16-4AA5-B264-7BA3F9DE6F88}"/>
              </a:ext>
            </a:extLst>
          </p:cNvPr>
          <p:cNvGrpSpPr/>
          <p:nvPr/>
        </p:nvGrpSpPr>
        <p:grpSpPr>
          <a:xfrm>
            <a:off x="622410" y="4163672"/>
            <a:ext cx="6357742" cy="504190"/>
            <a:chOff x="728646" y="1851740"/>
            <a:chExt cx="6120130" cy="504190"/>
          </a:xfrm>
        </p:grpSpPr>
        <p:sp>
          <p:nvSpPr>
            <p:cNvPr id="15" name="object 20">
              <a:extLst>
                <a:ext uri="{FF2B5EF4-FFF2-40B4-BE49-F238E27FC236}">
                  <a16:creationId xmlns:a16="http://schemas.microsoft.com/office/drawing/2014/main" xmlns="" id="{5EAE572C-F958-48DD-AB0E-57B9C53A4AD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834D1F01-DB5D-447D-AF27-45717F7CE23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活動状況の把握、記録</a:t>
              </a:r>
            </a:p>
          </p:txBody>
        </p:sp>
        <p:sp>
          <p:nvSpPr>
            <p:cNvPr id="17" name="object 22">
              <a:extLst>
                <a:ext uri="{FF2B5EF4-FFF2-40B4-BE49-F238E27FC236}">
                  <a16:creationId xmlns:a16="http://schemas.microsoft.com/office/drawing/2014/main" xmlns="" id="{7A739B71-E75C-4CE9-93B6-E25316FC1E1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F3D54A5E-85BA-43DF-A139-87E3812CFB9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19" name="object 9">
            <a:extLst>
              <a:ext uri="{FF2B5EF4-FFF2-40B4-BE49-F238E27FC236}">
                <a16:creationId xmlns:a16="http://schemas.microsoft.com/office/drawing/2014/main" xmlns="" id="{5DDBB88D-9E5A-44EF-ACBA-8F4B10FB4046}"/>
              </a:ext>
            </a:extLst>
          </p:cNvPr>
          <p:cNvSpPr txBox="1"/>
          <p:nvPr/>
        </p:nvSpPr>
        <p:spPr>
          <a:xfrm>
            <a:off x="732236" y="6514239"/>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ボランティア等の支援者の方の支援状況を踏まえ、今後の支援の必要性や支援を求める内容・期間等業務について再整理する。</a:t>
            </a:r>
          </a:p>
        </p:txBody>
      </p:sp>
      <p:grpSp>
        <p:nvGrpSpPr>
          <p:cNvPr id="20" name="グループ化 19">
            <a:extLst>
              <a:ext uri="{FF2B5EF4-FFF2-40B4-BE49-F238E27FC236}">
                <a16:creationId xmlns:a16="http://schemas.microsoft.com/office/drawing/2014/main" xmlns="" id="{718A2827-16C5-4EB7-9A83-144B2CF101FC}"/>
              </a:ext>
            </a:extLst>
          </p:cNvPr>
          <p:cNvGrpSpPr/>
          <p:nvPr/>
        </p:nvGrpSpPr>
        <p:grpSpPr>
          <a:xfrm>
            <a:off x="622410" y="5852286"/>
            <a:ext cx="6357742" cy="504190"/>
            <a:chOff x="728646" y="1851740"/>
            <a:chExt cx="6120130" cy="504190"/>
          </a:xfrm>
        </p:grpSpPr>
        <p:sp>
          <p:nvSpPr>
            <p:cNvPr id="21" name="object 20">
              <a:extLst>
                <a:ext uri="{FF2B5EF4-FFF2-40B4-BE49-F238E27FC236}">
                  <a16:creationId xmlns:a16="http://schemas.microsoft.com/office/drawing/2014/main" xmlns="" id="{7CE69A65-BEA3-4B06-9FA8-54EBD44DDC3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2" name="object 21">
              <a:extLst>
                <a:ext uri="{FF2B5EF4-FFF2-40B4-BE49-F238E27FC236}">
                  <a16:creationId xmlns:a16="http://schemas.microsoft.com/office/drawing/2014/main" xmlns="" id="{5D4F5EC6-2E03-4179-BF97-158C6E10AA9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活動の整理・とりまとめ</a:t>
              </a:r>
            </a:p>
          </p:txBody>
        </p:sp>
        <p:sp>
          <p:nvSpPr>
            <p:cNvPr id="23" name="object 22">
              <a:extLst>
                <a:ext uri="{FF2B5EF4-FFF2-40B4-BE49-F238E27FC236}">
                  <a16:creationId xmlns:a16="http://schemas.microsoft.com/office/drawing/2014/main" xmlns="" id="{F6BB5B5A-8819-4476-A9A7-3C70F5957AD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 name="object 23">
              <a:extLst>
                <a:ext uri="{FF2B5EF4-FFF2-40B4-BE49-F238E27FC236}">
                  <a16:creationId xmlns:a16="http://schemas.microsoft.com/office/drawing/2014/main" xmlns="" id="{3B98C92D-D0E6-4520-AC3B-B3560C5A2CE8}"/>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25" name="テキスト ボックス 24">
            <a:extLst>
              <a:ext uri="{FF2B5EF4-FFF2-40B4-BE49-F238E27FC236}">
                <a16:creationId xmlns:a16="http://schemas.microsoft.com/office/drawing/2014/main" xmlns="" id="{28A773D6-7BF0-41E6-94B2-BC20EB77637F}"/>
              </a:ext>
            </a:extLst>
          </p:cNvPr>
          <p:cNvSpPr txBox="1"/>
          <p:nvPr/>
        </p:nvSpPr>
        <p:spPr>
          <a:xfrm>
            <a:off x="151488" y="10147890"/>
            <a:ext cx="746093"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４０</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727551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
            <a:extLst>
              <a:ext uri="{FF2B5EF4-FFF2-40B4-BE49-F238E27FC236}">
                <a16:creationId xmlns:a16="http://schemas.microsoft.com/office/drawing/2014/main" xmlns="" id="{47419E50-21C7-45FB-B7E2-AEF563E70EDC}"/>
              </a:ext>
            </a:extLst>
          </p:cNvPr>
          <p:cNvSpPr txBox="1">
            <a:spLocks/>
          </p:cNvSpPr>
          <p:nvPr/>
        </p:nvSpPr>
        <p:spPr>
          <a:xfrm>
            <a:off x="785353" y="775749"/>
            <a:ext cx="426590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dirty="0">
                <a:solidFill>
                  <a:srgbClr val="6E663E"/>
                </a:solidFill>
                <a:latin typeface="Yu Gothic" panose="020B0400000000000000" pitchFamily="34" charset="-128"/>
                <a:ea typeface="Yu Gothic" panose="020B0400000000000000" pitchFamily="34" charset="-128"/>
              </a:rPr>
              <a:t>②情報</a:t>
            </a:r>
            <a:r>
              <a:rPr kumimoji="0" lang="ja-JP" altLang="en-US" sz="6000" b="1" kern="0" spc="480" baseline="-4166" dirty="0">
                <a:solidFill>
                  <a:srgbClr val="6E663E"/>
                </a:solidFill>
                <a:latin typeface="Yu Gothic" panose="020B0400000000000000" pitchFamily="34" charset="-128"/>
                <a:ea typeface="Yu Gothic" panose="020B0400000000000000" pitchFamily="34" charset="-128"/>
              </a:rPr>
              <a:t>班</a:t>
            </a:r>
            <a:r>
              <a:rPr kumimoji="0" lang="ja-JP" altLang="en-US" sz="3200" b="1" kern="0" dirty="0">
                <a:solidFill>
                  <a:srgbClr val="6E663E"/>
                </a:solidFill>
                <a:latin typeface="Yu Gothic" panose="020B0400000000000000" pitchFamily="34" charset="-128"/>
                <a:ea typeface="Yu Gothic" panose="020B0400000000000000" pitchFamily="34" charset="-128"/>
              </a:rPr>
              <a:t>がすること</a:t>
            </a:r>
          </a:p>
        </p:txBody>
      </p:sp>
      <p:sp>
        <p:nvSpPr>
          <p:cNvPr id="28" name="object 3">
            <a:extLst>
              <a:ext uri="{FF2B5EF4-FFF2-40B4-BE49-F238E27FC236}">
                <a16:creationId xmlns:a16="http://schemas.microsoft.com/office/drawing/2014/main" xmlns="" id="{39657293-30D2-455B-873A-9045E3B229C1}"/>
              </a:ext>
            </a:extLst>
          </p:cNvPr>
          <p:cNvSpPr/>
          <p:nvPr/>
        </p:nvSpPr>
        <p:spPr>
          <a:xfrm>
            <a:off x="814416" y="3738037"/>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9" name="object 4">
            <a:extLst>
              <a:ext uri="{FF2B5EF4-FFF2-40B4-BE49-F238E27FC236}">
                <a16:creationId xmlns:a16="http://schemas.microsoft.com/office/drawing/2014/main" xmlns="" id="{A2509D07-5FB7-43F6-9640-2123EEEA39E2}"/>
              </a:ext>
            </a:extLst>
          </p:cNvPr>
          <p:cNvSpPr/>
          <p:nvPr/>
        </p:nvSpPr>
        <p:spPr>
          <a:xfrm>
            <a:off x="814416" y="4348938"/>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30" name="object 5">
            <a:extLst>
              <a:ext uri="{FF2B5EF4-FFF2-40B4-BE49-F238E27FC236}">
                <a16:creationId xmlns:a16="http://schemas.microsoft.com/office/drawing/2014/main" xmlns="" id="{DA780EB3-1B72-438D-8D66-C7FF05AAE98B}"/>
              </a:ext>
            </a:extLst>
          </p:cNvPr>
          <p:cNvSpPr/>
          <p:nvPr/>
        </p:nvSpPr>
        <p:spPr>
          <a:xfrm>
            <a:off x="814416" y="4959842"/>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31" name="object 6">
            <a:extLst>
              <a:ext uri="{FF2B5EF4-FFF2-40B4-BE49-F238E27FC236}">
                <a16:creationId xmlns:a16="http://schemas.microsoft.com/office/drawing/2014/main" xmlns="" id="{BA100550-A9E4-49B8-A9B5-B883F63ADD10}"/>
              </a:ext>
            </a:extLst>
          </p:cNvPr>
          <p:cNvSpPr/>
          <p:nvPr/>
        </p:nvSpPr>
        <p:spPr>
          <a:xfrm>
            <a:off x="814416" y="5570742"/>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32" name="object 10">
            <a:extLst>
              <a:ext uri="{FF2B5EF4-FFF2-40B4-BE49-F238E27FC236}">
                <a16:creationId xmlns:a16="http://schemas.microsoft.com/office/drawing/2014/main" xmlns="" id="{AC24A5DC-C87D-4A15-9027-483174DBB2C5}"/>
              </a:ext>
            </a:extLst>
          </p:cNvPr>
          <p:cNvSpPr txBox="1"/>
          <p:nvPr/>
        </p:nvSpPr>
        <p:spPr>
          <a:xfrm>
            <a:off x="812871" y="3403443"/>
            <a:ext cx="3280314"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a:latin typeface="Yu Gothic" panose="020B0400000000000000" pitchFamily="34" charset="-128"/>
                <a:ea typeface="Yu Gothic" panose="020B0400000000000000" pitchFamily="34" charset="-128"/>
                <a:cs typeface="YuGothic"/>
              </a:rPr>
              <a:t>情報収集・整理</a:t>
            </a:r>
            <a:endParaRPr sz="2000" b="1">
              <a:latin typeface="Yu Gothic" panose="020B0400000000000000" pitchFamily="34" charset="-128"/>
              <a:ea typeface="Yu Gothic" panose="020B0400000000000000" pitchFamily="34" charset="-128"/>
              <a:cs typeface="YuGothic"/>
            </a:endParaRPr>
          </a:p>
        </p:txBody>
      </p:sp>
      <p:sp>
        <p:nvSpPr>
          <p:cNvPr id="33" name="object 10">
            <a:extLst>
              <a:ext uri="{FF2B5EF4-FFF2-40B4-BE49-F238E27FC236}">
                <a16:creationId xmlns:a16="http://schemas.microsoft.com/office/drawing/2014/main" xmlns="" id="{24F94E5A-3636-4D31-BA7F-72F13FDD96F5}"/>
              </a:ext>
            </a:extLst>
          </p:cNvPr>
          <p:cNvSpPr txBox="1"/>
          <p:nvPr/>
        </p:nvSpPr>
        <p:spPr>
          <a:xfrm>
            <a:off x="823454" y="3983423"/>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各種情報やルールの周知・伝達</a:t>
            </a:r>
            <a:endParaRPr sz="2000" b="1">
              <a:latin typeface="Yu Gothic" panose="020B0400000000000000" pitchFamily="34" charset="-128"/>
              <a:ea typeface="Yu Gothic" panose="020B0400000000000000" pitchFamily="34" charset="-128"/>
              <a:cs typeface="YuGothic"/>
            </a:endParaRPr>
          </a:p>
        </p:txBody>
      </p:sp>
      <p:sp>
        <p:nvSpPr>
          <p:cNvPr id="34" name="object 10">
            <a:extLst>
              <a:ext uri="{FF2B5EF4-FFF2-40B4-BE49-F238E27FC236}">
                <a16:creationId xmlns:a16="http://schemas.microsoft.com/office/drawing/2014/main" xmlns="" id="{74295A99-5982-42FA-9F6A-E81738BA09D6}"/>
              </a:ext>
            </a:extLst>
          </p:cNvPr>
          <p:cNvSpPr txBox="1"/>
          <p:nvPr/>
        </p:nvSpPr>
        <p:spPr>
          <a:xfrm>
            <a:off x="823454" y="4602791"/>
            <a:ext cx="32803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在宅避難者向けの情報提供</a:t>
            </a:r>
            <a:endParaRPr sz="2000" b="1">
              <a:latin typeface="Yu Gothic" panose="020B0400000000000000" pitchFamily="34" charset="-128"/>
              <a:ea typeface="Yu Gothic" panose="020B0400000000000000" pitchFamily="34" charset="-128"/>
              <a:cs typeface="YuGothic"/>
            </a:endParaRPr>
          </a:p>
        </p:txBody>
      </p:sp>
      <p:sp>
        <p:nvSpPr>
          <p:cNvPr id="35" name="object 10">
            <a:extLst>
              <a:ext uri="{FF2B5EF4-FFF2-40B4-BE49-F238E27FC236}">
                <a16:creationId xmlns:a16="http://schemas.microsoft.com/office/drawing/2014/main" xmlns="" id="{3C149169-74CE-4731-8361-7FAA84AF0B78}"/>
              </a:ext>
            </a:extLst>
          </p:cNvPr>
          <p:cNvSpPr txBox="1"/>
          <p:nvPr/>
        </p:nvSpPr>
        <p:spPr>
          <a:xfrm>
            <a:off x="823454" y="5206333"/>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4.</a:t>
            </a:r>
            <a:r>
              <a:rPr lang="ja-JP" altLang="en-US" sz="2000" b="1">
                <a:latin typeface="Yu Gothic" panose="020B0400000000000000" pitchFamily="34" charset="-128"/>
                <a:ea typeface="Yu Gothic" panose="020B0400000000000000" pitchFamily="34" charset="-128"/>
                <a:cs typeface="YuGothic"/>
              </a:rPr>
              <a:t>取材対応</a:t>
            </a:r>
            <a:endParaRPr sz="2000" b="1">
              <a:latin typeface="Yu Gothic" panose="020B0400000000000000" pitchFamily="34" charset="-128"/>
              <a:ea typeface="Yu Gothic" panose="020B0400000000000000" pitchFamily="34" charset="-128"/>
              <a:cs typeface="YuGothic"/>
            </a:endParaRPr>
          </a:p>
        </p:txBody>
      </p:sp>
      <p:sp>
        <p:nvSpPr>
          <p:cNvPr id="36" name="object 14">
            <a:extLst>
              <a:ext uri="{FF2B5EF4-FFF2-40B4-BE49-F238E27FC236}">
                <a16:creationId xmlns:a16="http://schemas.microsoft.com/office/drawing/2014/main" xmlns="" id="{DD7FCA0F-7B87-462E-BBCE-DF9FF8A9C49A}"/>
              </a:ext>
            </a:extLst>
          </p:cNvPr>
          <p:cNvSpPr/>
          <p:nvPr/>
        </p:nvSpPr>
        <p:spPr>
          <a:xfrm>
            <a:off x="785354" y="7137243"/>
            <a:ext cx="6120130" cy="1009513"/>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DDD9C3"/>
          </a:solidFill>
        </p:spPr>
        <p:txBody>
          <a:bodyPr wrap="square" lIns="0" tIns="0" rIns="0" bIns="0" rtlCol="0"/>
          <a:lstStyle/>
          <a:p>
            <a:endParaRPr/>
          </a:p>
        </p:txBody>
      </p:sp>
      <p:sp>
        <p:nvSpPr>
          <p:cNvPr id="37" name="object 15">
            <a:extLst>
              <a:ext uri="{FF2B5EF4-FFF2-40B4-BE49-F238E27FC236}">
                <a16:creationId xmlns:a16="http://schemas.microsoft.com/office/drawing/2014/main" xmlns="" id="{309C827A-C3E3-44D1-A247-8FE8EAE871E3}"/>
              </a:ext>
            </a:extLst>
          </p:cNvPr>
          <p:cNvSpPr txBox="1"/>
          <p:nvPr/>
        </p:nvSpPr>
        <p:spPr>
          <a:xfrm>
            <a:off x="1053264" y="7287571"/>
            <a:ext cx="5641304"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dirty="0">
                <a:solidFill>
                  <a:srgbClr val="221815"/>
                </a:solidFill>
                <a:latin typeface="Yu Gothic" panose="020B0400000000000000" pitchFamily="34" charset="-128"/>
                <a:ea typeface="Yu Gothic" panose="020B0400000000000000" pitchFamily="34" charset="-128"/>
                <a:cs typeface="YuGothic"/>
              </a:rPr>
              <a:t>定期的な班会議を行うなどして、情報班内での情報共有をしっかりと行いましょう！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38" name="テキスト ボックス 37">
            <a:extLst>
              <a:ext uri="{FF2B5EF4-FFF2-40B4-BE49-F238E27FC236}">
                <a16:creationId xmlns:a16="http://schemas.microsoft.com/office/drawing/2014/main" xmlns="" id="{D5617EDC-AEC9-4BED-87BB-95C80442ACE9}"/>
              </a:ext>
            </a:extLst>
          </p:cNvPr>
          <p:cNvSpPr txBox="1"/>
          <p:nvPr/>
        </p:nvSpPr>
        <p:spPr>
          <a:xfrm>
            <a:off x="708363" y="1543050"/>
            <a:ext cx="6214805" cy="794641"/>
          </a:xfrm>
          <a:prstGeom prst="rect">
            <a:avLst/>
          </a:prstGeom>
          <a:noFill/>
        </p:spPr>
        <p:txBody>
          <a:bodyPr wrap="square">
            <a:spAutoFit/>
          </a:bodyPr>
          <a:lstStyle/>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情報班は避難所運営において、</a:t>
            </a:r>
            <a:r>
              <a:rPr lang="ja-JP" altLang="en-US"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「情報の収集と整理」「情報・ルール等の周知・伝達」「取材対応」</a:t>
            </a: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そのために、具体的には下記４つの業務を実施します。</a:t>
            </a:r>
            <a:endParaRPr lang="en-US" altLang="ja-JP"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xmlns="" id="{B1E699C6-416F-49EB-B423-2FEA4AF51D67}"/>
              </a:ext>
            </a:extLst>
          </p:cNvPr>
          <p:cNvSpPr txBox="1"/>
          <p:nvPr/>
        </p:nvSpPr>
        <p:spPr>
          <a:xfrm>
            <a:off x="6755861" y="10175421"/>
            <a:ext cx="653467"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４１</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289015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EAFCF64F-C597-42D5-90A7-DDD94B945E5C}"/>
              </a:ext>
            </a:extLst>
          </p:cNvPr>
          <p:cNvSpPr txBox="1">
            <a:spLocks/>
          </p:cNvSpPr>
          <p:nvPr/>
        </p:nvSpPr>
        <p:spPr>
          <a:xfrm>
            <a:off x="647363" y="945068"/>
            <a:ext cx="628114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１</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情報収集・整理</a:t>
            </a:r>
          </a:p>
        </p:txBody>
      </p:sp>
      <p:sp>
        <p:nvSpPr>
          <p:cNvPr id="4" name="object 9">
            <a:extLst>
              <a:ext uri="{FF2B5EF4-FFF2-40B4-BE49-F238E27FC236}">
                <a16:creationId xmlns:a16="http://schemas.microsoft.com/office/drawing/2014/main" xmlns="" id="{EA79AAF7-C55D-4769-A1C4-A7DAAFC24B35}"/>
              </a:ext>
            </a:extLst>
          </p:cNvPr>
          <p:cNvSpPr txBox="1"/>
          <p:nvPr/>
        </p:nvSpPr>
        <p:spPr>
          <a:xfrm>
            <a:off x="748452" y="3117453"/>
            <a:ext cx="6186293" cy="1744260"/>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避難所に既に整備されている情報機器について確認し、情報</a:t>
            </a:r>
            <a:br>
              <a:rPr lang="ja-JP" altLang="en-US"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収集する上で必要な機器等を確保する。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避難所内で入手できない場合は、食料・物資班への物資等依頼票を使用して食料・物資班に調達を依頼し、必要な機器等を確保する。</a:t>
            </a:r>
          </a:p>
        </p:txBody>
      </p:sp>
      <p:grpSp>
        <p:nvGrpSpPr>
          <p:cNvPr id="5" name="グループ化 4">
            <a:extLst>
              <a:ext uri="{FF2B5EF4-FFF2-40B4-BE49-F238E27FC236}">
                <a16:creationId xmlns:a16="http://schemas.microsoft.com/office/drawing/2014/main" xmlns="" id="{ABF8CFB8-B8CC-49EE-B963-116F1F139482}"/>
              </a:ext>
            </a:extLst>
          </p:cNvPr>
          <p:cNvGrpSpPr/>
          <p:nvPr/>
        </p:nvGrpSpPr>
        <p:grpSpPr>
          <a:xfrm>
            <a:off x="638626" y="2455500"/>
            <a:ext cx="6357742" cy="504190"/>
            <a:chOff x="728646" y="1851740"/>
            <a:chExt cx="6120130" cy="504190"/>
          </a:xfrm>
        </p:grpSpPr>
        <p:sp>
          <p:nvSpPr>
            <p:cNvPr id="6" name="object 20">
              <a:extLst>
                <a:ext uri="{FF2B5EF4-FFF2-40B4-BE49-F238E27FC236}">
                  <a16:creationId xmlns:a16="http://schemas.microsoft.com/office/drawing/2014/main" xmlns="" id="{A6697197-3F0B-4751-8B96-34A35120523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08648291-1FC4-4D49-ABB7-F1FF086A51A5}"/>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必要な機器の確保</a:t>
              </a:r>
            </a:p>
          </p:txBody>
        </p:sp>
        <p:sp>
          <p:nvSpPr>
            <p:cNvPr id="8" name="object 22">
              <a:extLst>
                <a:ext uri="{FF2B5EF4-FFF2-40B4-BE49-F238E27FC236}">
                  <a16:creationId xmlns:a16="http://schemas.microsoft.com/office/drawing/2014/main" xmlns="" id="{1E33452A-453C-47AC-9049-AC4C52D3E40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B2D33FBE-EDF9-4C50-A70B-9E0BE629D7C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8CB216B5-1DE5-4CAA-A922-66C3A2462A78}"/>
              </a:ext>
            </a:extLst>
          </p:cNvPr>
          <p:cNvGrpSpPr/>
          <p:nvPr/>
        </p:nvGrpSpPr>
        <p:grpSpPr>
          <a:xfrm>
            <a:off x="699893" y="159956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16DAD410-BBA1-44E7-A05F-E431810A5C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E0E9DE9F-01EE-47E8-BF24-969CA732983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C7D5F069-6260-43A0-9317-CC557B5174D3}"/>
              </a:ext>
            </a:extLst>
          </p:cNvPr>
          <p:cNvSpPr txBox="1"/>
          <p:nvPr/>
        </p:nvSpPr>
        <p:spPr>
          <a:xfrm>
            <a:off x="742212" y="6119591"/>
            <a:ext cx="6186293" cy="301229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町災害対策本部から避難所に関係する情報、地域に関係する</a:t>
            </a:r>
            <a:br>
              <a:rPr lang="ja-JP" altLang="en-US" sz="1600" b="1">
                <a:solidFill>
                  <a:srgbClr val="221815"/>
                </a:solidFill>
                <a:latin typeface="Yu Gothic" panose="020B0400000000000000" pitchFamily="34" charset="-128"/>
                <a:ea typeface="Yu Gothic" panose="020B0400000000000000" pitchFamily="34" charset="-128"/>
                <a:cs typeface="YuGothic"/>
              </a:rPr>
            </a:br>
            <a:r>
              <a:rPr lang="ja-JP" altLang="en-US" sz="1600" b="1">
                <a:solidFill>
                  <a:srgbClr val="221815"/>
                </a:solidFill>
                <a:latin typeface="Yu Gothic" panose="020B0400000000000000" pitchFamily="34" charset="-128"/>
                <a:ea typeface="Yu Gothic" panose="020B0400000000000000" pitchFamily="34" charset="-128"/>
                <a:cs typeface="YuGothic"/>
              </a:rPr>
              <a:t>被害やライフライン等の情報を収集する。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ラジオ、新聞、テレビ、パソコン（インターネットやＳＮＳ）など、メディアを通じて、地域に関する情報を収集する。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避難所周辺や地域の状況確認（情報収集）を行い、地域の情報を収集する。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収集した情報は種類や分類ごとに整理する。避難所に関係する機関等の連絡先は、関係機関連絡先一覧表に整理する。</a:t>
            </a:r>
          </a:p>
        </p:txBody>
      </p:sp>
      <p:grpSp>
        <p:nvGrpSpPr>
          <p:cNvPr id="14" name="グループ化 13">
            <a:extLst>
              <a:ext uri="{FF2B5EF4-FFF2-40B4-BE49-F238E27FC236}">
                <a16:creationId xmlns:a16="http://schemas.microsoft.com/office/drawing/2014/main" xmlns="" id="{EAE5DBEC-360D-4519-A84A-4818F1B97E00}"/>
              </a:ext>
            </a:extLst>
          </p:cNvPr>
          <p:cNvGrpSpPr/>
          <p:nvPr/>
        </p:nvGrpSpPr>
        <p:grpSpPr>
          <a:xfrm>
            <a:off x="632386" y="5457638"/>
            <a:ext cx="6357742" cy="504190"/>
            <a:chOff x="728646" y="1851740"/>
            <a:chExt cx="6120130" cy="504190"/>
          </a:xfrm>
        </p:grpSpPr>
        <p:sp>
          <p:nvSpPr>
            <p:cNvPr id="15" name="object 20">
              <a:extLst>
                <a:ext uri="{FF2B5EF4-FFF2-40B4-BE49-F238E27FC236}">
                  <a16:creationId xmlns:a16="http://schemas.microsoft.com/office/drawing/2014/main" xmlns="" id="{DC8F7FE6-3C06-416B-9CB6-CDEC2756EE7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81FAEBA6-FD90-4CCE-8CEF-F02257B2DC4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外部からの情報の収集・整理</a:t>
              </a:r>
            </a:p>
          </p:txBody>
        </p:sp>
        <p:sp>
          <p:nvSpPr>
            <p:cNvPr id="17" name="object 22">
              <a:extLst>
                <a:ext uri="{FF2B5EF4-FFF2-40B4-BE49-F238E27FC236}">
                  <a16:creationId xmlns:a16="http://schemas.microsoft.com/office/drawing/2014/main" xmlns="" id="{D29C8DC0-7EB6-4DC6-BD43-35B3F7FEB8B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8FC2384F-13D1-434C-8AD5-41959C7459F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85891CBD-366A-4EF0-941A-EEE1BD048D45}"/>
              </a:ext>
            </a:extLst>
          </p:cNvPr>
          <p:cNvSpPr txBox="1"/>
          <p:nvPr/>
        </p:nvSpPr>
        <p:spPr>
          <a:xfrm>
            <a:off x="1386123" y="1708299"/>
            <a:ext cx="5338977" cy="443711"/>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thic"/>
              </a:rPr>
              <a:t>様式</a:t>
            </a:r>
            <a:r>
              <a:rPr lang="en-US" altLang="ja-JP" sz="1400" b="1" dirty="0">
                <a:solidFill>
                  <a:srgbClr val="221815"/>
                </a:solidFill>
                <a:latin typeface="Yu Gothic" panose="020B0400000000000000" pitchFamily="34" charset="-128"/>
                <a:ea typeface="Yu Gothic" panose="020B0400000000000000" pitchFamily="34" charset="-128"/>
                <a:cs typeface="YuGothic"/>
              </a:rPr>
              <a:t>24</a:t>
            </a:r>
            <a:r>
              <a:rPr lang="ja-JP" altLang="en-US" sz="1400" b="1" dirty="0">
                <a:solidFill>
                  <a:srgbClr val="221815"/>
                </a:solidFill>
                <a:latin typeface="Yu Gothic" panose="020B0400000000000000" pitchFamily="34" charset="-128"/>
                <a:ea typeface="Yu Gothic" panose="020B0400000000000000" pitchFamily="34" charset="-128"/>
                <a:cs typeface="YuGothic"/>
              </a:rPr>
              <a:t>：関係機関連絡先一覧表、様式</a:t>
            </a:r>
            <a:r>
              <a:rPr lang="en-US" altLang="ja-JP" sz="1400" b="1" dirty="0">
                <a:solidFill>
                  <a:srgbClr val="221815"/>
                </a:solidFill>
                <a:latin typeface="Yu Gothic" panose="020B0400000000000000" pitchFamily="34" charset="-128"/>
                <a:ea typeface="Yu Gothic" panose="020B0400000000000000" pitchFamily="34" charset="-128"/>
                <a:cs typeface="YuGothic"/>
              </a:rPr>
              <a:t>32</a:t>
            </a:r>
            <a:r>
              <a:rPr lang="ja-JP" altLang="en-US" sz="1400" b="1" dirty="0">
                <a:solidFill>
                  <a:srgbClr val="221815"/>
                </a:solidFill>
                <a:latin typeface="Yu Gothic" panose="020B0400000000000000" pitchFamily="34" charset="-128"/>
                <a:ea typeface="Yu Gothic" panose="020B0400000000000000" pitchFamily="34" charset="-128"/>
                <a:cs typeface="YuGothic"/>
              </a:rPr>
              <a:t>：食料・物資班への物資等依頼票</a:t>
            </a:r>
            <a:endParaRPr lang="zh-TW" altLang="en-US" sz="1400" b="1" dirty="0">
              <a:solidFill>
                <a:srgbClr val="221815"/>
              </a:solidFill>
              <a:latin typeface="Yu Gothic" panose="020B0400000000000000" pitchFamily="34" charset="-128"/>
              <a:ea typeface="Yu Gothic" panose="020B0400000000000000" pitchFamily="34" charset="-128"/>
              <a:cs typeface="YuGothic"/>
            </a:endParaRPr>
          </a:p>
        </p:txBody>
      </p:sp>
      <p:sp>
        <p:nvSpPr>
          <p:cNvPr id="20" name="テキスト ボックス 19">
            <a:extLst>
              <a:ext uri="{FF2B5EF4-FFF2-40B4-BE49-F238E27FC236}">
                <a16:creationId xmlns:a16="http://schemas.microsoft.com/office/drawing/2014/main" xmlns="" id="{E6C51FD1-D576-40B5-A099-361FE5359552}"/>
              </a:ext>
            </a:extLst>
          </p:cNvPr>
          <p:cNvSpPr txBox="1"/>
          <p:nvPr/>
        </p:nvSpPr>
        <p:spPr>
          <a:xfrm>
            <a:off x="699893" y="4980034"/>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コツ・ポイント７</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情報機器の確保</a:t>
            </a:r>
            <a:endParaRPr lang="ja-JP" altLang="en-US" sz="1600" u="sng" dirty="0">
              <a:solidFill>
                <a:srgbClr val="172A88"/>
              </a:solidFill>
            </a:endParaRPr>
          </a:p>
        </p:txBody>
      </p:sp>
      <p:sp>
        <p:nvSpPr>
          <p:cNvPr id="21" name="テキスト ボックス 20">
            <a:extLst>
              <a:ext uri="{FF2B5EF4-FFF2-40B4-BE49-F238E27FC236}">
                <a16:creationId xmlns:a16="http://schemas.microsoft.com/office/drawing/2014/main" xmlns="" id="{DA75977E-7B53-4F77-8F8B-2A9C13E31C6D}"/>
              </a:ext>
            </a:extLst>
          </p:cNvPr>
          <p:cNvSpPr txBox="1"/>
          <p:nvPr/>
        </p:nvSpPr>
        <p:spPr>
          <a:xfrm>
            <a:off x="708101" y="950453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コツ・ポイント８</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収集する情報</a:t>
            </a:r>
            <a:endParaRPr lang="ja-JP" altLang="en-US" sz="1600" u="sng">
              <a:solidFill>
                <a:srgbClr val="172A88"/>
              </a:solidFill>
            </a:endParaRPr>
          </a:p>
        </p:txBody>
      </p:sp>
      <p:sp>
        <p:nvSpPr>
          <p:cNvPr id="22" name="テキスト ボックス 21">
            <a:extLst>
              <a:ext uri="{FF2B5EF4-FFF2-40B4-BE49-F238E27FC236}">
                <a16:creationId xmlns:a16="http://schemas.microsoft.com/office/drawing/2014/main" xmlns="" id="{4BDF5139-0DD9-4952-9259-12CF4FB3A541}"/>
              </a:ext>
            </a:extLst>
          </p:cNvPr>
          <p:cNvSpPr txBox="1"/>
          <p:nvPr/>
        </p:nvSpPr>
        <p:spPr>
          <a:xfrm>
            <a:off x="151488" y="10148207"/>
            <a:ext cx="667321"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４２</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177851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B9CAD0C6-CCE3-4BDA-B8BA-136B98071479}"/>
              </a:ext>
            </a:extLst>
          </p:cNvPr>
          <p:cNvSpPr txBox="1">
            <a:spLocks/>
          </p:cNvSpPr>
          <p:nvPr/>
        </p:nvSpPr>
        <p:spPr>
          <a:xfrm>
            <a:off x="397366" y="93238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6E663E"/>
                </a:solidFill>
                <a:latin typeface="Yu Gothic" panose="020B0400000000000000" pitchFamily="34" charset="-128"/>
                <a:ea typeface="Yu Gothic" panose="020B0400000000000000" pitchFamily="34" charset="-128"/>
              </a:rPr>
              <a:t>１</a:t>
            </a:r>
            <a:r>
              <a:rPr kumimoji="0" lang="en-US" altLang="ja-JP" sz="3200" b="1" kern="0" dirty="0">
                <a:solidFill>
                  <a:srgbClr val="6E663E"/>
                </a:solidFill>
                <a:latin typeface="Yu Gothic" panose="020B0400000000000000" pitchFamily="34" charset="-128"/>
                <a:ea typeface="Yu Gothic" panose="020B0400000000000000" pitchFamily="34" charset="-128"/>
              </a:rPr>
              <a:t>. </a:t>
            </a:r>
            <a:r>
              <a:rPr kumimoji="0" lang="ja-JP" altLang="en-US" sz="3200" b="1" kern="0" dirty="0">
                <a:solidFill>
                  <a:srgbClr val="6E663E"/>
                </a:solidFill>
                <a:latin typeface="Yu Gothic" panose="020B0400000000000000" pitchFamily="34" charset="-128"/>
                <a:ea typeface="Yu Gothic" panose="020B0400000000000000" pitchFamily="34" charset="-128"/>
              </a:rPr>
              <a:t>情報収集・整理</a:t>
            </a:r>
          </a:p>
        </p:txBody>
      </p:sp>
      <p:grpSp>
        <p:nvGrpSpPr>
          <p:cNvPr id="4" name="グループ化 3">
            <a:extLst>
              <a:ext uri="{FF2B5EF4-FFF2-40B4-BE49-F238E27FC236}">
                <a16:creationId xmlns:a16="http://schemas.microsoft.com/office/drawing/2014/main" xmlns="" id="{5E3B7F17-6EFD-4544-879B-F6F468E4E7B5}"/>
              </a:ext>
            </a:extLst>
          </p:cNvPr>
          <p:cNvGrpSpPr/>
          <p:nvPr/>
        </p:nvGrpSpPr>
        <p:grpSpPr>
          <a:xfrm>
            <a:off x="539181" y="1643602"/>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63BEE342-FB02-4509-972E-1471709AA85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BF30ED17-C454-4D47-85BF-1B474502393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xmlns="" id="{EA617A98-AD4F-4DC4-9D2D-39814D61F451}"/>
              </a:ext>
            </a:extLst>
          </p:cNvPr>
          <p:cNvGrpSpPr/>
          <p:nvPr/>
        </p:nvGrpSpPr>
        <p:grpSpPr>
          <a:xfrm>
            <a:off x="484518" y="2455817"/>
            <a:ext cx="6357742" cy="504190"/>
            <a:chOff x="728646" y="1851740"/>
            <a:chExt cx="6120130" cy="504190"/>
          </a:xfrm>
        </p:grpSpPr>
        <p:sp>
          <p:nvSpPr>
            <p:cNvPr id="8" name="object 20">
              <a:extLst>
                <a:ext uri="{FF2B5EF4-FFF2-40B4-BE49-F238E27FC236}">
                  <a16:creationId xmlns:a16="http://schemas.microsoft.com/office/drawing/2014/main" xmlns="" id="{3CA3D92E-CA53-4A17-8394-8AA662067B1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37C2977E-15CB-4EAE-B33D-AC004109AE2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外部からの情報の収集・整理</a:t>
              </a:r>
            </a:p>
          </p:txBody>
        </p:sp>
        <p:sp>
          <p:nvSpPr>
            <p:cNvPr id="10" name="object 22">
              <a:extLst>
                <a:ext uri="{FF2B5EF4-FFF2-40B4-BE49-F238E27FC236}">
                  <a16:creationId xmlns:a16="http://schemas.microsoft.com/office/drawing/2014/main" xmlns="" id="{0D53D652-5433-41D0-87BC-1D80D2E2CB6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EB2DAA39-CDDF-46A3-8900-C8102B9B391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２</a:t>
              </a:r>
            </a:p>
          </p:txBody>
        </p:sp>
      </p:grpSp>
      <p:sp>
        <p:nvSpPr>
          <p:cNvPr id="12" name="object 5">
            <a:extLst>
              <a:ext uri="{FF2B5EF4-FFF2-40B4-BE49-F238E27FC236}">
                <a16:creationId xmlns:a16="http://schemas.microsoft.com/office/drawing/2014/main" xmlns="" id="{104BC4F8-0C04-4807-967B-AC4EB247477A}"/>
              </a:ext>
            </a:extLst>
          </p:cNvPr>
          <p:cNvSpPr txBox="1"/>
          <p:nvPr/>
        </p:nvSpPr>
        <p:spPr>
          <a:xfrm>
            <a:off x="1225412" y="1848835"/>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07</a:t>
            </a:r>
            <a:r>
              <a:rPr lang="zh-TW" altLang="en-US" sz="1400" b="1">
                <a:latin typeface="Yu Gothic" panose="020B0400000000000000" pitchFamily="34" charset="-128"/>
                <a:ea typeface="Yu Gothic" panose="020B0400000000000000" pitchFamily="34" charset="-128"/>
                <a:cs typeface="YuGothic"/>
              </a:rPr>
              <a:t>：避難所状況報告書</a:t>
            </a:r>
          </a:p>
        </p:txBody>
      </p:sp>
      <p:graphicFrame>
        <p:nvGraphicFramePr>
          <p:cNvPr id="13" name="表 5">
            <a:extLst>
              <a:ext uri="{FF2B5EF4-FFF2-40B4-BE49-F238E27FC236}">
                <a16:creationId xmlns:a16="http://schemas.microsoft.com/office/drawing/2014/main" xmlns="" id="{B7D00B48-54BE-41E4-A278-A70281943E97}"/>
              </a:ext>
            </a:extLst>
          </p:cNvPr>
          <p:cNvGraphicFramePr>
            <a:graphicFrameLocks noGrp="1"/>
          </p:cNvGraphicFramePr>
          <p:nvPr>
            <p:extLst>
              <p:ext uri="{D42A27DB-BD31-4B8C-83A1-F6EECF244321}">
                <p14:modId xmlns:p14="http://schemas.microsoft.com/office/powerpoint/2010/main" val="1693008251"/>
              </p:ext>
            </p:extLst>
          </p:nvPr>
        </p:nvGraphicFramePr>
        <p:xfrm>
          <a:off x="460012" y="3469724"/>
          <a:ext cx="6629709" cy="6731000"/>
        </p:xfrm>
        <a:graphic>
          <a:graphicData uri="http://schemas.openxmlformats.org/drawingml/2006/table">
            <a:tbl>
              <a:tblPr firstRow="1" bandRow="1">
                <a:tableStyleId>{5C22544A-7EE6-4342-B048-85BDC9FD1C3A}</a:tableStyleId>
              </a:tblPr>
              <a:tblGrid>
                <a:gridCol w="472934">
                  <a:extLst>
                    <a:ext uri="{9D8B030D-6E8A-4147-A177-3AD203B41FA5}">
                      <a16:colId xmlns:a16="http://schemas.microsoft.com/office/drawing/2014/main" xmlns="" val="839396736"/>
                    </a:ext>
                  </a:extLst>
                </a:gridCol>
                <a:gridCol w="3204775">
                  <a:extLst>
                    <a:ext uri="{9D8B030D-6E8A-4147-A177-3AD203B41FA5}">
                      <a16:colId xmlns:a16="http://schemas.microsoft.com/office/drawing/2014/main" xmlns="" val="593367569"/>
                    </a:ext>
                  </a:extLst>
                </a:gridCol>
                <a:gridCol w="2952000">
                  <a:extLst>
                    <a:ext uri="{9D8B030D-6E8A-4147-A177-3AD203B41FA5}">
                      <a16:colId xmlns:a16="http://schemas.microsoft.com/office/drawing/2014/main" xmlns="" val="3549584412"/>
                    </a:ext>
                  </a:extLst>
                </a:gridCol>
              </a:tblGrid>
              <a:tr h="324000">
                <a:tc>
                  <a:txBody>
                    <a:bodyPr/>
                    <a:lstStyle/>
                    <a:p>
                      <a:pPr algn="ctr"/>
                      <a:r>
                        <a:rPr kumimoji="1" lang="en-US" altLang="ja-JP" sz="1600" dirty="0">
                          <a:solidFill>
                            <a:schemeClr val="bg1"/>
                          </a:solidFill>
                          <a:latin typeface="游ゴシック" panose="020B0400000000000000" pitchFamily="50" charset="-128"/>
                          <a:ea typeface="游ゴシック" panose="020B0400000000000000" pitchFamily="50" charset="-128"/>
                        </a:rPr>
                        <a:t>No</a:t>
                      </a:r>
                      <a:endParaRPr kumimoji="1" lang="ja-JP" altLang="en-US" sz="1600" dirty="0">
                        <a:solidFill>
                          <a:schemeClr val="bg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E663E"/>
                    </a:solidFill>
                  </a:tcP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必要な情報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E663E"/>
                    </a:solidFill>
                  </a:tcP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情報の入手手段（例）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E663E"/>
                    </a:solidFill>
                  </a:tcPr>
                </a:tc>
                <a:extLst>
                  <a:ext uri="{0D108BD9-81ED-4DB2-BD59-A6C34878D82A}">
                    <a16:rowId xmlns:a16="http://schemas.microsoft.com/office/drawing/2014/main" xmlns="" val="1584029240"/>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安否情報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74426830"/>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被害情報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町災害対策本部への問合せ、地域での情報収集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24839755"/>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3</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救護所の設置状況や医療対応できる避難所の状況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77236770"/>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4</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近くの病院など医療機関の開業状況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近隣の医療機関への</a:t>
                      </a:r>
                      <a:r>
                        <a:rPr kumimoji="1" lang="en-US" altLang="ja-JP" sz="1600" b="1" dirty="0">
                          <a:solidFill>
                            <a:schemeClr val="tx1"/>
                          </a:solidFill>
                          <a:latin typeface="游ゴシック" panose="020B0400000000000000" pitchFamily="50" charset="-128"/>
                          <a:ea typeface="游ゴシック" panose="020B0400000000000000" pitchFamily="50" charset="-128"/>
                        </a:rPr>
                        <a:t>HP</a:t>
                      </a:r>
                      <a:r>
                        <a:rPr kumimoji="1" lang="ja-JP" altLang="en-US" sz="1600" b="1" dirty="0">
                          <a:solidFill>
                            <a:schemeClr val="tx1"/>
                          </a:solidFill>
                          <a:latin typeface="游ゴシック" panose="020B0400000000000000" pitchFamily="50" charset="-128"/>
                          <a:ea typeface="游ゴシック" panose="020B0400000000000000" pitchFamily="50" charset="-128"/>
                        </a:rPr>
                        <a:t>や</a:t>
                      </a:r>
                      <a:r>
                        <a:rPr kumimoji="1" lang="en-US" altLang="ja-JP" sz="1600" b="1" dirty="0">
                          <a:solidFill>
                            <a:schemeClr val="tx1"/>
                          </a:solidFill>
                          <a:latin typeface="游ゴシック" panose="020B0400000000000000" pitchFamily="50" charset="-128"/>
                          <a:ea typeface="游ゴシック" panose="020B0400000000000000" pitchFamily="50" charset="-128"/>
                        </a:rPr>
                        <a:t>SNS</a:t>
                      </a:r>
                      <a:r>
                        <a:rPr kumimoji="1" lang="ja-JP" altLang="en-US" sz="1600" b="1" dirty="0">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50436152"/>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福祉避難所の受け入れ状況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3845190"/>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6</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新たな避難所の開設状況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16505076"/>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7</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医療チームや保健師、</a:t>
                      </a:r>
                      <a:r>
                        <a:rPr kumimoji="1" lang="en-US" altLang="ja-JP" sz="1600" b="1" dirty="0">
                          <a:solidFill>
                            <a:schemeClr val="tx1"/>
                          </a:solidFill>
                          <a:latin typeface="游ゴシック" panose="020B0400000000000000" pitchFamily="50" charset="-128"/>
                          <a:ea typeface="游ゴシック" panose="020B0400000000000000" pitchFamily="50" charset="-128"/>
                        </a:rPr>
                        <a:t>DCAT</a:t>
                      </a:r>
                      <a:r>
                        <a:rPr kumimoji="1" lang="ja-JP" altLang="en-US" sz="1600" b="1" dirty="0">
                          <a:solidFill>
                            <a:schemeClr val="tx1"/>
                          </a:solidFill>
                          <a:latin typeface="游ゴシック" panose="020B0400000000000000" pitchFamily="50" charset="-128"/>
                          <a:ea typeface="游ゴシック" panose="020B0400000000000000" pitchFamily="50" charset="-128"/>
                        </a:rPr>
                        <a:t>（災害派遣福祉チーム）など医療、保健や福祉の専門家の巡回状況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9711288"/>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8</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ライフラインなどの復旧情報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電気、水道、ガスの事業者の</a:t>
                      </a:r>
                      <a:r>
                        <a:rPr kumimoji="1" lang="en-US" altLang="ja-JP" sz="1600" b="1" dirty="0">
                          <a:solidFill>
                            <a:schemeClr val="tx1"/>
                          </a:solidFill>
                          <a:latin typeface="游ゴシック" panose="020B0400000000000000" pitchFamily="50" charset="-128"/>
                          <a:ea typeface="游ゴシック" panose="020B0400000000000000" pitchFamily="50" charset="-128"/>
                        </a:rPr>
                        <a:t>HP</a:t>
                      </a:r>
                      <a:r>
                        <a:rPr kumimoji="1" lang="ja-JP" altLang="en-US" sz="1600" b="1" dirty="0">
                          <a:solidFill>
                            <a:schemeClr val="tx1"/>
                          </a:solidFill>
                          <a:latin typeface="游ゴシック" panose="020B0400000000000000" pitchFamily="50" charset="-128"/>
                          <a:ea typeface="游ゴシック" panose="020B0400000000000000" pitchFamily="50" charset="-128"/>
                        </a:rPr>
                        <a:t>や</a:t>
                      </a:r>
                      <a:r>
                        <a:rPr kumimoji="1" lang="en-US" altLang="ja-JP" sz="1600" b="1" dirty="0">
                          <a:solidFill>
                            <a:schemeClr val="tx1"/>
                          </a:solidFill>
                          <a:latin typeface="游ゴシック" panose="020B0400000000000000" pitchFamily="50" charset="-128"/>
                          <a:ea typeface="游ゴシック" panose="020B0400000000000000" pitchFamily="50" charset="-128"/>
                        </a:rPr>
                        <a:t>SNS</a:t>
                      </a:r>
                      <a:r>
                        <a:rPr kumimoji="1" lang="ja-JP" altLang="en-US" sz="1600" b="1" dirty="0">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17225582"/>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9</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水・食料など生活物資供給情報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98212397"/>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10</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葬儀・埋葬に関する情報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地域での情報収集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534160"/>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11</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鉄道、道路など交通機関の復旧状況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鉄道会社や町の</a:t>
                      </a:r>
                      <a:r>
                        <a:rPr kumimoji="1" lang="en-US" altLang="ja-JP" sz="1600" b="1" dirty="0">
                          <a:solidFill>
                            <a:schemeClr val="tx1"/>
                          </a:solidFill>
                          <a:latin typeface="游ゴシック" panose="020B0400000000000000" pitchFamily="50" charset="-128"/>
                          <a:ea typeface="游ゴシック" panose="020B0400000000000000" pitchFamily="50" charset="-128"/>
                        </a:rPr>
                        <a:t>HP</a:t>
                      </a:r>
                      <a:r>
                        <a:rPr kumimoji="1" lang="ja-JP" altLang="en-US" sz="1600" b="1" dirty="0">
                          <a:solidFill>
                            <a:schemeClr val="tx1"/>
                          </a:solidFill>
                          <a:latin typeface="游ゴシック" panose="020B0400000000000000" pitchFamily="50" charset="-128"/>
                          <a:ea typeface="游ゴシック" panose="020B0400000000000000" pitchFamily="50" charset="-128"/>
                        </a:rPr>
                        <a:t>や</a:t>
                      </a:r>
                      <a:r>
                        <a:rPr kumimoji="1" lang="en-US" altLang="ja-JP" sz="1600" b="1" dirty="0">
                          <a:solidFill>
                            <a:schemeClr val="tx1"/>
                          </a:solidFill>
                          <a:latin typeface="游ゴシック" panose="020B0400000000000000" pitchFamily="50" charset="-128"/>
                          <a:ea typeface="游ゴシック" panose="020B0400000000000000" pitchFamily="50" charset="-128"/>
                        </a:rPr>
                        <a:t>SNS</a:t>
                      </a:r>
                      <a:r>
                        <a:rPr kumimoji="1" lang="ja-JP" altLang="en-US" sz="1600" b="1" dirty="0">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92527589"/>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12</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生活関連情報（商業施設、銭湯の開店状況など）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地域での情報収集、</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r>
                        <a:rPr kumimoji="1" lang="ja-JP" altLang="en-US" sz="1600" b="1" dirty="0">
                          <a:solidFill>
                            <a:schemeClr val="tx1"/>
                          </a:solidFill>
                          <a:latin typeface="游ゴシック" panose="020B0400000000000000" pitchFamily="50" charset="-128"/>
                          <a:ea typeface="游ゴシック" panose="020B0400000000000000" pitchFamily="50" charset="-128"/>
                        </a:rPr>
                        <a:t>店舗等の</a:t>
                      </a:r>
                      <a:r>
                        <a:rPr kumimoji="1" lang="en-US" altLang="ja-JP" sz="1600" b="1" dirty="0">
                          <a:solidFill>
                            <a:schemeClr val="tx1"/>
                          </a:solidFill>
                          <a:latin typeface="游ゴシック" panose="020B0400000000000000" pitchFamily="50" charset="-128"/>
                          <a:ea typeface="游ゴシック" panose="020B0400000000000000" pitchFamily="50" charset="-128"/>
                        </a:rPr>
                        <a:t>HP</a:t>
                      </a:r>
                      <a:r>
                        <a:rPr kumimoji="1" lang="ja-JP" altLang="en-US" sz="1600" b="1" dirty="0">
                          <a:solidFill>
                            <a:schemeClr val="tx1"/>
                          </a:solidFill>
                          <a:latin typeface="游ゴシック" panose="020B0400000000000000" pitchFamily="50" charset="-128"/>
                          <a:ea typeface="游ゴシック" panose="020B0400000000000000" pitchFamily="50" charset="-128"/>
                        </a:rPr>
                        <a:t>や</a:t>
                      </a:r>
                      <a:r>
                        <a:rPr kumimoji="1" lang="en-US" altLang="ja-JP" sz="1600" b="1" dirty="0">
                          <a:solidFill>
                            <a:schemeClr val="tx1"/>
                          </a:solidFill>
                          <a:latin typeface="游ゴシック" panose="020B0400000000000000" pitchFamily="50" charset="-128"/>
                          <a:ea typeface="游ゴシック" panose="020B0400000000000000" pitchFamily="50" charset="-128"/>
                        </a:rPr>
                        <a:t>SNS</a:t>
                      </a:r>
                      <a:r>
                        <a:rPr kumimoji="1" lang="ja-JP" altLang="en-US" sz="1600" b="1" dirty="0">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51763560"/>
                  </a:ext>
                </a:extLst>
              </a:tr>
            </a:tbl>
          </a:graphicData>
        </a:graphic>
      </p:graphicFrame>
      <p:sp>
        <p:nvSpPr>
          <p:cNvPr id="14" name="object 9">
            <a:extLst>
              <a:ext uri="{FF2B5EF4-FFF2-40B4-BE49-F238E27FC236}">
                <a16:creationId xmlns:a16="http://schemas.microsoft.com/office/drawing/2014/main" xmlns="" id="{B614996C-797F-4EE5-AE32-4C52453B8567}"/>
              </a:ext>
            </a:extLst>
          </p:cNvPr>
          <p:cNvSpPr txBox="1"/>
          <p:nvPr/>
        </p:nvSpPr>
        <p:spPr>
          <a:xfrm>
            <a:off x="681720" y="3098462"/>
            <a:ext cx="6186293" cy="310021"/>
          </a:xfrm>
          <a:prstGeom prst="rect">
            <a:avLst/>
          </a:prstGeom>
        </p:spPr>
        <p:txBody>
          <a:bodyPr vert="horz" wrap="square" lIns="0" tIns="12700" rIns="0" bIns="0" rtlCol="0">
            <a:spAutoFit/>
          </a:bodyPr>
          <a:lstStyle/>
          <a:p>
            <a:pPr marL="12700" marR="5080" algn="ctr">
              <a:lnSpc>
                <a:spcPct val="130000"/>
              </a:lnSpc>
              <a:spcAft>
                <a:spcPts val="1200"/>
              </a:spcAft>
              <a:buClr>
                <a:srgbClr val="D9BD15"/>
              </a:buClr>
              <a:buSzPct val="120000"/>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避難所運営に必要な情報一覧表（例）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15" name="テキスト ボックス 14">
            <a:extLst>
              <a:ext uri="{FF2B5EF4-FFF2-40B4-BE49-F238E27FC236}">
                <a16:creationId xmlns:a16="http://schemas.microsoft.com/office/drawing/2014/main" xmlns="" id="{76E12ABD-9BFD-4963-A080-AF323E409AFF}"/>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４３</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00358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EC8F4F3-AD7F-46FA-A149-4F6BE64D1020}"/>
              </a:ext>
            </a:extLst>
          </p:cNvPr>
          <p:cNvSpPr txBox="1"/>
          <p:nvPr/>
        </p:nvSpPr>
        <p:spPr>
          <a:xfrm>
            <a:off x="1785937" y="825500"/>
            <a:ext cx="4038600" cy="461665"/>
          </a:xfrm>
          <a:prstGeom prst="rect">
            <a:avLst/>
          </a:prstGeom>
          <a:noFill/>
        </p:spPr>
        <p:txBody>
          <a:bodyPr wrap="square">
            <a:spAutoFit/>
          </a:bodyPr>
          <a:lstStyle/>
          <a:p>
            <a:pPr marL="266700" algn="ctr"/>
            <a:r>
              <a:rPr lang="ja-JP" alt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目　　次</a:t>
            </a:r>
            <a:endParaRPr lang="ja-JP" alt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object 3">
            <a:extLst>
              <a:ext uri="{FF2B5EF4-FFF2-40B4-BE49-F238E27FC236}">
                <a16:creationId xmlns:a16="http://schemas.microsoft.com/office/drawing/2014/main" xmlns="" id="{A4BB8AC3-C09B-4804-84AD-C0FA94985520}"/>
              </a:ext>
            </a:extLst>
          </p:cNvPr>
          <p:cNvSpPr txBox="1"/>
          <p:nvPr/>
        </p:nvSpPr>
        <p:spPr>
          <a:xfrm>
            <a:off x="1260289" y="1864459"/>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solidFill>
                  <a:srgbClr val="221815"/>
                </a:solidFill>
                <a:latin typeface="HG丸ｺﾞｼｯｸM-PRO" panose="020F0600000000000000" pitchFamily="50" charset="-128"/>
                <a:ea typeface="HG丸ｺﾞｼｯｸM-PRO" panose="020F0600000000000000" pitchFamily="50" charset="-128"/>
                <a:cs typeface="YuGo-Medium"/>
              </a:rPr>
              <a:t>第１章	避難所開設・運営マニュアルの使い方</a:t>
            </a:r>
          </a:p>
        </p:txBody>
      </p:sp>
      <p:sp>
        <p:nvSpPr>
          <p:cNvPr id="17" name="object 4">
            <a:extLst>
              <a:ext uri="{FF2B5EF4-FFF2-40B4-BE49-F238E27FC236}">
                <a16:creationId xmlns:a16="http://schemas.microsoft.com/office/drawing/2014/main" xmlns="" id="{349F2913-4358-427C-BFB1-0CEE3B38A761}"/>
              </a:ext>
            </a:extLst>
          </p:cNvPr>
          <p:cNvSpPr/>
          <p:nvPr/>
        </p:nvSpPr>
        <p:spPr>
          <a:xfrm flipV="1">
            <a:off x="1142116" y="2145511"/>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sp>
        <p:nvSpPr>
          <p:cNvPr id="18" name="object 3">
            <a:extLst>
              <a:ext uri="{FF2B5EF4-FFF2-40B4-BE49-F238E27FC236}">
                <a16:creationId xmlns:a16="http://schemas.microsoft.com/office/drawing/2014/main" xmlns="" id="{AEB2CD7B-962E-46AF-8BE8-BB4D587CC512}"/>
              </a:ext>
            </a:extLst>
          </p:cNvPr>
          <p:cNvSpPr txBox="1"/>
          <p:nvPr/>
        </p:nvSpPr>
        <p:spPr>
          <a:xfrm>
            <a:off x="1260289" y="5081656"/>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solidFill>
                  <a:srgbClr val="221815"/>
                </a:solidFill>
                <a:latin typeface="HG丸ｺﾞｼｯｸM-PRO" panose="020F0600000000000000" pitchFamily="50" charset="-128"/>
                <a:ea typeface="HG丸ｺﾞｼｯｸM-PRO" panose="020F0600000000000000" pitchFamily="50" charset="-128"/>
                <a:cs typeface="YuGo-Medium"/>
              </a:rPr>
              <a:t>第３章	避難所開設マニュアル</a:t>
            </a:r>
          </a:p>
        </p:txBody>
      </p:sp>
      <p:sp>
        <p:nvSpPr>
          <p:cNvPr id="19" name="object 4">
            <a:extLst>
              <a:ext uri="{FF2B5EF4-FFF2-40B4-BE49-F238E27FC236}">
                <a16:creationId xmlns:a16="http://schemas.microsoft.com/office/drawing/2014/main" xmlns="" id="{A45E1120-F08A-40BC-95EE-757909EC80ED}"/>
              </a:ext>
            </a:extLst>
          </p:cNvPr>
          <p:cNvSpPr/>
          <p:nvPr/>
        </p:nvSpPr>
        <p:spPr>
          <a:xfrm flipV="1">
            <a:off x="1142116" y="5362708"/>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sp>
        <p:nvSpPr>
          <p:cNvPr id="20" name="object 3">
            <a:extLst>
              <a:ext uri="{FF2B5EF4-FFF2-40B4-BE49-F238E27FC236}">
                <a16:creationId xmlns:a16="http://schemas.microsoft.com/office/drawing/2014/main" xmlns="" id="{2A58749A-8573-45FC-91A7-A105A35213C7}"/>
              </a:ext>
            </a:extLst>
          </p:cNvPr>
          <p:cNvSpPr txBox="1"/>
          <p:nvPr/>
        </p:nvSpPr>
        <p:spPr>
          <a:xfrm>
            <a:off x="1260289" y="63373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solidFill>
                  <a:srgbClr val="221815"/>
                </a:solidFill>
                <a:latin typeface="HG丸ｺﾞｼｯｸM-PRO" panose="020F0600000000000000" pitchFamily="50" charset="-128"/>
                <a:ea typeface="HG丸ｺﾞｼｯｸM-PRO" panose="020F0600000000000000" pitchFamily="50" charset="-128"/>
                <a:cs typeface="YuGo-Medium"/>
              </a:rPr>
              <a:t>第４章	避難所運営マニュアル</a:t>
            </a:r>
          </a:p>
        </p:txBody>
      </p:sp>
      <p:sp>
        <p:nvSpPr>
          <p:cNvPr id="21" name="object 4">
            <a:extLst>
              <a:ext uri="{FF2B5EF4-FFF2-40B4-BE49-F238E27FC236}">
                <a16:creationId xmlns:a16="http://schemas.microsoft.com/office/drawing/2014/main" xmlns="" id="{1F166313-E388-401E-8E27-3F2E717C1508}"/>
              </a:ext>
            </a:extLst>
          </p:cNvPr>
          <p:cNvSpPr/>
          <p:nvPr/>
        </p:nvSpPr>
        <p:spPr>
          <a:xfrm flipV="1">
            <a:off x="1142116" y="6618352"/>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sp>
        <p:nvSpPr>
          <p:cNvPr id="22" name="object 3">
            <a:extLst>
              <a:ext uri="{FF2B5EF4-FFF2-40B4-BE49-F238E27FC236}">
                <a16:creationId xmlns:a16="http://schemas.microsoft.com/office/drawing/2014/main" xmlns="" id="{6D534179-386A-453E-B1C6-7BFA3BAFFC84}"/>
              </a:ext>
            </a:extLst>
          </p:cNvPr>
          <p:cNvSpPr txBox="1"/>
          <p:nvPr/>
        </p:nvSpPr>
        <p:spPr>
          <a:xfrm>
            <a:off x="1260289" y="33655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latin typeface="HG丸ｺﾞｼｯｸM-PRO" panose="020F0600000000000000" pitchFamily="50" charset="-128"/>
                <a:ea typeface="HG丸ｺﾞｼｯｸM-PRO" panose="020F0600000000000000" pitchFamily="50" charset="-128"/>
                <a:cs typeface="YuGo-Medium"/>
              </a:rPr>
              <a:t>第２章	本避難所に関する基本条件</a:t>
            </a:r>
          </a:p>
        </p:txBody>
      </p:sp>
      <p:sp>
        <p:nvSpPr>
          <p:cNvPr id="23" name="object 4">
            <a:extLst>
              <a:ext uri="{FF2B5EF4-FFF2-40B4-BE49-F238E27FC236}">
                <a16:creationId xmlns:a16="http://schemas.microsoft.com/office/drawing/2014/main" xmlns="" id="{4B5604BC-EFFA-41AF-B4B2-28C81845BD05}"/>
              </a:ext>
            </a:extLst>
          </p:cNvPr>
          <p:cNvSpPr/>
          <p:nvPr/>
        </p:nvSpPr>
        <p:spPr>
          <a:xfrm flipV="1">
            <a:off x="1206796" y="3645449"/>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graphicFrame>
        <p:nvGraphicFramePr>
          <p:cNvPr id="24" name="表 4">
            <a:extLst>
              <a:ext uri="{FF2B5EF4-FFF2-40B4-BE49-F238E27FC236}">
                <a16:creationId xmlns:a16="http://schemas.microsoft.com/office/drawing/2014/main" xmlns="" id="{92C0528D-0678-45FA-BCDA-06CF757BF2DA}"/>
              </a:ext>
            </a:extLst>
          </p:cNvPr>
          <p:cNvGraphicFramePr>
            <a:graphicFrameLocks noGrp="1"/>
          </p:cNvGraphicFramePr>
          <p:nvPr>
            <p:extLst>
              <p:ext uri="{D42A27DB-BD31-4B8C-83A1-F6EECF244321}">
                <p14:modId xmlns:p14="http://schemas.microsoft.com/office/powerpoint/2010/main" val="3988072847"/>
              </p:ext>
            </p:extLst>
          </p:nvPr>
        </p:nvGraphicFramePr>
        <p:xfrm>
          <a:off x="1341130" y="3689348"/>
          <a:ext cx="5421720" cy="1241904"/>
        </p:xfrm>
        <a:graphic>
          <a:graphicData uri="http://schemas.openxmlformats.org/drawingml/2006/table">
            <a:tbl>
              <a:tblPr firstRow="1" bandRow="1">
                <a:tableStyleId>{5C22544A-7EE6-4342-B048-85BDC9FD1C3A}</a:tableStyleId>
              </a:tblPr>
              <a:tblGrid>
                <a:gridCol w="5421720">
                  <a:extLst>
                    <a:ext uri="{9D8B030D-6E8A-4147-A177-3AD203B41FA5}">
                      <a16:colId xmlns:a16="http://schemas.microsoft.com/office/drawing/2014/main" xmlns="" val="308000394"/>
                    </a:ext>
                  </a:extLst>
                </a:gridCol>
              </a:tblGrid>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１</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避難所に関する基本情報・・・・・・・・・・・・・ </a:t>
                      </a:r>
                      <a:r>
                        <a:rPr lang="ja-JP" altLang="en-US" sz="1400" b="0">
                          <a:solidFill>
                            <a:srgbClr val="221815"/>
                          </a:solidFill>
                          <a:latin typeface="HG丸ｺﾞｼｯｸM-PRO" panose="020F0600000000000000" pitchFamily="50" charset="-128"/>
                          <a:ea typeface="HG丸ｺﾞｼｯｸM-PRO" panose="020F0600000000000000" pitchFamily="50" charset="-128"/>
                        </a:rPr>
                        <a:t>６</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904656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２</a:t>
                      </a:r>
                      <a:r>
                        <a:rPr lang="en-US" altLang="ja-JP" sz="1400" b="0">
                          <a:solidFill>
                            <a:srgbClr val="221815"/>
                          </a:solidFill>
                          <a:latin typeface="HG丸ｺﾞｼｯｸM-PRO" panose="020F0600000000000000" pitchFamily="50" charset="-128"/>
                          <a:ea typeface="HG丸ｺﾞｼｯｸM-PRO" panose="020F0600000000000000" pitchFamily="50" charset="-128"/>
                        </a:rPr>
                        <a:t>.</a:t>
                      </a:r>
                      <a:r>
                        <a:rPr lang="ja-JP" altLang="en-US" sz="1400" b="0">
                          <a:solidFill>
                            <a:srgbClr val="221815"/>
                          </a:solidFill>
                          <a:latin typeface="HG丸ｺﾞｼｯｸM-PRO" panose="020F0600000000000000" pitchFamily="50" charset="-128"/>
                          <a:ea typeface="HG丸ｺﾞｼｯｸM-PRO" panose="020F0600000000000000" pitchFamily="50" charset="-128"/>
                        </a:rPr>
                        <a:t> 避難所開設・運営における体制・・・・・・・・・・ ７</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1469212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３</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 避難所開設・運営における役割分担・・・・・・・・ </a:t>
                      </a:r>
                      <a:r>
                        <a:rPr lang="ja-JP" altLang="en-US" sz="1400" b="0">
                          <a:solidFill>
                            <a:srgbClr val="221815"/>
                          </a:solidFill>
                          <a:latin typeface="HG丸ｺﾞｼｯｸM-PRO" panose="020F0600000000000000" pitchFamily="50" charset="-128"/>
                          <a:ea typeface="HG丸ｺﾞｼｯｸM-PRO" panose="020F0600000000000000" pitchFamily="50" charset="-128"/>
                        </a:rPr>
                        <a:t>８</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44960467"/>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４</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施設の利用・・・・・・・・・・・・・・・・・・・１０</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3738854"/>
                  </a:ext>
                </a:extLst>
              </a:tr>
            </a:tbl>
          </a:graphicData>
        </a:graphic>
      </p:graphicFrame>
      <p:graphicFrame>
        <p:nvGraphicFramePr>
          <p:cNvPr id="25" name="表 4">
            <a:extLst>
              <a:ext uri="{FF2B5EF4-FFF2-40B4-BE49-F238E27FC236}">
                <a16:creationId xmlns:a16="http://schemas.microsoft.com/office/drawing/2014/main" xmlns="" id="{90910EC9-314A-4B31-B6F7-8451756DC9F9}"/>
              </a:ext>
            </a:extLst>
          </p:cNvPr>
          <p:cNvGraphicFramePr>
            <a:graphicFrameLocks noGrp="1"/>
          </p:cNvGraphicFramePr>
          <p:nvPr>
            <p:extLst>
              <p:ext uri="{D42A27DB-BD31-4B8C-83A1-F6EECF244321}">
                <p14:modId xmlns:p14="http://schemas.microsoft.com/office/powerpoint/2010/main" val="1697666928"/>
              </p:ext>
            </p:extLst>
          </p:nvPr>
        </p:nvGraphicFramePr>
        <p:xfrm>
          <a:off x="1341130" y="5419792"/>
          <a:ext cx="4981171" cy="556260"/>
        </p:xfrm>
        <a:graphic>
          <a:graphicData uri="http://schemas.openxmlformats.org/drawingml/2006/table">
            <a:tbl>
              <a:tblPr firstRow="1" bandRow="1">
                <a:tableStyleId>{5C22544A-7EE6-4342-B048-85BDC9FD1C3A}</a:tableStyleId>
              </a:tblPr>
              <a:tblGrid>
                <a:gridCol w="4981171">
                  <a:extLst>
                    <a:ext uri="{9D8B030D-6E8A-4147-A177-3AD203B41FA5}">
                      <a16:colId xmlns:a16="http://schemas.microsoft.com/office/drawing/2014/main" xmlns="" val="308000394"/>
                    </a:ext>
                  </a:extLst>
                </a:gridCol>
              </a:tblGrid>
              <a:tr h="310476">
                <a:tc>
                  <a:txBody>
                    <a:bodyPr/>
                    <a:lstStyle/>
                    <a:p>
                      <a:pPr marL="12700" marR="0" lvl="0" indent="0" algn="dist" defTabSz="914400" rtl="0" eaLnBrk="1" fontAlgn="auto" latinLnBrk="0" hangingPunct="1">
                        <a:lnSpc>
                          <a:spcPct val="100000"/>
                        </a:lnSpc>
                        <a:spcBef>
                          <a:spcPts val="0"/>
                        </a:spcBef>
                        <a:spcAft>
                          <a:spcPts val="300"/>
                        </a:spcAft>
                        <a:buClrTx/>
                        <a:buSzTx/>
                        <a:buFontTx/>
                        <a:buNone/>
                        <a:tabLst/>
                        <a:defRPr/>
                      </a:pPr>
                      <a:r>
                        <a:rPr kumimoji="1" lang="en-US" altLang="ja-JP" sz="1400" b="0" i="0" u="none" strike="noStrike" kern="1200" cap="none" spc="0"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1.</a:t>
                      </a:r>
                      <a:r>
                        <a:rPr kumimoji="1" lang="ja-JP" altLang="en-US" sz="1400" b="0" i="0" u="none" strike="noStrike" kern="1200" cap="none" spc="0"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 </a:t>
                      </a:r>
                      <a:r>
                        <a:rPr kumimoji="1" lang="ja-JP" altLang="en-US" sz="1400" b="0" i="0" u="none" strike="noStrike" kern="1200" cap="none" spc="254"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避難所開設の流れ（大雨時編）・・・・・１６</a:t>
                      </a:r>
                    </a:p>
                    <a:p>
                      <a:pPr marL="12700" marR="0" lvl="0" indent="0" algn="dist" defTabSz="914400" rtl="0" eaLnBrk="1" fontAlgn="auto" latinLnBrk="0" hangingPunct="1">
                        <a:lnSpc>
                          <a:spcPct val="100000"/>
                        </a:lnSpc>
                        <a:spcBef>
                          <a:spcPts val="0"/>
                        </a:spcBef>
                        <a:spcAft>
                          <a:spcPts val="300"/>
                        </a:spcAft>
                        <a:buClrTx/>
                        <a:buSzTx/>
                        <a:buFontTx/>
                        <a:buNone/>
                        <a:tabLst/>
                        <a:defRPr/>
                      </a:pPr>
                      <a:r>
                        <a:rPr kumimoji="1" lang="en-US" altLang="ja-JP" sz="1400" b="0" i="0" u="none" strike="noStrike" kern="1200" cap="none" spc="0"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2.</a:t>
                      </a:r>
                      <a:r>
                        <a:rPr kumimoji="1" lang="ja-JP" altLang="en-US" sz="1400" b="0" i="0" u="none" strike="noStrike" kern="1200" cap="none" spc="0"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 </a:t>
                      </a:r>
                      <a:r>
                        <a:rPr kumimoji="1" lang="ja-JP" altLang="en-US" sz="1400" b="0" i="0" u="none" strike="noStrike" kern="1200" cap="none" spc="254"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避難所開設の流れ（地震編）・・・・・・１８</a:t>
                      </a:r>
                      <a:endParaRPr kumimoji="1" lang="ja-JP" altLang="en-US" sz="1400" b="0" i="0" u="none" strike="noStrike" kern="1200" cap="none" spc="0"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9046568"/>
                  </a:ext>
                </a:extLst>
              </a:tr>
            </a:tbl>
          </a:graphicData>
        </a:graphic>
      </p:graphicFrame>
      <p:graphicFrame>
        <p:nvGraphicFramePr>
          <p:cNvPr id="26" name="表 4">
            <a:extLst>
              <a:ext uri="{FF2B5EF4-FFF2-40B4-BE49-F238E27FC236}">
                <a16:creationId xmlns:a16="http://schemas.microsoft.com/office/drawing/2014/main" xmlns="" id="{298E651B-FF43-49D7-9A56-63241391493E}"/>
              </a:ext>
            </a:extLst>
          </p:cNvPr>
          <p:cNvGraphicFramePr>
            <a:graphicFrameLocks noGrp="1"/>
          </p:cNvGraphicFramePr>
          <p:nvPr>
            <p:extLst>
              <p:ext uri="{D42A27DB-BD31-4B8C-83A1-F6EECF244321}">
                <p14:modId xmlns:p14="http://schemas.microsoft.com/office/powerpoint/2010/main" val="1924207763"/>
              </p:ext>
            </p:extLst>
          </p:nvPr>
        </p:nvGraphicFramePr>
        <p:xfrm>
          <a:off x="1341130" y="6661148"/>
          <a:ext cx="5421720" cy="1552380"/>
        </p:xfrm>
        <a:graphic>
          <a:graphicData uri="http://schemas.openxmlformats.org/drawingml/2006/table">
            <a:tbl>
              <a:tblPr firstRow="1" bandRow="1">
                <a:tableStyleId>{5C22544A-7EE6-4342-B048-85BDC9FD1C3A}</a:tableStyleId>
              </a:tblPr>
              <a:tblGrid>
                <a:gridCol w="5421720">
                  <a:extLst>
                    <a:ext uri="{9D8B030D-6E8A-4147-A177-3AD203B41FA5}">
                      <a16:colId xmlns:a16="http://schemas.microsoft.com/office/drawing/2014/main" xmlns="" val="308000394"/>
                    </a:ext>
                  </a:extLst>
                </a:gridCol>
              </a:tblGrid>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１</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避難所運営の流れ・・・・・・・・・・・・・・・・２２</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904656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２</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避難所運営委員会の立上げ・運営・・・・・・・・・２４</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1469212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３</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避難所開設担当者からの引継ぎ・・・・・・・・・・２７</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44960467"/>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４</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各班による避難所運営・・・・・・・・・・・・・・２８</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3738854"/>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５</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避難所の閉鎖（撤収期）・・・・・・・・・・・・・８０</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42061597"/>
                  </a:ext>
                </a:extLst>
              </a:tr>
            </a:tbl>
          </a:graphicData>
        </a:graphic>
      </p:graphicFrame>
      <p:graphicFrame>
        <p:nvGraphicFramePr>
          <p:cNvPr id="27" name="表 4">
            <a:extLst>
              <a:ext uri="{FF2B5EF4-FFF2-40B4-BE49-F238E27FC236}">
                <a16:creationId xmlns:a16="http://schemas.microsoft.com/office/drawing/2014/main" xmlns="" id="{46E8DEA5-5CA5-4162-8288-843AD49231C2}"/>
              </a:ext>
            </a:extLst>
          </p:cNvPr>
          <p:cNvGraphicFramePr>
            <a:graphicFrameLocks noGrp="1"/>
          </p:cNvGraphicFramePr>
          <p:nvPr>
            <p:extLst>
              <p:ext uri="{D42A27DB-BD31-4B8C-83A1-F6EECF244321}">
                <p14:modId xmlns:p14="http://schemas.microsoft.com/office/powerpoint/2010/main" val="1161193206"/>
              </p:ext>
            </p:extLst>
          </p:nvPr>
        </p:nvGraphicFramePr>
        <p:xfrm>
          <a:off x="1341130" y="2193924"/>
          <a:ext cx="5421720" cy="1241904"/>
        </p:xfrm>
        <a:graphic>
          <a:graphicData uri="http://schemas.openxmlformats.org/drawingml/2006/table">
            <a:tbl>
              <a:tblPr firstRow="1" bandRow="1">
                <a:tableStyleId>{5C22544A-7EE6-4342-B048-85BDC9FD1C3A}</a:tableStyleId>
              </a:tblPr>
              <a:tblGrid>
                <a:gridCol w="5421720">
                  <a:extLst>
                    <a:ext uri="{9D8B030D-6E8A-4147-A177-3AD203B41FA5}">
                      <a16:colId xmlns:a16="http://schemas.microsoft.com/office/drawing/2014/main" xmlns="" val="308000394"/>
                    </a:ext>
                  </a:extLst>
                </a:gridCol>
              </a:tblGrid>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１</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 大田自治センター避難所マニュアルについて・・・・ </a:t>
                      </a:r>
                      <a:r>
                        <a:rPr lang="ja-JP" altLang="en-US" sz="1400" b="0">
                          <a:solidFill>
                            <a:srgbClr val="221815"/>
                          </a:solidFill>
                          <a:latin typeface="HG丸ｺﾞｼｯｸM-PRO" panose="020F0600000000000000" pitchFamily="50" charset="-128"/>
                          <a:ea typeface="HG丸ｺﾞｼｯｸM-PRO" panose="020F0600000000000000" pitchFamily="50" charset="-128"/>
                        </a:rPr>
                        <a:t>２</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904656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２</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マニュアルの見方・・・・・・・・・・・・・・・・ ２</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1469212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３</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災害時のマニュアルの活用・・・・・・・・・・・・ </a:t>
                      </a:r>
                      <a:r>
                        <a:rPr lang="ja-JP" altLang="en-US" sz="1400" b="0">
                          <a:solidFill>
                            <a:srgbClr val="221815"/>
                          </a:solidFill>
                          <a:latin typeface="HG丸ｺﾞｼｯｸM-PRO" panose="020F0600000000000000" pitchFamily="50" charset="-128"/>
                          <a:ea typeface="HG丸ｺﾞｼｯｸM-PRO" panose="020F0600000000000000" pitchFamily="50" charset="-128"/>
                        </a:rPr>
                        <a:t>３</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44960467"/>
                  </a:ext>
                </a:extLst>
              </a:tr>
              <a:tr h="310476">
                <a:tc>
                  <a:txBody>
                    <a:bodyPr/>
                    <a:lstStyle/>
                    <a:p>
                      <a:endParaRPr lang="ja-JP" altLang="en-US" sz="1400" b="0">
                        <a:solidFill>
                          <a:srgbClr val="221815"/>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3738854"/>
                  </a:ext>
                </a:extLst>
              </a:tr>
            </a:tbl>
          </a:graphicData>
        </a:graphic>
      </p:graphicFrame>
    </p:spTree>
    <p:extLst>
      <p:ext uri="{BB962C8B-B14F-4D97-AF65-F5344CB8AC3E}">
        <p14:creationId xmlns:p14="http://schemas.microsoft.com/office/powerpoint/2010/main" val="2889485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7900F96E-F430-4442-BB94-AE8B305ABBB9}"/>
              </a:ext>
            </a:extLst>
          </p:cNvPr>
          <p:cNvSpPr txBox="1">
            <a:spLocks/>
          </p:cNvSpPr>
          <p:nvPr/>
        </p:nvSpPr>
        <p:spPr>
          <a:xfrm>
            <a:off x="515706" y="93206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１</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情報収集・整理</a:t>
            </a:r>
          </a:p>
        </p:txBody>
      </p:sp>
      <p:grpSp>
        <p:nvGrpSpPr>
          <p:cNvPr id="3" name="グループ化 2">
            <a:extLst>
              <a:ext uri="{FF2B5EF4-FFF2-40B4-BE49-F238E27FC236}">
                <a16:creationId xmlns:a16="http://schemas.microsoft.com/office/drawing/2014/main" xmlns="" id="{0F855727-7832-4C11-BC0E-30777D1A24E9}"/>
              </a:ext>
            </a:extLst>
          </p:cNvPr>
          <p:cNvGrpSpPr/>
          <p:nvPr/>
        </p:nvGrpSpPr>
        <p:grpSpPr>
          <a:xfrm>
            <a:off x="657521" y="1643285"/>
            <a:ext cx="6283775" cy="648000"/>
            <a:chOff x="689917" y="1624372"/>
            <a:chExt cx="6283775" cy="648000"/>
          </a:xfrm>
        </p:grpSpPr>
        <p:pic>
          <p:nvPicPr>
            <p:cNvPr id="4" name="グラフィックス 3" descr="ドキュメント 枠線">
              <a:extLst>
                <a:ext uri="{FF2B5EF4-FFF2-40B4-BE49-F238E27FC236}">
                  <a16:creationId xmlns:a16="http://schemas.microsoft.com/office/drawing/2014/main" xmlns="" id="{68D7B2DD-4F45-41D6-87D4-5138B5B9F1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 name="正方形/長方形 4">
              <a:extLst>
                <a:ext uri="{FF2B5EF4-FFF2-40B4-BE49-F238E27FC236}">
                  <a16:creationId xmlns:a16="http://schemas.microsoft.com/office/drawing/2014/main" xmlns="" id="{080AE7D1-9589-470A-B0A0-083FCADE3F5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object 9">
            <a:extLst>
              <a:ext uri="{FF2B5EF4-FFF2-40B4-BE49-F238E27FC236}">
                <a16:creationId xmlns:a16="http://schemas.microsoft.com/office/drawing/2014/main" xmlns="" id="{7F078CD4-AAFA-4191-B8D7-D5F83761F969}"/>
              </a:ext>
            </a:extLst>
          </p:cNvPr>
          <p:cNvSpPr txBox="1"/>
          <p:nvPr/>
        </p:nvSpPr>
        <p:spPr>
          <a:xfrm>
            <a:off x="712684" y="3117453"/>
            <a:ext cx="6186293" cy="1744260"/>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総務班と協力して、避難所の利用者数、避難所以外の場所に</a:t>
            </a:r>
            <a:br>
              <a:rPr lang="ja-JP" altLang="en-US" sz="1600" b="1">
                <a:solidFill>
                  <a:srgbClr val="221815"/>
                </a:solidFill>
                <a:latin typeface="Yu Gothic" panose="020B0400000000000000" pitchFamily="34" charset="-128"/>
                <a:ea typeface="Yu Gothic" panose="020B0400000000000000" pitchFamily="34" charset="-128"/>
                <a:cs typeface="YuGothic"/>
              </a:rPr>
            </a:br>
            <a:r>
              <a:rPr lang="ja-JP" altLang="en-US" sz="1600" b="1">
                <a:solidFill>
                  <a:srgbClr val="221815"/>
                </a:solidFill>
                <a:latin typeface="Yu Gothic" panose="020B0400000000000000" pitchFamily="34" charset="-128"/>
                <a:ea typeface="Yu Gothic" panose="020B0400000000000000" pitchFamily="34" charset="-128"/>
                <a:cs typeface="YuGothic"/>
              </a:rPr>
              <a:t>滞在する被災者の数、避難者の出入り状況を確認し、避難所状況報告書に整理する。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避難所状況報告書の記載事項のうち、避難者に周知・伝達</a:t>
            </a:r>
            <a:br>
              <a:rPr lang="ja-JP" altLang="en-US" sz="1600" b="1">
                <a:solidFill>
                  <a:srgbClr val="221815"/>
                </a:solidFill>
                <a:latin typeface="Yu Gothic" panose="020B0400000000000000" pitchFamily="34" charset="-128"/>
                <a:ea typeface="Yu Gothic" panose="020B0400000000000000" pitchFamily="34" charset="-128"/>
                <a:cs typeface="YuGothic"/>
              </a:rPr>
            </a:br>
            <a:r>
              <a:rPr lang="ja-JP" altLang="en-US" sz="1600" b="1">
                <a:solidFill>
                  <a:srgbClr val="221815"/>
                </a:solidFill>
                <a:latin typeface="Yu Gothic" panose="020B0400000000000000" pitchFamily="34" charset="-128"/>
                <a:ea typeface="Yu Gothic" panose="020B0400000000000000" pitchFamily="34" charset="-128"/>
                <a:cs typeface="YuGothic"/>
              </a:rPr>
              <a:t>すべき事項を整理する。</a:t>
            </a:r>
          </a:p>
        </p:txBody>
      </p:sp>
      <p:grpSp>
        <p:nvGrpSpPr>
          <p:cNvPr id="7" name="グループ化 6">
            <a:extLst>
              <a:ext uri="{FF2B5EF4-FFF2-40B4-BE49-F238E27FC236}">
                <a16:creationId xmlns:a16="http://schemas.microsoft.com/office/drawing/2014/main" xmlns="" id="{8FB27261-B497-4096-894A-C9397FAD9D38}"/>
              </a:ext>
            </a:extLst>
          </p:cNvPr>
          <p:cNvGrpSpPr/>
          <p:nvPr/>
        </p:nvGrpSpPr>
        <p:grpSpPr>
          <a:xfrm>
            <a:off x="602858" y="2455500"/>
            <a:ext cx="6357742" cy="504190"/>
            <a:chOff x="728646" y="1851740"/>
            <a:chExt cx="6120130" cy="504190"/>
          </a:xfrm>
        </p:grpSpPr>
        <p:sp>
          <p:nvSpPr>
            <p:cNvPr id="8" name="object 20">
              <a:extLst>
                <a:ext uri="{FF2B5EF4-FFF2-40B4-BE49-F238E27FC236}">
                  <a16:creationId xmlns:a16="http://schemas.microsoft.com/office/drawing/2014/main" xmlns="" id="{A57514E2-007A-4F42-9852-C64C1104B7B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8F2F4CA2-E132-4966-81F8-6A671AD3B9E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避難者状況のとりまとめ</a:t>
              </a:r>
            </a:p>
          </p:txBody>
        </p:sp>
        <p:sp>
          <p:nvSpPr>
            <p:cNvPr id="10" name="object 22">
              <a:extLst>
                <a:ext uri="{FF2B5EF4-FFF2-40B4-BE49-F238E27FC236}">
                  <a16:creationId xmlns:a16="http://schemas.microsoft.com/office/drawing/2014/main" xmlns="" id="{8F9397CD-E762-47AA-853D-9F0816292C4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87F127BA-917C-45F6-9508-831B947A81F6}"/>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３</a:t>
              </a:r>
            </a:p>
          </p:txBody>
        </p:sp>
      </p:grpSp>
      <p:sp>
        <p:nvSpPr>
          <p:cNvPr id="12" name="object 5">
            <a:extLst>
              <a:ext uri="{FF2B5EF4-FFF2-40B4-BE49-F238E27FC236}">
                <a16:creationId xmlns:a16="http://schemas.microsoft.com/office/drawing/2014/main" xmlns="" id="{E46183DE-EAC6-4CA5-BC49-0C4711DED697}"/>
              </a:ext>
            </a:extLst>
          </p:cNvPr>
          <p:cNvSpPr txBox="1"/>
          <p:nvPr/>
        </p:nvSpPr>
        <p:spPr>
          <a:xfrm>
            <a:off x="1343752" y="1848518"/>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07</a:t>
            </a:r>
            <a:r>
              <a:rPr lang="zh-TW" altLang="en-US" sz="1400" b="1">
                <a:latin typeface="Yu Gothic" panose="020B0400000000000000" pitchFamily="34" charset="-128"/>
                <a:ea typeface="Yu Gothic" panose="020B0400000000000000" pitchFamily="34" charset="-128"/>
                <a:cs typeface="YuGothic"/>
              </a:rPr>
              <a:t>：避難所状況報告書</a:t>
            </a:r>
          </a:p>
        </p:txBody>
      </p:sp>
      <p:sp>
        <p:nvSpPr>
          <p:cNvPr id="16" name="テキスト ボックス 15">
            <a:extLst>
              <a:ext uri="{FF2B5EF4-FFF2-40B4-BE49-F238E27FC236}">
                <a16:creationId xmlns:a16="http://schemas.microsoft.com/office/drawing/2014/main" xmlns="" id="{E97C095C-4918-44F6-9719-21280EDCE010}"/>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４４</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544081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A0D5FAD2-051F-4735-B852-7FEB8647D34C}"/>
              </a:ext>
            </a:extLst>
          </p:cNvPr>
          <p:cNvSpPr txBox="1">
            <a:spLocks/>
          </p:cNvSpPr>
          <p:nvPr/>
        </p:nvSpPr>
        <p:spPr>
          <a:xfrm>
            <a:off x="520996" y="945385"/>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２</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各種情報やルールの周知・伝達</a:t>
            </a:r>
          </a:p>
        </p:txBody>
      </p:sp>
      <p:sp>
        <p:nvSpPr>
          <p:cNvPr id="3" name="object 9">
            <a:extLst>
              <a:ext uri="{FF2B5EF4-FFF2-40B4-BE49-F238E27FC236}">
                <a16:creationId xmlns:a16="http://schemas.microsoft.com/office/drawing/2014/main" xmlns="" id="{05292300-4448-4D72-B155-10438B8677CC}"/>
              </a:ext>
            </a:extLst>
          </p:cNvPr>
          <p:cNvSpPr txBox="1"/>
          <p:nvPr/>
        </p:nvSpPr>
        <p:spPr>
          <a:xfrm>
            <a:off x="607798" y="3393388"/>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外部から収集・整理した情報と、避難者状況のとりまとめ情報のうち、避難者に周知・伝達すべき事項について整理する。</a:t>
            </a:r>
          </a:p>
        </p:txBody>
      </p:sp>
      <p:grpSp>
        <p:nvGrpSpPr>
          <p:cNvPr id="4" name="グループ化 3">
            <a:extLst>
              <a:ext uri="{FF2B5EF4-FFF2-40B4-BE49-F238E27FC236}">
                <a16:creationId xmlns:a16="http://schemas.microsoft.com/office/drawing/2014/main" xmlns="" id="{7F311FE6-B068-4F6B-85B4-C8F80CF2E63C}"/>
              </a:ext>
            </a:extLst>
          </p:cNvPr>
          <p:cNvGrpSpPr/>
          <p:nvPr/>
        </p:nvGrpSpPr>
        <p:grpSpPr>
          <a:xfrm>
            <a:off x="497972" y="2731435"/>
            <a:ext cx="6357742" cy="504190"/>
            <a:chOff x="728646" y="1851740"/>
            <a:chExt cx="6120130" cy="504190"/>
          </a:xfrm>
        </p:grpSpPr>
        <p:sp>
          <p:nvSpPr>
            <p:cNvPr id="5" name="object 20">
              <a:extLst>
                <a:ext uri="{FF2B5EF4-FFF2-40B4-BE49-F238E27FC236}">
                  <a16:creationId xmlns:a16="http://schemas.microsoft.com/office/drawing/2014/main" xmlns="" id="{15133580-F632-4331-9A71-EE5047AF32D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 name="object 21">
              <a:extLst>
                <a:ext uri="{FF2B5EF4-FFF2-40B4-BE49-F238E27FC236}">
                  <a16:creationId xmlns:a16="http://schemas.microsoft.com/office/drawing/2014/main" xmlns="" id="{6D597CBF-35DA-48B0-85EB-86A1F2E80AC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伝達事項の整理（避難所内へ）</a:t>
              </a:r>
            </a:p>
          </p:txBody>
        </p:sp>
        <p:sp>
          <p:nvSpPr>
            <p:cNvPr id="7" name="object 22">
              <a:extLst>
                <a:ext uri="{FF2B5EF4-FFF2-40B4-BE49-F238E27FC236}">
                  <a16:creationId xmlns:a16="http://schemas.microsoft.com/office/drawing/2014/main" xmlns="" id="{61F8517E-284B-45BF-9AEE-EDD0E4D4547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8" name="object 23">
              <a:extLst>
                <a:ext uri="{FF2B5EF4-FFF2-40B4-BE49-F238E27FC236}">
                  <a16:creationId xmlns:a16="http://schemas.microsoft.com/office/drawing/2014/main" xmlns="" id="{2F47DE0E-AA87-4340-B9ED-35DADFA23DB3}"/>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grpSp>
        <p:nvGrpSpPr>
          <p:cNvPr id="9" name="グループ化 8">
            <a:extLst>
              <a:ext uri="{FF2B5EF4-FFF2-40B4-BE49-F238E27FC236}">
                <a16:creationId xmlns:a16="http://schemas.microsoft.com/office/drawing/2014/main" xmlns="" id="{7EDA2828-E7AA-4663-88B3-0C468F4B12DC}"/>
              </a:ext>
            </a:extLst>
          </p:cNvPr>
          <p:cNvGrpSpPr/>
          <p:nvPr/>
        </p:nvGrpSpPr>
        <p:grpSpPr>
          <a:xfrm>
            <a:off x="559239" y="1599879"/>
            <a:ext cx="6283775" cy="950898"/>
            <a:chOff x="689917" y="1624372"/>
            <a:chExt cx="6283775" cy="648000"/>
          </a:xfrm>
        </p:grpSpPr>
        <p:pic>
          <p:nvPicPr>
            <p:cNvPr id="10" name="グラフィックス 9" descr="ドキュメント 枠線">
              <a:extLst>
                <a:ext uri="{FF2B5EF4-FFF2-40B4-BE49-F238E27FC236}">
                  <a16:creationId xmlns:a16="http://schemas.microsoft.com/office/drawing/2014/main" xmlns="" id="{AD09BCB1-3AE7-4652-996E-CA58722F73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720409"/>
              <a:ext cx="530604" cy="430228"/>
            </a:xfrm>
            <a:prstGeom prst="rect">
              <a:avLst/>
            </a:prstGeom>
          </p:spPr>
        </p:pic>
        <p:sp>
          <p:nvSpPr>
            <p:cNvPr id="11" name="正方形/長方形 10">
              <a:extLst>
                <a:ext uri="{FF2B5EF4-FFF2-40B4-BE49-F238E27FC236}">
                  <a16:creationId xmlns:a16="http://schemas.microsoft.com/office/drawing/2014/main" xmlns="" id="{964B0FF3-B8E1-4686-AFC9-29FC345FCA1F}"/>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object 9">
            <a:extLst>
              <a:ext uri="{FF2B5EF4-FFF2-40B4-BE49-F238E27FC236}">
                <a16:creationId xmlns:a16="http://schemas.microsoft.com/office/drawing/2014/main" xmlns="" id="{2FC75C84-1FA0-45E3-B62C-161F2CEA8607}"/>
              </a:ext>
            </a:extLst>
          </p:cNvPr>
          <p:cNvSpPr txBox="1"/>
          <p:nvPr/>
        </p:nvSpPr>
        <p:spPr>
          <a:xfrm>
            <a:off x="601558" y="4964378"/>
            <a:ext cx="6186293" cy="65299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整理した情報について、定時に館内放送（ない場合には拡声器や直接の声掛け）を利用して、周知を図る。</a:t>
            </a:r>
          </a:p>
        </p:txBody>
      </p:sp>
      <p:grpSp>
        <p:nvGrpSpPr>
          <p:cNvPr id="13" name="グループ化 12">
            <a:extLst>
              <a:ext uri="{FF2B5EF4-FFF2-40B4-BE49-F238E27FC236}">
                <a16:creationId xmlns:a16="http://schemas.microsoft.com/office/drawing/2014/main" xmlns="" id="{D36998F3-ABCD-45C2-9311-A12BAA39CD21}"/>
              </a:ext>
            </a:extLst>
          </p:cNvPr>
          <p:cNvGrpSpPr/>
          <p:nvPr/>
        </p:nvGrpSpPr>
        <p:grpSpPr>
          <a:xfrm>
            <a:off x="491732" y="4302425"/>
            <a:ext cx="6357742" cy="504190"/>
            <a:chOff x="728646" y="1851740"/>
            <a:chExt cx="6120130" cy="504190"/>
          </a:xfrm>
        </p:grpSpPr>
        <p:sp>
          <p:nvSpPr>
            <p:cNvPr id="14" name="object 20">
              <a:extLst>
                <a:ext uri="{FF2B5EF4-FFF2-40B4-BE49-F238E27FC236}">
                  <a16:creationId xmlns:a16="http://schemas.microsoft.com/office/drawing/2014/main" xmlns="" id="{845F372F-B538-475A-9446-EEE3EBE943C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solidFill>
                  <a:srgbClr val="D9BD15"/>
                </a:solidFill>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CAC733DC-8329-41D7-95A9-737C1692894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放送等を通じた提示の情報提供</a:t>
              </a:r>
            </a:p>
          </p:txBody>
        </p:sp>
        <p:sp>
          <p:nvSpPr>
            <p:cNvPr id="16" name="object 22">
              <a:extLst>
                <a:ext uri="{FF2B5EF4-FFF2-40B4-BE49-F238E27FC236}">
                  <a16:creationId xmlns:a16="http://schemas.microsoft.com/office/drawing/2014/main" xmlns="" id="{6C5B5A5B-0A9F-4AAB-8D3E-CB5F067049D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035B65BC-0647-4611-A96E-8F981A4FAB0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8" name="object 9">
            <a:extLst>
              <a:ext uri="{FF2B5EF4-FFF2-40B4-BE49-F238E27FC236}">
                <a16:creationId xmlns:a16="http://schemas.microsoft.com/office/drawing/2014/main" xmlns="" id="{AE9C569B-3EEA-4D3A-A834-23D67288BFCF}"/>
              </a:ext>
            </a:extLst>
          </p:cNvPr>
          <p:cNvSpPr txBox="1"/>
          <p:nvPr/>
        </p:nvSpPr>
        <p:spPr>
          <a:xfrm>
            <a:off x="601558" y="6550549"/>
            <a:ext cx="6186293" cy="269221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t>避難所内部での情報交換も含め、避難者に周知・伝達すべき情報を掲示するための情報掲示板を設置する。</a:t>
            </a:r>
          </a:p>
          <a:p>
            <a:pPr>
              <a:buClr>
                <a:srgbClr val="6E663E"/>
              </a:buClr>
            </a:pPr>
            <a:r>
              <a:rPr lang="ja-JP" altLang="en-US" dirty="0"/>
              <a:t>行政等から避難者に周知・伝達すべき事項がある場合は、</a:t>
            </a:r>
            <a:br>
              <a:rPr lang="ja-JP" altLang="en-US" dirty="0"/>
            </a:br>
            <a:r>
              <a:rPr lang="ja-JP" altLang="en-US" dirty="0"/>
              <a:t>掲示用の資料を確保する。</a:t>
            </a:r>
          </a:p>
          <a:p>
            <a:pPr>
              <a:buClr>
                <a:srgbClr val="6E663E"/>
              </a:buClr>
            </a:pPr>
            <a:r>
              <a:rPr lang="ja-JP" altLang="en-US" dirty="0"/>
              <a:t>避難者に周知・伝達すべき事項について、掲示用の資料や</a:t>
            </a:r>
            <a:br>
              <a:rPr lang="ja-JP" altLang="en-US" dirty="0"/>
            </a:br>
            <a:r>
              <a:rPr lang="ja-JP" altLang="en-US" dirty="0"/>
              <a:t>チラシがない場合は、必要に応じてその作成を行う。</a:t>
            </a:r>
          </a:p>
          <a:p>
            <a:pPr>
              <a:buClr>
                <a:srgbClr val="6E663E"/>
              </a:buClr>
            </a:pPr>
            <a:r>
              <a:rPr lang="ja-JP" altLang="en-US" dirty="0"/>
              <a:t>周知・伝達すべき情報を、情報の種類によって分類し掲示する。</a:t>
            </a:r>
          </a:p>
        </p:txBody>
      </p:sp>
      <p:grpSp>
        <p:nvGrpSpPr>
          <p:cNvPr id="19" name="グループ化 18">
            <a:extLst>
              <a:ext uri="{FF2B5EF4-FFF2-40B4-BE49-F238E27FC236}">
                <a16:creationId xmlns:a16="http://schemas.microsoft.com/office/drawing/2014/main" xmlns="" id="{47862AD7-75BE-4EFD-8A63-223369A57934}"/>
              </a:ext>
            </a:extLst>
          </p:cNvPr>
          <p:cNvGrpSpPr/>
          <p:nvPr/>
        </p:nvGrpSpPr>
        <p:grpSpPr>
          <a:xfrm>
            <a:off x="491732" y="5888596"/>
            <a:ext cx="6357742" cy="504190"/>
            <a:chOff x="728646" y="1851740"/>
            <a:chExt cx="6120130" cy="504190"/>
          </a:xfrm>
        </p:grpSpPr>
        <p:sp>
          <p:nvSpPr>
            <p:cNvPr id="20" name="object 20">
              <a:extLst>
                <a:ext uri="{FF2B5EF4-FFF2-40B4-BE49-F238E27FC236}">
                  <a16:creationId xmlns:a16="http://schemas.microsoft.com/office/drawing/2014/main" xmlns="" id="{760D7AED-89CE-40A0-8DDF-5F3776EA3A4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1" name="object 21">
              <a:extLst>
                <a:ext uri="{FF2B5EF4-FFF2-40B4-BE49-F238E27FC236}">
                  <a16:creationId xmlns:a16="http://schemas.microsoft.com/office/drawing/2014/main" xmlns="" id="{999BC5EE-AC4B-4941-A3A6-89C2819E76C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掲示</a:t>
              </a:r>
              <a:r>
                <a:rPr lang="ja-JP" altLang="en-US" sz="2000" b="1">
                  <a:solidFill>
                    <a:schemeClr val="bg1"/>
                  </a:solidFill>
                  <a:latin typeface="Yu Gothic" panose="020B0400000000000000" pitchFamily="34" charset="-128"/>
                  <a:ea typeface="Yu Gothic" panose="020B0400000000000000" pitchFamily="34" charset="-128"/>
                  <a:cs typeface="YuGothic"/>
                </a:rPr>
                <a:t>板</a:t>
              </a:r>
              <a:r>
                <a:rPr lang="ja-JP" altLang="en-US" sz="2000" b="1">
                  <a:solidFill>
                    <a:srgbClr val="FFFFFF"/>
                  </a:solidFill>
                  <a:latin typeface="Yu Gothic" panose="020B0400000000000000" pitchFamily="34" charset="-128"/>
                  <a:ea typeface="Yu Gothic" panose="020B0400000000000000" pitchFamily="34" charset="-128"/>
                  <a:cs typeface="YuGothic"/>
                </a:rPr>
                <a:t>への掲示</a:t>
              </a:r>
            </a:p>
          </p:txBody>
        </p:sp>
        <p:sp>
          <p:nvSpPr>
            <p:cNvPr id="22" name="object 22">
              <a:extLst>
                <a:ext uri="{FF2B5EF4-FFF2-40B4-BE49-F238E27FC236}">
                  <a16:creationId xmlns:a16="http://schemas.microsoft.com/office/drawing/2014/main" xmlns="" id="{08C40D9F-E83D-463B-8E3B-BEBDC28608A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 name="object 23">
              <a:extLst>
                <a:ext uri="{FF2B5EF4-FFF2-40B4-BE49-F238E27FC236}">
                  <a16:creationId xmlns:a16="http://schemas.microsoft.com/office/drawing/2014/main" xmlns="" id="{EB177926-818A-4790-B94B-8BEA59D1B19B}"/>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３</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24" name="object 5">
            <a:extLst>
              <a:ext uri="{FF2B5EF4-FFF2-40B4-BE49-F238E27FC236}">
                <a16:creationId xmlns:a16="http://schemas.microsoft.com/office/drawing/2014/main" xmlns="" id="{BC858245-53CF-4B50-B3D5-6A40A244F410}"/>
              </a:ext>
            </a:extLst>
          </p:cNvPr>
          <p:cNvSpPr txBox="1"/>
          <p:nvPr/>
        </p:nvSpPr>
        <p:spPr>
          <a:xfrm>
            <a:off x="1245470" y="1756849"/>
            <a:ext cx="5523662" cy="659155"/>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12</a:t>
            </a:r>
            <a:r>
              <a:rPr lang="ja-JP" altLang="en-US" sz="1400" b="1">
                <a:solidFill>
                  <a:srgbClr val="221815"/>
                </a:solidFill>
                <a:latin typeface="Yu Gothic" panose="020B0400000000000000" pitchFamily="34" charset="-128"/>
                <a:ea typeface="Yu Gothic" panose="020B0400000000000000" pitchFamily="34" charset="-128"/>
                <a:cs typeface="YuGothic"/>
              </a:rPr>
              <a:t>：避難所ルール、様式</a:t>
            </a:r>
            <a:r>
              <a:rPr lang="en-US" altLang="ja-JP" sz="1400" b="1">
                <a:solidFill>
                  <a:srgbClr val="221815"/>
                </a:solidFill>
                <a:latin typeface="Yu Gothic" panose="020B0400000000000000" pitchFamily="34" charset="-128"/>
                <a:ea typeface="Yu Gothic" panose="020B0400000000000000" pitchFamily="34" charset="-128"/>
                <a:cs typeface="YuGothic"/>
              </a:rPr>
              <a:t>20</a:t>
            </a:r>
            <a:r>
              <a:rPr lang="ja-JP" altLang="en-US" sz="1400" b="1">
                <a:solidFill>
                  <a:srgbClr val="221815"/>
                </a:solidFill>
                <a:latin typeface="Yu Gothic" panose="020B0400000000000000" pitchFamily="34" charset="-128"/>
                <a:ea typeface="Yu Gothic" panose="020B0400000000000000" pitchFamily="34" charset="-128"/>
                <a:cs typeface="YuGothic"/>
              </a:rPr>
              <a:t>：手洗いのチラシ、様式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21</a:t>
            </a:r>
            <a:r>
              <a:rPr lang="ja-JP" altLang="en-US" sz="1400" b="1">
                <a:solidFill>
                  <a:srgbClr val="221815"/>
                </a:solidFill>
                <a:latin typeface="Yu Gothic" panose="020B0400000000000000" pitchFamily="34" charset="-128"/>
                <a:ea typeface="Yu Gothic" panose="020B0400000000000000" pitchFamily="34" charset="-128"/>
                <a:cs typeface="YuGothic"/>
              </a:rPr>
              <a:t>：災害のあとの気持ちの変化のチラシ、様式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29</a:t>
            </a:r>
            <a:r>
              <a:rPr lang="ja-JP" altLang="en-US" sz="1400" b="1">
                <a:solidFill>
                  <a:srgbClr val="221815"/>
                </a:solidFill>
                <a:latin typeface="Yu Gothic" panose="020B0400000000000000" pitchFamily="34" charset="-128"/>
                <a:ea typeface="Yu Gothic" panose="020B0400000000000000" pitchFamily="34" charset="-128"/>
                <a:cs typeface="YuGothic"/>
              </a:rPr>
              <a:t>：ペットの飼育についてのチラシ</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25" name="テキスト ボックス 24">
            <a:extLst>
              <a:ext uri="{FF2B5EF4-FFF2-40B4-BE49-F238E27FC236}">
                <a16:creationId xmlns:a16="http://schemas.microsoft.com/office/drawing/2014/main" xmlns="" id="{F1CAF5C1-776C-4912-9680-CCB7F60D5176}"/>
              </a:ext>
            </a:extLst>
          </p:cNvPr>
          <p:cNvSpPr txBox="1"/>
          <p:nvPr/>
        </p:nvSpPr>
        <p:spPr>
          <a:xfrm>
            <a:off x="588512" y="9403253"/>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コツ・ポイント９</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避難所で伝えるべき情報</a:t>
            </a:r>
            <a:endParaRPr lang="ja-JP" altLang="en-US" sz="1600" u="sng">
              <a:solidFill>
                <a:srgbClr val="172A88"/>
              </a:solidFill>
            </a:endParaRPr>
          </a:p>
        </p:txBody>
      </p:sp>
      <p:sp>
        <p:nvSpPr>
          <p:cNvPr id="26" name="テキスト ボックス 25">
            <a:extLst>
              <a:ext uri="{FF2B5EF4-FFF2-40B4-BE49-F238E27FC236}">
                <a16:creationId xmlns:a16="http://schemas.microsoft.com/office/drawing/2014/main" xmlns="" id="{96329498-9397-41F6-B604-E500D235E885}"/>
              </a:ext>
            </a:extLst>
          </p:cNvPr>
          <p:cNvSpPr txBox="1"/>
          <p:nvPr/>
        </p:nvSpPr>
        <p:spPr>
          <a:xfrm>
            <a:off x="6755862" y="10175421"/>
            <a:ext cx="66691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４５</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262159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6AA7C4E6-5188-4EC6-9C2E-51C830140B1E}"/>
              </a:ext>
            </a:extLst>
          </p:cNvPr>
          <p:cNvSpPr txBox="1">
            <a:spLocks/>
          </p:cNvSpPr>
          <p:nvPr/>
        </p:nvSpPr>
        <p:spPr>
          <a:xfrm>
            <a:off x="647362" y="945385"/>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２</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各種情報やルールの周知・伝達</a:t>
            </a:r>
          </a:p>
        </p:txBody>
      </p:sp>
      <p:grpSp>
        <p:nvGrpSpPr>
          <p:cNvPr id="3" name="グループ化 2">
            <a:extLst>
              <a:ext uri="{FF2B5EF4-FFF2-40B4-BE49-F238E27FC236}">
                <a16:creationId xmlns:a16="http://schemas.microsoft.com/office/drawing/2014/main" xmlns="" id="{C25BB809-DA54-4FEC-B901-60139C9385DC}"/>
              </a:ext>
            </a:extLst>
          </p:cNvPr>
          <p:cNvGrpSpPr/>
          <p:nvPr/>
        </p:nvGrpSpPr>
        <p:grpSpPr>
          <a:xfrm>
            <a:off x="638626" y="2731435"/>
            <a:ext cx="6357742" cy="504190"/>
            <a:chOff x="728646" y="1851740"/>
            <a:chExt cx="6120130" cy="504190"/>
          </a:xfrm>
        </p:grpSpPr>
        <p:sp>
          <p:nvSpPr>
            <p:cNvPr id="4" name="object 20">
              <a:extLst>
                <a:ext uri="{FF2B5EF4-FFF2-40B4-BE49-F238E27FC236}">
                  <a16:creationId xmlns:a16="http://schemas.microsoft.com/office/drawing/2014/main" xmlns="" id="{EF18B394-7A06-4DDC-A989-11FEFA5E9A3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5" name="object 21">
              <a:extLst>
                <a:ext uri="{FF2B5EF4-FFF2-40B4-BE49-F238E27FC236}">
                  <a16:creationId xmlns:a16="http://schemas.microsoft.com/office/drawing/2014/main" xmlns="" id="{5D2102E0-43DC-498A-8DD2-BC7CE13EB52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掲示板への掲示（つづき）</a:t>
              </a:r>
            </a:p>
          </p:txBody>
        </p:sp>
        <p:sp>
          <p:nvSpPr>
            <p:cNvPr id="6" name="object 22">
              <a:extLst>
                <a:ext uri="{FF2B5EF4-FFF2-40B4-BE49-F238E27FC236}">
                  <a16:creationId xmlns:a16="http://schemas.microsoft.com/office/drawing/2014/main" xmlns="" id="{70879AD7-3650-44E3-9C3B-D057FDCB530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7" name="object 23">
              <a:extLst>
                <a:ext uri="{FF2B5EF4-FFF2-40B4-BE49-F238E27FC236}">
                  <a16:creationId xmlns:a16="http://schemas.microsoft.com/office/drawing/2014/main" xmlns="" id="{FA4DF920-2913-4C27-84B3-93180F8CAFE0}"/>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３</a:t>
              </a:r>
              <a:endParaRPr sz="2100" b="1" dirty="0">
                <a:solidFill>
                  <a:srgbClr val="6E663E"/>
                </a:solidFill>
                <a:latin typeface="Yu Gothic" panose="020B0400000000000000" pitchFamily="34" charset="-128"/>
                <a:ea typeface="Yu Gothic" panose="020B0400000000000000" pitchFamily="34" charset="-128"/>
                <a:cs typeface="YuGothic"/>
              </a:endParaRPr>
            </a:p>
          </p:txBody>
        </p:sp>
      </p:grpSp>
      <p:grpSp>
        <p:nvGrpSpPr>
          <p:cNvPr id="8" name="グループ化 7">
            <a:extLst>
              <a:ext uri="{FF2B5EF4-FFF2-40B4-BE49-F238E27FC236}">
                <a16:creationId xmlns:a16="http://schemas.microsoft.com/office/drawing/2014/main" xmlns="" id="{B1403FBA-E56B-48C8-B8DF-892C0051B2D6}"/>
              </a:ext>
            </a:extLst>
          </p:cNvPr>
          <p:cNvGrpSpPr/>
          <p:nvPr/>
        </p:nvGrpSpPr>
        <p:grpSpPr>
          <a:xfrm>
            <a:off x="699893" y="1599879"/>
            <a:ext cx="6283775" cy="950898"/>
            <a:chOff x="689917" y="1624372"/>
            <a:chExt cx="6283775" cy="648000"/>
          </a:xfrm>
        </p:grpSpPr>
        <p:pic>
          <p:nvPicPr>
            <p:cNvPr id="9" name="グラフィックス 8" descr="ドキュメント 枠線">
              <a:extLst>
                <a:ext uri="{FF2B5EF4-FFF2-40B4-BE49-F238E27FC236}">
                  <a16:creationId xmlns:a16="http://schemas.microsoft.com/office/drawing/2014/main" xmlns="" id="{38B41DFF-FD2F-471C-96E9-A541D01BB2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720409"/>
              <a:ext cx="530604" cy="430228"/>
            </a:xfrm>
            <a:prstGeom prst="rect">
              <a:avLst/>
            </a:prstGeom>
          </p:spPr>
        </p:pic>
        <p:sp>
          <p:nvSpPr>
            <p:cNvPr id="10" name="正方形/長方形 9">
              <a:extLst>
                <a:ext uri="{FF2B5EF4-FFF2-40B4-BE49-F238E27FC236}">
                  <a16:creationId xmlns:a16="http://schemas.microsoft.com/office/drawing/2014/main" xmlns="" id="{BF6E823C-E6BE-4ACE-90F0-11D10B3D985F}"/>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object 5">
            <a:extLst>
              <a:ext uri="{FF2B5EF4-FFF2-40B4-BE49-F238E27FC236}">
                <a16:creationId xmlns:a16="http://schemas.microsoft.com/office/drawing/2014/main" xmlns="" id="{664A8AAF-1558-4819-AA95-9F5B627EE15A}"/>
              </a:ext>
            </a:extLst>
          </p:cNvPr>
          <p:cNvSpPr txBox="1"/>
          <p:nvPr/>
        </p:nvSpPr>
        <p:spPr>
          <a:xfrm>
            <a:off x="1386124" y="1756849"/>
            <a:ext cx="5523662" cy="659155"/>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12</a:t>
            </a:r>
            <a:r>
              <a:rPr lang="ja-JP" altLang="en-US" sz="1400" b="1">
                <a:solidFill>
                  <a:srgbClr val="221815"/>
                </a:solidFill>
                <a:latin typeface="Yu Gothic" panose="020B0400000000000000" pitchFamily="34" charset="-128"/>
                <a:ea typeface="Yu Gothic" panose="020B0400000000000000" pitchFamily="34" charset="-128"/>
                <a:cs typeface="YuGothic"/>
              </a:rPr>
              <a:t>：避難所ルール、様式</a:t>
            </a:r>
            <a:r>
              <a:rPr lang="en-US" altLang="ja-JP" sz="1400" b="1">
                <a:solidFill>
                  <a:srgbClr val="221815"/>
                </a:solidFill>
                <a:latin typeface="Yu Gothic" panose="020B0400000000000000" pitchFamily="34" charset="-128"/>
                <a:ea typeface="Yu Gothic" panose="020B0400000000000000" pitchFamily="34" charset="-128"/>
                <a:cs typeface="YuGothic"/>
              </a:rPr>
              <a:t>20</a:t>
            </a:r>
            <a:r>
              <a:rPr lang="ja-JP" altLang="en-US" sz="1400" b="1">
                <a:solidFill>
                  <a:srgbClr val="221815"/>
                </a:solidFill>
                <a:latin typeface="Yu Gothic" panose="020B0400000000000000" pitchFamily="34" charset="-128"/>
                <a:ea typeface="Yu Gothic" panose="020B0400000000000000" pitchFamily="34" charset="-128"/>
                <a:cs typeface="YuGothic"/>
              </a:rPr>
              <a:t>：手洗いのチラシ、様式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21</a:t>
            </a:r>
            <a:r>
              <a:rPr lang="ja-JP" altLang="en-US" sz="1400" b="1">
                <a:solidFill>
                  <a:srgbClr val="221815"/>
                </a:solidFill>
                <a:latin typeface="Yu Gothic" panose="020B0400000000000000" pitchFamily="34" charset="-128"/>
                <a:ea typeface="Yu Gothic" panose="020B0400000000000000" pitchFamily="34" charset="-128"/>
                <a:cs typeface="YuGothic"/>
              </a:rPr>
              <a:t>：災害のあとの気持ちの変化のチラシ、様式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29</a:t>
            </a:r>
            <a:r>
              <a:rPr lang="ja-JP" altLang="en-US" sz="1400" b="1">
                <a:solidFill>
                  <a:srgbClr val="221815"/>
                </a:solidFill>
                <a:latin typeface="Yu Gothic" panose="020B0400000000000000" pitchFamily="34" charset="-128"/>
                <a:ea typeface="Yu Gothic" panose="020B0400000000000000" pitchFamily="34" charset="-128"/>
                <a:cs typeface="YuGothic"/>
              </a:rPr>
              <a:t>：ペットの飼育についてのチラシ</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23" name="object 9">
            <a:extLst>
              <a:ext uri="{FF2B5EF4-FFF2-40B4-BE49-F238E27FC236}">
                <a16:creationId xmlns:a16="http://schemas.microsoft.com/office/drawing/2014/main" xmlns="" id="{BAD964AF-F020-4109-B5BF-1A4B4C0D822B}"/>
              </a:ext>
            </a:extLst>
          </p:cNvPr>
          <p:cNvSpPr txBox="1"/>
          <p:nvPr/>
        </p:nvSpPr>
        <p:spPr>
          <a:xfrm>
            <a:off x="818810" y="3639216"/>
            <a:ext cx="6186293" cy="310021"/>
          </a:xfrm>
          <a:prstGeom prst="rect">
            <a:avLst/>
          </a:prstGeom>
        </p:spPr>
        <p:txBody>
          <a:bodyPr vert="horz" wrap="square" lIns="0" tIns="12700" rIns="0" bIns="0" rtlCol="0">
            <a:spAutoFit/>
          </a:bodyPr>
          <a:lstStyle/>
          <a:p>
            <a:pPr marL="12700" marR="5080" algn="ctr">
              <a:lnSpc>
                <a:spcPct val="130000"/>
              </a:lnSpc>
              <a:spcAft>
                <a:spcPts val="1200"/>
              </a:spcAft>
              <a:buClr>
                <a:srgbClr val="D9BD15"/>
              </a:buClr>
              <a:buSzPct val="120000"/>
            </a:pPr>
            <a:r>
              <a:rPr lang="ja-JP" altLang="en-US" sz="1600" b="1" dirty="0">
                <a:solidFill>
                  <a:srgbClr val="221815"/>
                </a:solidFill>
                <a:latin typeface="Yu Gothic" panose="020B0400000000000000" pitchFamily="34" charset="-128"/>
                <a:ea typeface="Yu Gothic" panose="020B0400000000000000" pitchFamily="34" charset="-128"/>
                <a:cs typeface="YuGothic"/>
              </a:rPr>
              <a:t>掲示板への掲示（例）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24" name="テキスト ボックス 23">
            <a:extLst>
              <a:ext uri="{FF2B5EF4-FFF2-40B4-BE49-F238E27FC236}">
                <a16:creationId xmlns:a16="http://schemas.microsoft.com/office/drawing/2014/main" xmlns="" id="{11F9A4C0-F3E2-4419-907C-0E041B38BBC9}"/>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４６</a:t>
            </a:r>
            <a:endParaRPr lang="ja-JP" altLang="en-US">
              <a:solidFill>
                <a:schemeClr val="tx1">
                  <a:lumMod val="50000"/>
                  <a:lumOff val="50000"/>
                </a:schemeClr>
              </a:solidFill>
              <a:latin typeface="+mj-ea"/>
              <a:ea typeface="+mj-ea"/>
            </a:endParaRPr>
          </a:p>
        </p:txBody>
      </p:sp>
      <p:grpSp>
        <p:nvGrpSpPr>
          <p:cNvPr id="25" name="グループ化 24">
            <a:extLst>
              <a:ext uri="{FF2B5EF4-FFF2-40B4-BE49-F238E27FC236}">
                <a16:creationId xmlns:a16="http://schemas.microsoft.com/office/drawing/2014/main" xmlns="" id="{E2B4AA48-79D7-45F5-8355-5B81D5AA56B4}"/>
              </a:ext>
            </a:extLst>
          </p:cNvPr>
          <p:cNvGrpSpPr>
            <a:grpSpLocks/>
          </p:cNvGrpSpPr>
          <p:nvPr/>
        </p:nvGrpSpPr>
        <p:grpSpPr bwMode="auto">
          <a:xfrm>
            <a:off x="789486" y="4118532"/>
            <a:ext cx="5993315" cy="4482971"/>
            <a:chOff x="0" y="0"/>
            <a:chExt cx="4454525" cy="3115310"/>
          </a:xfrm>
        </p:grpSpPr>
        <p:grpSp>
          <p:nvGrpSpPr>
            <p:cNvPr id="26" name="グループ化 25">
              <a:extLst>
                <a:ext uri="{FF2B5EF4-FFF2-40B4-BE49-F238E27FC236}">
                  <a16:creationId xmlns:a16="http://schemas.microsoft.com/office/drawing/2014/main" xmlns="" id="{97CC8D68-5BE9-4661-95F4-FF6A1393779F}"/>
                </a:ext>
              </a:extLst>
            </p:cNvPr>
            <p:cNvGrpSpPr>
              <a:grpSpLocks/>
            </p:cNvGrpSpPr>
            <p:nvPr/>
          </p:nvGrpSpPr>
          <p:grpSpPr bwMode="auto">
            <a:xfrm>
              <a:off x="0" y="0"/>
              <a:ext cx="4454525" cy="3115310"/>
              <a:chOff x="0" y="0"/>
              <a:chExt cx="4455042" cy="3115340"/>
            </a:xfrm>
          </p:grpSpPr>
          <p:sp>
            <p:nvSpPr>
              <p:cNvPr id="28" name="正方形/長方形 27">
                <a:extLst>
                  <a:ext uri="{FF2B5EF4-FFF2-40B4-BE49-F238E27FC236}">
                    <a16:creationId xmlns:a16="http://schemas.microsoft.com/office/drawing/2014/main" xmlns="" id="{327400D0-91E3-4AC3-85C9-C19FB6080B62}"/>
                  </a:ext>
                </a:extLst>
              </p:cNvPr>
              <p:cNvSpPr>
                <a:spLocks noChangeArrowheads="1"/>
              </p:cNvSpPr>
              <p:nvPr/>
            </p:nvSpPr>
            <p:spPr bwMode="auto">
              <a:xfrm>
                <a:off x="0" y="0"/>
                <a:ext cx="4455042" cy="3115340"/>
              </a:xfrm>
              <a:prstGeom prst="rect">
                <a:avLst/>
              </a:prstGeom>
              <a:solidFill>
                <a:srgbClr val="FFFFFF"/>
              </a:solidFill>
              <a:ln w="12700" algn="ctr">
                <a:solidFill>
                  <a:srgbClr val="000000"/>
                </a:solidFill>
                <a:miter lim="800000"/>
                <a:headEnd/>
                <a:tailEnd/>
              </a:ln>
            </p:spPr>
            <p:txBody>
              <a:bodyPr rot="0" vert="horz" wrap="square" lIns="91440" tIns="45720" rIns="91440" bIns="45720" anchor="t"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○○避難所　情報掲示板</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xmlns="" id="{79C5D29B-6F1A-4213-A831-FF051F6E9138}"/>
                  </a:ext>
                </a:extLst>
              </p:cNvPr>
              <p:cNvSpPr>
                <a:spLocks noChangeArrowheads="1"/>
              </p:cNvSpPr>
              <p:nvPr/>
            </p:nvSpPr>
            <p:spPr bwMode="auto">
              <a:xfrm>
                <a:off x="69011"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最新情報</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xmlns="" id="{ACC5BC46-61DD-4398-8745-4FB1A28E1C6A}"/>
                  </a:ext>
                </a:extLst>
              </p:cNvPr>
              <p:cNvSpPr>
                <a:spLocks noChangeArrowheads="1"/>
              </p:cNvSpPr>
              <p:nvPr/>
            </p:nvSpPr>
            <p:spPr bwMode="auto">
              <a:xfrm>
                <a:off x="1164566"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町からの</a:t>
                </a:r>
                <a:r>
                  <a:rPr lang="en-US" alt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お知らせ</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xmlns="" id="{D9B75074-3D4A-4CD2-A325-82EF3B80251B}"/>
                  </a:ext>
                </a:extLst>
              </p:cNvPr>
              <p:cNvSpPr>
                <a:spLocks noChangeArrowheads="1"/>
              </p:cNvSpPr>
              <p:nvPr/>
            </p:nvSpPr>
            <p:spPr bwMode="auto">
              <a:xfrm>
                <a:off x="2242868"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避難所の</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生活情報</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（風呂、給水車、</a:t>
                </a:r>
                <a:r>
                  <a:rPr lang="en-US" alt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病院情報など）</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xmlns="" id="{C7AA26F3-808D-4071-AF25-E99B376340BB}"/>
                  </a:ext>
                </a:extLst>
              </p:cNvPr>
              <p:cNvSpPr>
                <a:spLocks noChangeArrowheads="1"/>
              </p:cNvSpPr>
              <p:nvPr/>
            </p:nvSpPr>
            <p:spPr bwMode="auto">
              <a:xfrm>
                <a:off x="3329796"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水道、ガス、電気、交通機関などの復旧状況</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xmlns="" id="{EF6D55D6-6134-4AB4-A323-DAFDEA8B6077}"/>
                  </a:ext>
                </a:extLst>
              </p:cNvPr>
              <p:cNvSpPr>
                <a:spLocks noChangeArrowheads="1"/>
              </p:cNvSpPr>
              <p:nvPr/>
            </p:nvSpPr>
            <p:spPr bwMode="auto">
              <a:xfrm>
                <a:off x="69011"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献立表</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4" name="正方形/長方形 33">
                <a:extLst>
                  <a:ext uri="{FF2B5EF4-FFF2-40B4-BE49-F238E27FC236}">
                    <a16:creationId xmlns:a16="http://schemas.microsoft.com/office/drawing/2014/main" xmlns="" id="{16310D2A-1B5D-42D3-8C82-928DD628BC48}"/>
                  </a:ext>
                </a:extLst>
              </p:cNvPr>
              <p:cNvSpPr>
                <a:spLocks noChangeArrowheads="1"/>
              </p:cNvSpPr>
              <p:nvPr/>
            </p:nvSpPr>
            <p:spPr bwMode="auto">
              <a:xfrm>
                <a:off x="1164566"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伝言板</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100" b="1" kern="100">
                    <a:effectLst/>
                    <a:latin typeface="游ゴシック" panose="020B0400000000000000" pitchFamily="50" charset="-128"/>
                    <a:ea typeface="游ゴシック" panose="020B0400000000000000" pitchFamily="50" charset="-128"/>
                    <a:cs typeface="Times New Roman" panose="02020603050405020304" pitchFamily="18" charset="0"/>
                  </a:rPr>
                  <a:t>（避難所利用者が自由に使用）</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xmlns="" id="{96285924-F3F2-42EE-AFE0-56212566C2A4}"/>
                  </a:ext>
                </a:extLst>
              </p:cNvPr>
              <p:cNvSpPr>
                <a:spLocks noChangeArrowheads="1"/>
              </p:cNvSpPr>
              <p:nvPr/>
            </p:nvSpPr>
            <p:spPr bwMode="auto">
              <a:xfrm>
                <a:off x="2251494"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避難所の</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共通理解</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ルール</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27" name="正方形/長方形 26">
              <a:extLst>
                <a:ext uri="{FF2B5EF4-FFF2-40B4-BE49-F238E27FC236}">
                  <a16:creationId xmlns:a16="http://schemas.microsoft.com/office/drawing/2014/main" xmlns="" id="{1D61FB9A-BE09-4C0A-8FCE-2F77DD68AD7F}"/>
                </a:ext>
              </a:extLst>
            </p:cNvPr>
            <p:cNvSpPr>
              <a:spLocks noChangeArrowheads="1"/>
            </p:cNvSpPr>
            <p:nvPr/>
          </p:nvSpPr>
          <p:spPr bwMode="auto">
            <a:xfrm>
              <a:off x="3338423"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避難所運営委員会・運営班の組織図</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621752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E0562070-F610-46D4-8605-E227A86B28A8}"/>
              </a:ext>
            </a:extLst>
          </p:cNvPr>
          <p:cNvSpPr txBox="1">
            <a:spLocks/>
          </p:cNvSpPr>
          <p:nvPr/>
        </p:nvSpPr>
        <p:spPr>
          <a:xfrm>
            <a:off x="397366" y="93238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３</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在宅避難者向けの情報提供</a:t>
            </a:r>
          </a:p>
        </p:txBody>
      </p:sp>
      <p:grpSp>
        <p:nvGrpSpPr>
          <p:cNvPr id="3" name="グループ化 2">
            <a:extLst>
              <a:ext uri="{FF2B5EF4-FFF2-40B4-BE49-F238E27FC236}">
                <a16:creationId xmlns:a16="http://schemas.microsoft.com/office/drawing/2014/main" xmlns="" id="{97ED98AA-481E-467D-B00B-22394B92118F}"/>
              </a:ext>
            </a:extLst>
          </p:cNvPr>
          <p:cNvGrpSpPr/>
          <p:nvPr/>
        </p:nvGrpSpPr>
        <p:grpSpPr>
          <a:xfrm>
            <a:off x="539181" y="1643602"/>
            <a:ext cx="6283775" cy="648000"/>
            <a:chOff x="689917" y="1624372"/>
            <a:chExt cx="6283775" cy="648000"/>
          </a:xfrm>
        </p:grpSpPr>
        <p:pic>
          <p:nvPicPr>
            <p:cNvPr id="4" name="グラフィックス 3" descr="ドキュメント 枠線">
              <a:extLst>
                <a:ext uri="{FF2B5EF4-FFF2-40B4-BE49-F238E27FC236}">
                  <a16:creationId xmlns:a16="http://schemas.microsoft.com/office/drawing/2014/main" xmlns="" id="{A5D16A45-F64F-4889-926B-834ACB92CF2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 name="正方形/長方形 4">
              <a:extLst>
                <a:ext uri="{FF2B5EF4-FFF2-40B4-BE49-F238E27FC236}">
                  <a16:creationId xmlns:a16="http://schemas.microsoft.com/office/drawing/2014/main" xmlns="" id="{3F5B01C9-2F58-4918-A387-2ED7D531B735}"/>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object 9">
            <a:extLst>
              <a:ext uri="{FF2B5EF4-FFF2-40B4-BE49-F238E27FC236}">
                <a16:creationId xmlns:a16="http://schemas.microsoft.com/office/drawing/2014/main" xmlns="" id="{95101A93-A31D-4C38-93DA-ECD30A7023E7}"/>
              </a:ext>
            </a:extLst>
          </p:cNvPr>
          <p:cNvSpPr txBox="1"/>
          <p:nvPr/>
        </p:nvSpPr>
        <p:spPr>
          <a:xfrm>
            <a:off x="594344" y="3117770"/>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t>在宅避難者及び車中泊避難者のために避難所の入口付近に情報掲示の場所を確保して、在宅避難者用の掲示板を設置する。</a:t>
            </a:r>
            <a:endParaRPr lang="en-US" altLang="ja-JP" dirty="0"/>
          </a:p>
          <a:p>
            <a:pPr>
              <a:buClr>
                <a:srgbClr val="6E663E"/>
              </a:buClr>
            </a:pPr>
            <a:r>
              <a:rPr lang="ja-JP" altLang="en-US" dirty="0"/>
              <a:t>車中泊避難者向けに、受付を促す張り紙等を掲示する。</a:t>
            </a:r>
          </a:p>
          <a:p>
            <a:pPr>
              <a:buClr>
                <a:srgbClr val="6E663E"/>
              </a:buClr>
            </a:pPr>
            <a:r>
              <a:rPr lang="ja-JP" altLang="en-US" dirty="0"/>
              <a:t>在宅避難者向けに掲示板を設置しているため、自ら情報収集に来るよう、在宅避難者に伝える。</a:t>
            </a:r>
          </a:p>
        </p:txBody>
      </p:sp>
      <p:grpSp>
        <p:nvGrpSpPr>
          <p:cNvPr id="7" name="グループ化 6">
            <a:extLst>
              <a:ext uri="{FF2B5EF4-FFF2-40B4-BE49-F238E27FC236}">
                <a16:creationId xmlns:a16="http://schemas.microsoft.com/office/drawing/2014/main" xmlns="" id="{08A26850-164A-490C-B5E7-42A8CB511A5C}"/>
              </a:ext>
            </a:extLst>
          </p:cNvPr>
          <p:cNvGrpSpPr/>
          <p:nvPr/>
        </p:nvGrpSpPr>
        <p:grpSpPr>
          <a:xfrm>
            <a:off x="484518" y="2455817"/>
            <a:ext cx="6357742" cy="504190"/>
            <a:chOff x="728646" y="1851740"/>
            <a:chExt cx="6120130" cy="504190"/>
          </a:xfrm>
        </p:grpSpPr>
        <p:sp>
          <p:nvSpPr>
            <p:cNvPr id="8" name="object 20">
              <a:extLst>
                <a:ext uri="{FF2B5EF4-FFF2-40B4-BE49-F238E27FC236}">
                  <a16:creationId xmlns:a16="http://schemas.microsoft.com/office/drawing/2014/main" xmlns="" id="{569646C4-11C4-4EE4-BF79-1C0ECE4394C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2925623C-9AC2-43C4-B19C-0277D59D1B9B}"/>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（在宅避難者用）掲示板の設定</a:t>
              </a:r>
            </a:p>
          </p:txBody>
        </p:sp>
        <p:sp>
          <p:nvSpPr>
            <p:cNvPr id="10" name="object 22">
              <a:extLst>
                <a:ext uri="{FF2B5EF4-FFF2-40B4-BE49-F238E27FC236}">
                  <a16:creationId xmlns:a16="http://schemas.microsoft.com/office/drawing/2014/main" xmlns="" id="{01109216-DFBC-4C41-BC17-6255054E9C6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FFBB8CE0-A5C3-4C5E-878C-6B0363C2A4E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2" name="object 9">
            <a:extLst>
              <a:ext uri="{FF2B5EF4-FFF2-40B4-BE49-F238E27FC236}">
                <a16:creationId xmlns:a16="http://schemas.microsoft.com/office/drawing/2014/main" xmlns="" id="{24C539A2-BD8E-4E1B-B031-84AE85E16F4F}"/>
              </a:ext>
            </a:extLst>
          </p:cNvPr>
          <p:cNvSpPr txBox="1"/>
          <p:nvPr/>
        </p:nvSpPr>
        <p:spPr>
          <a:xfrm>
            <a:off x="588104" y="5934509"/>
            <a:ext cx="6357742" cy="2538324"/>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t>行政等から在宅避難者及び車中泊避難者に周知・伝達すべき事項がある場合は、掲示用の資料を確保する。</a:t>
            </a:r>
          </a:p>
          <a:p>
            <a:pPr>
              <a:buClr>
                <a:srgbClr val="6E663E"/>
              </a:buClr>
            </a:pPr>
            <a:r>
              <a:rPr lang="ja-JP" altLang="en-US" dirty="0"/>
              <a:t>在宅避難者及び車中泊避難者に周知・伝達すべき事項について、掲示用の資料やチラシがない場合は、必要に応じてその作成を</a:t>
            </a:r>
            <a:r>
              <a:rPr lang="en-US" altLang="ja-JP" dirty="0"/>
              <a:t/>
            </a:r>
            <a:br>
              <a:rPr lang="en-US" altLang="ja-JP" dirty="0"/>
            </a:br>
            <a:r>
              <a:rPr lang="ja-JP" altLang="en-US" dirty="0"/>
              <a:t>行う。</a:t>
            </a:r>
            <a:endParaRPr lang="en-US" altLang="ja-JP" dirty="0"/>
          </a:p>
          <a:p>
            <a:pPr>
              <a:buClr>
                <a:srgbClr val="6E663E"/>
              </a:buClr>
            </a:pPr>
            <a:r>
              <a:rPr lang="ja-JP" altLang="en-US" dirty="0"/>
              <a:t>やむを得ず避難所に来れない在宅避難者及び車中泊避難者には、作成したチラシ等を配布する。</a:t>
            </a:r>
          </a:p>
        </p:txBody>
      </p:sp>
      <p:grpSp>
        <p:nvGrpSpPr>
          <p:cNvPr id="13" name="グループ化 12">
            <a:extLst>
              <a:ext uri="{FF2B5EF4-FFF2-40B4-BE49-F238E27FC236}">
                <a16:creationId xmlns:a16="http://schemas.microsoft.com/office/drawing/2014/main" xmlns="" id="{E5D898DD-97D8-4D58-B3E7-D58EC4C077F7}"/>
              </a:ext>
            </a:extLst>
          </p:cNvPr>
          <p:cNvGrpSpPr/>
          <p:nvPr/>
        </p:nvGrpSpPr>
        <p:grpSpPr>
          <a:xfrm>
            <a:off x="478278" y="5272556"/>
            <a:ext cx="6357742" cy="504190"/>
            <a:chOff x="728646" y="1851740"/>
            <a:chExt cx="6120130" cy="504190"/>
          </a:xfrm>
        </p:grpSpPr>
        <p:sp>
          <p:nvSpPr>
            <p:cNvPr id="14" name="object 20">
              <a:extLst>
                <a:ext uri="{FF2B5EF4-FFF2-40B4-BE49-F238E27FC236}">
                  <a16:creationId xmlns:a16="http://schemas.microsoft.com/office/drawing/2014/main" xmlns="" id="{230A9AA4-07D0-419A-81A9-36540E3CC571}"/>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highlight>
                  <a:srgbClr val="D9BD15"/>
                </a:highlight>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05DB63BC-8F4B-4EEE-B673-EFC2F3EDC73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掲示</a:t>
              </a:r>
              <a:r>
                <a:rPr lang="ja-JP" altLang="en-US" sz="2000" b="1">
                  <a:solidFill>
                    <a:schemeClr val="bg1"/>
                  </a:solidFill>
                  <a:latin typeface="Yu Gothic" panose="020B0400000000000000" pitchFamily="34" charset="-128"/>
                  <a:ea typeface="Yu Gothic" panose="020B0400000000000000" pitchFamily="34" charset="-128"/>
                  <a:cs typeface="YuGothic"/>
                </a:rPr>
                <a:t>板</a:t>
              </a:r>
              <a:r>
                <a:rPr lang="ja-JP" altLang="en-US" sz="2000" b="1">
                  <a:solidFill>
                    <a:srgbClr val="FFFFFF"/>
                  </a:solidFill>
                  <a:latin typeface="Yu Gothic" panose="020B0400000000000000" pitchFamily="34" charset="-128"/>
                  <a:ea typeface="Yu Gothic" panose="020B0400000000000000" pitchFamily="34" charset="-128"/>
                  <a:cs typeface="YuGothic"/>
                </a:rPr>
                <a:t>への掲示</a:t>
              </a:r>
            </a:p>
          </p:txBody>
        </p:sp>
        <p:sp>
          <p:nvSpPr>
            <p:cNvPr id="16" name="object 22">
              <a:extLst>
                <a:ext uri="{FF2B5EF4-FFF2-40B4-BE49-F238E27FC236}">
                  <a16:creationId xmlns:a16="http://schemas.microsoft.com/office/drawing/2014/main" xmlns="" id="{FB535E38-D8D5-4CF9-B6C4-D448634EE1B1}"/>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6FA21FEF-B5D1-490F-9708-4ADB69B88FA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8" name="object 5">
            <a:extLst>
              <a:ext uri="{FF2B5EF4-FFF2-40B4-BE49-F238E27FC236}">
                <a16:creationId xmlns:a16="http://schemas.microsoft.com/office/drawing/2014/main" xmlns="" id="{FE41424D-0F74-4F57-A266-A1B592DB9C25}"/>
              </a:ext>
            </a:extLst>
          </p:cNvPr>
          <p:cNvSpPr txBox="1"/>
          <p:nvPr/>
        </p:nvSpPr>
        <p:spPr>
          <a:xfrm>
            <a:off x="1225412" y="185235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19" name="テキスト ボックス 18">
            <a:extLst>
              <a:ext uri="{FF2B5EF4-FFF2-40B4-BE49-F238E27FC236}">
                <a16:creationId xmlns:a16="http://schemas.microsoft.com/office/drawing/2014/main" xmlns="" id="{4611665E-BB86-4C75-B6A3-C034D919CDD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４７</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278950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E7395C8E-0B42-4C3D-9D16-656057F5A78F}"/>
              </a:ext>
            </a:extLst>
          </p:cNvPr>
          <p:cNvSpPr txBox="1">
            <a:spLocks/>
          </p:cNvSpPr>
          <p:nvPr/>
        </p:nvSpPr>
        <p:spPr>
          <a:xfrm>
            <a:off x="635332" y="945385"/>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6E663E"/>
                </a:solidFill>
                <a:latin typeface="Yu Gothic" panose="020B0400000000000000" pitchFamily="34" charset="-128"/>
                <a:ea typeface="Yu Gothic" panose="020B0400000000000000" pitchFamily="34" charset="-128"/>
              </a:rPr>
              <a:t>４</a:t>
            </a:r>
            <a:r>
              <a:rPr kumimoji="0" lang="en-US" altLang="ja-JP" sz="3200" b="1" kern="0" dirty="0">
                <a:solidFill>
                  <a:srgbClr val="6E663E"/>
                </a:solidFill>
                <a:latin typeface="Yu Gothic" panose="020B0400000000000000" pitchFamily="34" charset="-128"/>
                <a:ea typeface="Yu Gothic" panose="020B0400000000000000" pitchFamily="34" charset="-128"/>
              </a:rPr>
              <a:t>. </a:t>
            </a:r>
            <a:r>
              <a:rPr kumimoji="0" lang="ja-JP" altLang="en-US" sz="3200" b="1" kern="0" dirty="0">
                <a:solidFill>
                  <a:srgbClr val="6E663E"/>
                </a:solidFill>
                <a:latin typeface="Yu Gothic" panose="020B0400000000000000" pitchFamily="34" charset="-128"/>
                <a:ea typeface="Yu Gothic" panose="020B0400000000000000" pitchFamily="34" charset="-128"/>
              </a:rPr>
              <a:t>取材対応</a:t>
            </a:r>
          </a:p>
        </p:txBody>
      </p:sp>
      <p:sp>
        <p:nvSpPr>
          <p:cNvPr id="3" name="object 9">
            <a:extLst>
              <a:ext uri="{FF2B5EF4-FFF2-40B4-BE49-F238E27FC236}">
                <a16:creationId xmlns:a16="http://schemas.microsoft.com/office/drawing/2014/main" xmlns="" id="{75B5E84D-21BA-42A5-89EE-78062E349A69}"/>
              </a:ext>
            </a:extLst>
          </p:cNvPr>
          <p:cNvSpPr txBox="1"/>
          <p:nvPr/>
        </p:nvSpPr>
        <p:spPr>
          <a:xfrm>
            <a:off x="736422" y="3117770"/>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solidFill>
                  <a:srgbClr val="221815"/>
                </a:solidFill>
              </a:rPr>
              <a:t>受付などを通じて、取材や調査の申し込みを把握した場合、</a:t>
            </a:r>
            <a:br>
              <a:rPr lang="ja-JP" altLang="en-US" dirty="0">
                <a:solidFill>
                  <a:srgbClr val="221815"/>
                </a:solidFill>
              </a:rPr>
            </a:br>
            <a:r>
              <a:rPr lang="ja-JP" altLang="en-US" dirty="0">
                <a:solidFill>
                  <a:srgbClr val="221815"/>
                </a:solidFill>
              </a:rPr>
              <a:t>申し込みの内容について把握する。</a:t>
            </a:r>
          </a:p>
          <a:p>
            <a:pPr>
              <a:buClr>
                <a:srgbClr val="6E663E"/>
              </a:buClr>
            </a:pPr>
            <a:r>
              <a:rPr lang="ja-JP" altLang="en-US" dirty="0">
                <a:solidFill>
                  <a:srgbClr val="221815"/>
                </a:solidFill>
              </a:rPr>
              <a:t>取材の申し込み、調査の内容について、町職員または町災害対策本部に報告する。</a:t>
            </a:r>
          </a:p>
        </p:txBody>
      </p:sp>
      <p:grpSp>
        <p:nvGrpSpPr>
          <p:cNvPr id="4" name="グループ化 3">
            <a:extLst>
              <a:ext uri="{FF2B5EF4-FFF2-40B4-BE49-F238E27FC236}">
                <a16:creationId xmlns:a16="http://schemas.microsoft.com/office/drawing/2014/main" xmlns="" id="{C6191D82-D598-4995-B9A2-36F969B2C0FF}"/>
              </a:ext>
            </a:extLst>
          </p:cNvPr>
          <p:cNvGrpSpPr/>
          <p:nvPr/>
        </p:nvGrpSpPr>
        <p:grpSpPr>
          <a:xfrm>
            <a:off x="626596" y="2455817"/>
            <a:ext cx="6357742" cy="504190"/>
            <a:chOff x="728646" y="1851740"/>
            <a:chExt cx="6120130" cy="504190"/>
          </a:xfrm>
        </p:grpSpPr>
        <p:sp>
          <p:nvSpPr>
            <p:cNvPr id="5" name="object 20">
              <a:extLst>
                <a:ext uri="{FF2B5EF4-FFF2-40B4-BE49-F238E27FC236}">
                  <a16:creationId xmlns:a16="http://schemas.microsoft.com/office/drawing/2014/main" xmlns="" id="{C5E14102-DEA2-467C-A427-55C2927B836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highlight>
                  <a:srgbClr val="D9BD15"/>
                </a:highlight>
                <a:latin typeface="Yu Gothic" panose="020B0400000000000000" pitchFamily="34" charset="-128"/>
                <a:ea typeface="Yu Gothic" panose="020B0400000000000000" pitchFamily="34" charset="-128"/>
              </a:endParaRPr>
            </a:p>
          </p:txBody>
        </p:sp>
        <p:sp>
          <p:nvSpPr>
            <p:cNvPr id="6" name="object 21">
              <a:extLst>
                <a:ext uri="{FF2B5EF4-FFF2-40B4-BE49-F238E27FC236}">
                  <a16:creationId xmlns:a16="http://schemas.microsoft.com/office/drawing/2014/main" xmlns="" id="{84330D30-E1ED-49AD-A224-ED4814320CE3}"/>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取材等の申し込み内容の整理と報告</a:t>
              </a:r>
            </a:p>
          </p:txBody>
        </p:sp>
        <p:sp>
          <p:nvSpPr>
            <p:cNvPr id="7" name="object 22">
              <a:extLst>
                <a:ext uri="{FF2B5EF4-FFF2-40B4-BE49-F238E27FC236}">
                  <a16:creationId xmlns:a16="http://schemas.microsoft.com/office/drawing/2014/main" xmlns="" id="{6ED44BDF-548C-45B9-86F5-6D90D0B26D4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8" name="object 23">
              <a:extLst>
                <a:ext uri="{FF2B5EF4-FFF2-40B4-BE49-F238E27FC236}">
                  <a16:creationId xmlns:a16="http://schemas.microsoft.com/office/drawing/2014/main" xmlns="" id="{3BA65FF5-E525-4CBA-AAD4-5C8227C38E5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１</a:t>
              </a:r>
              <a:endParaRPr sz="2100" b="1" dirty="0">
                <a:solidFill>
                  <a:srgbClr val="6E663E"/>
                </a:solidFill>
                <a:latin typeface="Yu Gothic" panose="020B0400000000000000" pitchFamily="34" charset="-128"/>
                <a:ea typeface="Yu Gothic" panose="020B0400000000000000" pitchFamily="34" charset="-128"/>
                <a:cs typeface="YuGothic"/>
              </a:endParaRPr>
            </a:p>
          </p:txBody>
        </p:sp>
      </p:grpSp>
      <p:grpSp>
        <p:nvGrpSpPr>
          <p:cNvPr id="9" name="グループ化 8">
            <a:extLst>
              <a:ext uri="{FF2B5EF4-FFF2-40B4-BE49-F238E27FC236}">
                <a16:creationId xmlns:a16="http://schemas.microsoft.com/office/drawing/2014/main" xmlns="" id="{CBCABEDC-D26B-460C-BF29-B89DD648A9FE}"/>
              </a:ext>
            </a:extLst>
          </p:cNvPr>
          <p:cNvGrpSpPr/>
          <p:nvPr/>
        </p:nvGrpSpPr>
        <p:grpSpPr>
          <a:xfrm>
            <a:off x="687863" y="1599879"/>
            <a:ext cx="6283775" cy="648000"/>
            <a:chOff x="689917" y="1624372"/>
            <a:chExt cx="6283775" cy="648000"/>
          </a:xfrm>
        </p:grpSpPr>
        <p:pic>
          <p:nvPicPr>
            <p:cNvPr id="10" name="グラフィックス 9" descr="ドキュメント 枠線">
              <a:extLst>
                <a:ext uri="{FF2B5EF4-FFF2-40B4-BE49-F238E27FC236}">
                  <a16:creationId xmlns:a16="http://schemas.microsoft.com/office/drawing/2014/main" xmlns="" id="{AEF5E1C4-881B-4CAC-98DD-5BBB96CBDE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1" name="正方形/長方形 10">
              <a:extLst>
                <a:ext uri="{FF2B5EF4-FFF2-40B4-BE49-F238E27FC236}">
                  <a16:creationId xmlns:a16="http://schemas.microsoft.com/office/drawing/2014/main" xmlns="" id="{8BF6CE3D-1774-4AD4-8ABD-1C52D90AEFB2}"/>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object 9">
            <a:extLst>
              <a:ext uri="{FF2B5EF4-FFF2-40B4-BE49-F238E27FC236}">
                <a16:creationId xmlns:a16="http://schemas.microsoft.com/office/drawing/2014/main" xmlns="" id="{9B1A9379-E82C-4D83-8968-65E09569CDBC}"/>
              </a:ext>
            </a:extLst>
          </p:cNvPr>
          <p:cNvSpPr txBox="1"/>
          <p:nvPr/>
        </p:nvSpPr>
        <p:spPr>
          <a:xfrm>
            <a:off x="730182" y="5404334"/>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取材や調査団の受け入れが決定した場合は、受入対応者、受入可能時間や立ち入り可能範囲など、受入れの考え方を検討する。</a:t>
            </a:r>
          </a:p>
          <a:p>
            <a:pPr>
              <a:buClr>
                <a:srgbClr val="6E663E"/>
              </a:buClr>
            </a:pPr>
            <a:r>
              <a:rPr lang="ja-JP" altLang="en-US"/>
              <a:t>受入れの考え方について、再度、避難所運営委員会で協議を</a:t>
            </a:r>
            <a:br>
              <a:rPr lang="ja-JP" altLang="en-US"/>
            </a:br>
            <a:r>
              <a:rPr lang="ja-JP" altLang="en-US"/>
              <a:t>行い、承諾を得る。</a:t>
            </a:r>
          </a:p>
        </p:txBody>
      </p:sp>
      <p:grpSp>
        <p:nvGrpSpPr>
          <p:cNvPr id="13" name="グループ化 12">
            <a:extLst>
              <a:ext uri="{FF2B5EF4-FFF2-40B4-BE49-F238E27FC236}">
                <a16:creationId xmlns:a16="http://schemas.microsoft.com/office/drawing/2014/main" xmlns="" id="{4C5C9CDF-A6C0-4EC7-96C5-6BF25498EC34}"/>
              </a:ext>
            </a:extLst>
          </p:cNvPr>
          <p:cNvGrpSpPr/>
          <p:nvPr/>
        </p:nvGrpSpPr>
        <p:grpSpPr>
          <a:xfrm>
            <a:off x="620356" y="4742381"/>
            <a:ext cx="6357742" cy="504190"/>
            <a:chOff x="728646" y="1851740"/>
            <a:chExt cx="6120130" cy="504190"/>
          </a:xfrm>
        </p:grpSpPr>
        <p:sp>
          <p:nvSpPr>
            <p:cNvPr id="14" name="object 20">
              <a:extLst>
                <a:ext uri="{FF2B5EF4-FFF2-40B4-BE49-F238E27FC236}">
                  <a16:creationId xmlns:a16="http://schemas.microsoft.com/office/drawing/2014/main" xmlns="" id="{A512A6D9-F5E4-4BDB-A998-8EB59D7112D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dirty="0">
                <a:highlight>
                  <a:srgbClr val="D9BD15"/>
                </a:highlight>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CAD18D47-BC76-439F-8D8A-FECB59968ECB}"/>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取材受け入れ準備・調整、応対</a:t>
              </a:r>
            </a:p>
          </p:txBody>
        </p:sp>
        <p:sp>
          <p:nvSpPr>
            <p:cNvPr id="16" name="object 22">
              <a:extLst>
                <a:ext uri="{FF2B5EF4-FFF2-40B4-BE49-F238E27FC236}">
                  <a16:creationId xmlns:a16="http://schemas.microsoft.com/office/drawing/2014/main" xmlns="" id="{001AD57A-9D00-4BF0-9324-90D1C4D9D08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FA230A46-13BC-4183-AAC5-2EC38EBAD4C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２</a:t>
              </a:r>
              <a:endParaRPr sz="2100" b="1" dirty="0">
                <a:solidFill>
                  <a:srgbClr val="6E663E"/>
                </a:solidFill>
                <a:latin typeface="Yu Gothic" panose="020B0400000000000000" pitchFamily="34" charset="-128"/>
                <a:ea typeface="Yu Gothic" panose="020B0400000000000000" pitchFamily="34" charset="-128"/>
                <a:cs typeface="YuGothic"/>
              </a:endParaRPr>
            </a:p>
          </p:txBody>
        </p:sp>
      </p:grpSp>
      <p:sp>
        <p:nvSpPr>
          <p:cNvPr id="18" name="object 9">
            <a:extLst>
              <a:ext uri="{FF2B5EF4-FFF2-40B4-BE49-F238E27FC236}">
                <a16:creationId xmlns:a16="http://schemas.microsoft.com/office/drawing/2014/main" xmlns="" id="{68403255-3E05-4DB0-9D00-795043826088}"/>
              </a:ext>
            </a:extLst>
          </p:cNvPr>
          <p:cNvSpPr txBox="1"/>
          <p:nvPr/>
        </p:nvSpPr>
        <p:spPr>
          <a:xfrm>
            <a:off x="730182" y="7736760"/>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マスコミや調査団など、申し込み者（団体）に、受入可能時間や立ち入り可能範囲など、受入れの考え方を説明する。</a:t>
            </a:r>
          </a:p>
          <a:p>
            <a:pPr>
              <a:buClr>
                <a:srgbClr val="6E663E"/>
              </a:buClr>
            </a:pPr>
            <a:r>
              <a:rPr lang="ja-JP" altLang="en-US"/>
              <a:t>取材等の受け入れ当日は、受付票への必要事項の記入を求め、取材等にあたっての留意事項を確認する。</a:t>
            </a:r>
          </a:p>
          <a:p>
            <a:pPr>
              <a:buClr>
                <a:srgbClr val="6E663E"/>
              </a:buClr>
            </a:pPr>
            <a:r>
              <a:rPr lang="ja-JP" altLang="en-US"/>
              <a:t>取材等に立ち会い、必要に応じて応対する。</a:t>
            </a:r>
          </a:p>
        </p:txBody>
      </p:sp>
      <p:grpSp>
        <p:nvGrpSpPr>
          <p:cNvPr id="19" name="グループ化 18">
            <a:extLst>
              <a:ext uri="{FF2B5EF4-FFF2-40B4-BE49-F238E27FC236}">
                <a16:creationId xmlns:a16="http://schemas.microsoft.com/office/drawing/2014/main" xmlns="" id="{66B87548-64D7-455D-A589-C5E7255C825D}"/>
              </a:ext>
            </a:extLst>
          </p:cNvPr>
          <p:cNvGrpSpPr/>
          <p:nvPr/>
        </p:nvGrpSpPr>
        <p:grpSpPr>
          <a:xfrm>
            <a:off x="620356" y="7074807"/>
            <a:ext cx="6357742" cy="504190"/>
            <a:chOff x="728646" y="1851740"/>
            <a:chExt cx="6120130" cy="504190"/>
          </a:xfrm>
        </p:grpSpPr>
        <p:sp>
          <p:nvSpPr>
            <p:cNvPr id="20" name="object 20">
              <a:extLst>
                <a:ext uri="{FF2B5EF4-FFF2-40B4-BE49-F238E27FC236}">
                  <a16:creationId xmlns:a16="http://schemas.microsoft.com/office/drawing/2014/main" xmlns="" id="{DB4D0BF6-CB1B-4E30-9567-884B378873D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dirty="0">
                <a:highlight>
                  <a:srgbClr val="D9BD15"/>
                </a:highlight>
                <a:latin typeface="Yu Gothic" panose="020B0400000000000000" pitchFamily="34" charset="-128"/>
                <a:ea typeface="Yu Gothic" panose="020B0400000000000000" pitchFamily="34" charset="-128"/>
              </a:endParaRPr>
            </a:p>
          </p:txBody>
        </p:sp>
        <p:sp>
          <p:nvSpPr>
            <p:cNvPr id="21" name="object 21">
              <a:extLst>
                <a:ext uri="{FF2B5EF4-FFF2-40B4-BE49-F238E27FC236}">
                  <a16:creationId xmlns:a16="http://schemas.microsoft.com/office/drawing/2014/main" xmlns="" id="{74B2A578-E755-4BD8-8CF5-432AAF41848D}"/>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受け入れに関する調整、応対</a:t>
              </a:r>
            </a:p>
          </p:txBody>
        </p:sp>
        <p:sp>
          <p:nvSpPr>
            <p:cNvPr id="22" name="object 22">
              <a:extLst>
                <a:ext uri="{FF2B5EF4-FFF2-40B4-BE49-F238E27FC236}">
                  <a16:creationId xmlns:a16="http://schemas.microsoft.com/office/drawing/2014/main" xmlns="" id="{87DAABEC-FE24-41A0-8315-71AA8E1300E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 name="object 23">
              <a:extLst>
                <a:ext uri="{FF2B5EF4-FFF2-40B4-BE49-F238E27FC236}">
                  <a16:creationId xmlns:a16="http://schemas.microsoft.com/office/drawing/2014/main" xmlns="" id="{CF3FE5DC-61F8-4D28-9014-1EE83B996761}"/>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３</a:t>
              </a:r>
              <a:endParaRPr sz="2100" b="1" dirty="0">
                <a:solidFill>
                  <a:srgbClr val="6E663E"/>
                </a:solidFill>
                <a:latin typeface="Yu Gothic" panose="020B0400000000000000" pitchFamily="34" charset="-128"/>
                <a:ea typeface="Yu Gothic" panose="020B0400000000000000" pitchFamily="34" charset="-128"/>
                <a:cs typeface="YuGothic"/>
              </a:endParaRPr>
            </a:p>
          </p:txBody>
        </p:sp>
      </p:grpSp>
      <p:sp>
        <p:nvSpPr>
          <p:cNvPr id="24" name="object 5">
            <a:extLst>
              <a:ext uri="{FF2B5EF4-FFF2-40B4-BE49-F238E27FC236}">
                <a16:creationId xmlns:a16="http://schemas.microsoft.com/office/drawing/2014/main" xmlns="" id="{9C357C71-80DF-493A-860F-49E677B4E41B}"/>
              </a:ext>
            </a:extLst>
          </p:cNvPr>
          <p:cNvSpPr txBox="1"/>
          <p:nvPr/>
        </p:nvSpPr>
        <p:spPr>
          <a:xfrm>
            <a:off x="1374094" y="1808632"/>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11</a:t>
            </a:r>
            <a:r>
              <a:rPr lang="ja-JP" altLang="en-US" sz="1400" b="1">
                <a:latin typeface="Yu Gothic" panose="020B0400000000000000" pitchFamily="34" charset="-128"/>
                <a:ea typeface="Yu Gothic" panose="020B0400000000000000" pitchFamily="34" charset="-128"/>
                <a:cs typeface="YuGothic"/>
              </a:rPr>
              <a:t>：取材・調査受付票</a:t>
            </a:r>
          </a:p>
        </p:txBody>
      </p:sp>
      <p:sp>
        <p:nvSpPr>
          <p:cNvPr id="25" name="テキスト ボックス 24">
            <a:extLst>
              <a:ext uri="{FF2B5EF4-FFF2-40B4-BE49-F238E27FC236}">
                <a16:creationId xmlns:a16="http://schemas.microsoft.com/office/drawing/2014/main" xmlns="" id="{11DB269F-007F-48E2-9960-EF2EA518E01F}"/>
              </a:ext>
            </a:extLst>
          </p:cNvPr>
          <p:cNvSpPr txBox="1"/>
          <p:nvPr/>
        </p:nvSpPr>
        <p:spPr>
          <a:xfrm>
            <a:off x="717136" y="9665607"/>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10】</a:t>
            </a:r>
            <a:r>
              <a:rPr lang="ja-JP" altLang="en-US" sz="1600" b="1" u="sng">
                <a:solidFill>
                  <a:srgbClr val="172A88"/>
                </a:solidFill>
                <a:latin typeface="Yu Gothic" panose="020B0400000000000000" pitchFamily="34" charset="-128"/>
                <a:ea typeface="Yu Gothic" panose="020B0400000000000000" pitchFamily="34" charset="-128"/>
                <a:cs typeface="YuGothic"/>
              </a:rPr>
              <a:t>取材対応</a:t>
            </a:r>
            <a:endParaRPr lang="ja-JP" altLang="en-US" sz="1600" u="sng">
              <a:solidFill>
                <a:srgbClr val="172A88"/>
              </a:solidFill>
            </a:endParaRPr>
          </a:p>
        </p:txBody>
      </p:sp>
      <p:sp>
        <p:nvSpPr>
          <p:cNvPr id="26" name="テキスト ボックス 25">
            <a:extLst>
              <a:ext uri="{FF2B5EF4-FFF2-40B4-BE49-F238E27FC236}">
                <a16:creationId xmlns:a16="http://schemas.microsoft.com/office/drawing/2014/main" xmlns="" id="{797B1235-601C-43E8-ABD7-3FCD89B9FD10}"/>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４８</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286046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xmlns="" id="{E7A0A2A4-0ADE-4AF5-BC8B-67EF64AA8926}"/>
              </a:ext>
            </a:extLst>
          </p:cNvPr>
          <p:cNvSpPr txBox="1">
            <a:spLocks/>
          </p:cNvSpPr>
          <p:nvPr/>
        </p:nvSpPr>
        <p:spPr>
          <a:xfrm>
            <a:off x="753508" y="814006"/>
            <a:ext cx="5833015" cy="62837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6000" b="1" kern="0" baseline="-4166" dirty="0">
                <a:solidFill>
                  <a:srgbClr val="FF0000"/>
                </a:solidFill>
                <a:latin typeface="Yu Gothic" panose="020B0400000000000000" pitchFamily="34" charset="-128"/>
                <a:ea typeface="Yu Gothic" panose="020B0400000000000000" pitchFamily="34" charset="-128"/>
              </a:rPr>
              <a:t>③食料・物資班</a:t>
            </a:r>
            <a:r>
              <a:rPr lang="ja-JP" altLang="en-US" sz="3200" b="1" kern="0" dirty="0">
                <a:solidFill>
                  <a:srgbClr val="FF0000"/>
                </a:solidFill>
                <a:latin typeface="Yu Gothic" panose="020B0400000000000000" pitchFamily="34" charset="-128"/>
                <a:ea typeface="Yu Gothic" panose="020B0400000000000000" pitchFamily="34" charset="-128"/>
              </a:rPr>
              <a:t>がすること</a:t>
            </a:r>
          </a:p>
        </p:txBody>
      </p:sp>
      <p:sp>
        <p:nvSpPr>
          <p:cNvPr id="18" name="object 3">
            <a:extLst>
              <a:ext uri="{FF2B5EF4-FFF2-40B4-BE49-F238E27FC236}">
                <a16:creationId xmlns:a16="http://schemas.microsoft.com/office/drawing/2014/main" xmlns="" id="{DB50C5EC-81A7-48C4-9FF5-AF9DFC1021FF}"/>
              </a:ext>
            </a:extLst>
          </p:cNvPr>
          <p:cNvSpPr/>
          <p:nvPr/>
        </p:nvSpPr>
        <p:spPr>
          <a:xfrm>
            <a:off x="782571" y="3776294"/>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pPr defTabSz="914400"/>
            <a:endParaRPr kumimoji="1" sz="2000" b="1">
              <a:solidFill>
                <a:prstClr val="black"/>
              </a:solidFill>
              <a:latin typeface="Yu Gothic" panose="020B0400000000000000" pitchFamily="34" charset="-128"/>
              <a:ea typeface="Yu Gothic" panose="020B0400000000000000" pitchFamily="34" charset="-128"/>
            </a:endParaRPr>
          </a:p>
        </p:txBody>
      </p:sp>
      <p:sp>
        <p:nvSpPr>
          <p:cNvPr id="19" name="object 4">
            <a:extLst>
              <a:ext uri="{FF2B5EF4-FFF2-40B4-BE49-F238E27FC236}">
                <a16:creationId xmlns:a16="http://schemas.microsoft.com/office/drawing/2014/main" xmlns="" id="{C331F527-FF3A-476A-A5CE-1E7985F66D49}"/>
              </a:ext>
            </a:extLst>
          </p:cNvPr>
          <p:cNvSpPr/>
          <p:nvPr/>
        </p:nvSpPr>
        <p:spPr>
          <a:xfrm>
            <a:off x="782571" y="4387195"/>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pPr defTabSz="914400"/>
            <a:endParaRPr kumimoji="1" sz="2000" b="1">
              <a:solidFill>
                <a:prstClr val="black"/>
              </a:solidFill>
              <a:latin typeface="Yu Gothic" panose="020B0400000000000000" pitchFamily="34" charset="-128"/>
              <a:ea typeface="Yu Gothic" panose="020B0400000000000000" pitchFamily="34" charset="-128"/>
            </a:endParaRPr>
          </a:p>
        </p:txBody>
      </p:sp>
      <p:sp>
        <p:nvSpPr>
          <p:cNvPr id="20" name="object 5">
            <a:extLst>
              <a:ext uri="{FF2B5EF4-FFF2-40B4-BE49-F238E27FC236}">
                <a16:creationId xmlns:a16="http://schemas.microsoft.com/office/drawing/2014/main" xmlns="" id="{EB612CD9-2A4A-4D14-893A-F9230AA2FE89}"/>
              </a:ext>
            </a:extLst>
          </p:cNvPr>
          <p:cNvSpPr/>
          <p:nvPr/>
        </p:nvSpPr>
        <p:spPr>
          <a:xfrm>
            <a:off x="782571" y="4998099"/>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pPr defTabSz="914400"/>
            <a:endParaRPr kumimoji="1" sz="2000" b="1">
              <a:solidFill>
                <a:prstClr val="black"/>
              </a:solidFill>
              <a:latin typeface="Yu Gothic" panose="020B0400000000000000" pitchFamily="34" charset="-128"/>
              <a:ea typeface="Yu Gothic" panose="020B0400000000000000" pitchFamily="34" charset="-128"/>
            </a:endParaRPr>
          </a:p>
        </p:txBody>
      </p:sp>
      <p:sp>
        <p:nvSpPr>
          <p:cNvPr id="21" name="object 6">
            <a:extLst>
              <a:ext uri="{FF2B5EF4-FFF2-40B4-BE49-F238E27FC236}">
                <a16:creationId xmlns:a16="http://schemas.microsoft.com/office/drawing/2014/main" xmlns="" id="{23B202B7-C186-4718-A365-6FA6CFD82597}"/>
              </a:ext>
            </a:extLst>
          </p:cNvPr>
          <p:cNvSpPr/>
          <p:nvPr/>
        </p:nvSpPr>
        <p:spPr>
          <a:xfrm>
            <a:off x="782571" y="5608999"/>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pPr defTabSz="914400"/>
            <a:endParaRPr kumimoji="1" sz="2000" b="1">
              <a:solidFill>
                <a:prstClr val="black"/>
              </a:solidFill>
              <a:latin typeface="Yu Gothic" panose="020B0400000000000000" pitchFamily="34" charset="-128"/>
              <a:ea typeface="Yu Gothic" panose="020B0400000000000000" pitchFamily="34" charset="-128"/>
            </a:endParaRPr>
          </a:p>
        </p:txBody>
      </p:sp>
      <p:sp>
        <p:nvSpPr>
          <p:cNvPr id="22" name="object 10">
            <a:extLst>
              <a:ext uri="{FF2B5EF4-FFF2-40B4-BE49-F238E27FC236}">
                <a16:creationId xmlns:a16="http://schemas.microsoft.com/office/drawing/2014/main" xmlns="" id="{CAED1563-9D89-45FA-A91A-7CA3A198A03A}"/>
              </a:ext>
            </a:extLst>
          </p:cNvPr>
          <p:cNvSpPr txBox="1"/>
          <p:nvPr/>
        </p:nvSpPr>
        <p:spPr>
          <a:xfrm>
            <a:off x="781025" y="3441700"/>
            <a:ext cx="4052897" cy="320601"/>
          </a:xfrm>
          <a:prstGeom prst="rect">
            <a:avLst/>
          </a:prstGeom>
        </p:spPr>
        <p:txBody>
          <a:bodyPr vert="horz" wrap="square" lIns="0" tIns="12700" rIns="0" bIns="0" rtlCol="0">
            <a:spAutoFit/>
          </a:bodyPr>
          <a:lstStyle/>
          <a:p>
            <a:pPr marL="272415" indent="-260350" defTabSz="914400">
              <a:spcBef>
                <a:spcPts val="100"/>
              </a:spcBef>
              <a:buFontTx/>
              <a:buAutoNum type="arabicPeriod"/>
              <a:tabLst>
                <a:tab pos="273050" algn="l"/>
              </a:tabLst>
            </a:pPr>
            <a:r>
              <a:rPr kumimoji="1" lang="ja-JP" altLang="en-US" sz="2000" b="1">
                <a:solidFill>
                  <a:prstClr val="black"/>
                </a:solidFill>
                <a:latin typeface="Yu Gothic" panose="020B0400000000000000" pitchFamily="34" charset="-128"/>
                <a:cs typeface="YuGothic"/>
              </a:rPr>
              <a:t>緊急的に必要な物資把握と確保</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23" name="object 10">
            <a:extLst>
              <a:ext uri="{FF2B5EF4-FFF2-40B4-BE49-F238E27FC236}">
                <a16:creationId xmlns:a16="http://schemas.microsoft.com/office/drawing/2014/main" xmlns="" id="{24E97812-749F-4F05-8431-62BC8FD537F9}"/>
              </a:ext>
            </a:extLst>
          </p:cNvPr>
          <p:cNvSpPr txBox="1"/>
          <p:nvPr/>
        </p:nvSpPr>
        <p:spPr>
          <a:xfrm>
            <a:off x="791609" y="4021680"/>
            <a:ext cx="5132010" cy="320601"/>
          </a:xfrm>
          <a:prstGeom prst="rect">
            <a:avLst/>
          </a:prstGeom>
        </p:spPr>
        <p:txBody>
          <a:bodyPr vert="horz" wrap="square" lIns="0" tIns="12700" rIns="0" bIns="0" rtlCol="0">
            <a:spAutoFit/>
          </a:bodyPr>
          <a:lstStyle/>
          <a:p>
            <a:pPr marL="12065" defTabSz="914400">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2.</a:t>
            </a:r>
            <a:r>
              <a:rPr kumimoji="1" lang="ja-JP" altLang="en-US" sz="2000" b="1">
                <a:solidFill>
                  <a:prstClr val="black"/>
                </a:solidFill>
                <a:latin typeface="Yu Gothic" panose="020B0400000000000000" pitchFamily="34" charset="-128"/>
                <a:cs typeface="YuGothic"/>
              </a:rPr>
              <a:t>物資等の受け入れ体制の整備</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24" name="object 10">
            <a:extLst>
              <a:ext uri="{FF2B5EF4-FFF2-40B4-BE49-F238E27FC236}">
                <a16:creationId xmlns:a16="http://schemas.microsoft.com/office/drawing/2014/main" xmlns="" id="{33EC9710-086E-410D-806F-9D1E21C9CD90}"/>
              </a:ext>
            </a:extLst>
          </p:cNvPr>
          <p:cNvSpPr txBox="1"/>
          <p:nvPr/>
        </p:nvSpPr>
        <p:spPr>
          <a:xfrm>
            <a:off x="791609" y="4641048"/>
            <a:ext cx="3585114" cy="320601"/>
          </a:xfrm>
          <a:prstGeom prst="rect">
            <a:avLst/>
          </a:prstGeom>
        </p:spPr>
        <p:txBody>
          <a:bodyPr vert="horz" wrap="square" lIns="0" tIns="12700" rIns="0" bIns="0" rtlCol="0">
            <a:spAutoFit/>
          </a:bodyPr>
          <a:lstStyle/>
          <a:p>
            <a:pPr marL="12065" defTabSz="914400">
              <a:spcBef>
                <a:spcPts val="5"/>
              </a:spcBef>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3.</a:t>
            </a:r>
            <a:r>
              <a:rPr kumimoji="1" lang="ja-JP" altLang="en-US" sz="2000" b="1">
                <a:solidFill>
                  <a:prstClr val="black"/>
                </a:solidFill>
                <a:latin typeface="Yu Gothic" panose="020B0400000000000000" pitchFamily="34" charset="-128"/>
                <a:cs typeface="YuGothic"/>
              </a:rPr>
              <a:t>救援物資等の受け入れ・配分</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25" name="object 10">
            <a:extLst>
              <a:ext uri="{FF2B5EF4-FFF2-40B4-BE49-F238E27FC236}">
                <a16:creationId xmlns:a16="http://schemas.microsoft.com/office/drawing/2014/main" xmlns="" id="{CEB49742-13DB-409A-8BEA-CCAF6B85A806}"/>
              </a:ext>
            </a:extLst>
          </p:cNvPr>
          <p:cNvSpPr txBox="1"/>
          <p:nvPr/>
        </p:nvSpPr>
        <p:spPr>
          <a:xfrm>
            <a:off x="791609" y="5244590"/>
            <a:ext cx="3889914" cy="320601"/>
          </a:xfrm>
          <a:prstGeom prst="rect">
            <a:avLst/>
          </a:prstGeom>
        </p:spPr>
        <p:txBody>
          <a:bodyPr vert="horz" wrap="square" lIns="0" tIns="12700" rIns="0" bIns="0" rtlCol="0">
            <a:spAutoFit/>
          </a:bodyPr>
          <a:lstStyle/>
          <a:p>
            <a:pPr marL="12065" defTabSz="914400">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4.</a:t>
            </a:r>
            <a:r>
              <a:rPr kumimoji="1" lang="ja-JP" altLang="en-US" sz="2000" b="1">
                <a:solidFill>
                  <a:prstClr val="black"/>
                </a:solidFill>
                <a:latin typeface="Yu Gothic" panose="020B0400000000000000" pitchFamily="34" charset="-128"/>
                <a:cs typeface="YuGothic"/>
              </a:rPr>
              <a:t>必要物資の調達と提供</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26" name="object 14">
            <a:extLst>
              <a:ext uri="{FF2B5EF4-FFF2-40B4-BE49-F238E27FC236}">
                <a16:creationId xmlns:a16="http://schemas.microsoft.com/office/drawing/2014/main" xmlns="" id="{8E1DE87B-9A03-4551-99F6-616EA16E922F}"/>
              </a:ext>
            </a:extLst>
          </p:cNvPr>
          <p:cNvSpPr/>
          <p:nvPr/>
        </p:nvSpPr>
        <p:spPr>
          <a:xfrm>
            <a:off x="753509" y="7175500"/>
            <a:ext cx="6120130" cy="1009514"/>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F79646">
              <a:lumMod val="20000"/>
              <a:lumOff val="80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sp>
        <p:nvSpPr>
          <p:cNvPr id="27" name="object 15">
            <a:extLst>
              <a:ext uri="{FF2B5EF4-FFF2-40B4-BE49-F238E27FC236}">
                <a16:creationId xmlns:a16="http://schemas.microsoft.com/office/drawing/2014/main" xmlns="" id="{2FEB14B4-8D41-4307-A0A1-745010E7ED0B}"/>
              </a:ext>
            </a:extLst>
          </p:cNvPr>
          <p:cNvSpPr txBox="1"/>
          <p:nvPr/>
        </p:nvSpPr>
        <p:spPr>
          <a:xfrm>
            <a:off x="1021419" y="7325828"/>
            <a:ext cx="5336504" cy="651653"/>
          </a:xfrm>
          <a:prstGeom prst="rect">
            <a:avLst/>
          </a:prstGeom>
        </p:spPr>
        <p:txBody>
          <a:bodyPr vert="horz" wrap="square" lIns="0" tIns="12700" rIns="0" bIns="0" rtlCol="0">
            <a:spAutoFit/>
          </a:bodyPr>
          <a:lstStyle/>
          <a:p>
            <a:pPr marL="12700" marR="5080" defTabSz="914400">
              <a:lnSpc>
                <a:spcPct val="135400"/>
              </a:lnSpc>
              <a:spcBef>
                <a:spcPts val="100"/>
              </a:spcBef>
            </a:pPr>
            <a:r>
              <a:rPr kumimoji="1" lang="ja-JP" altLang="en-US" sz="1600" b="1" dirty="0">
                <a:solidFill>
                  <a:srgbClr val="221815"/>
                </a:solidFill>
                <a:latin typeface="Yu Gothic" panose="020B0400000000000000" pitchFamily="34" charset="-128"/>
                <a:cs typeface="YuGothic"/>
              </a:rPr>
              <a:t>定期的な班会議を行うなどして、食料・物資班内での情報共有をしっかりと行いましょう！</a:t>
            </a:r>
            <a:endParaRPr kumimoji="1" lang="en-US" altLang="ja-JP" sz="1600" b="1" dirty="0">
              <a:solidFill>
                <a:srgbClr val="221815"/>
              </a:solidFill>
              <a:latin typeface="Yu Gothic" panose="020B0400000000000000" pitchFamily="34" charset="-128"/>
              <a:cs typeface="YuGothic"/>
            </a:endParaRPr>
          </a:p>
        </p:txBody>
      </p:sp>
      <p:sp>
        <p:nvSpPr>
          <p:cNvPr id="28" name="テキスト ボックス 27">
            <a:extLst>
              <a:ext uri="{FF2B5EF4-FFF2-40B4-BE49-F238E27FC236}">
                <a16:creationId xmlns:a16="http://schemas.microsoft.com/office/drawing/2014/main" xmlns="" id="{81C19555-8F22-4FF4-A16E-89E914D2C748}"/>
              </a:ext>
            </a:extLst>
          </p:cNvPr>
          <p:cNvSpPr txBox="1"/>
          <p:nvPr/>
        </p:nvSpPr>
        <p:spPr>
          <a:xfrm>
            <a:off x="676518" y="1581307"/>
            <a:ext cx="6214805" cy="1031629"/>
          </a:xfrm>
          <a:prstGeom prst="rect">
            <a:avLst/>
          </a:prstGeom>
          <a:noFill/>
        </p:spPr>
        <p:txBody>
          <a:bodyPr wrap="square">
            <a:spAutoFit/>
          </a:bodyPr>
          <a:lstStyle/>
          <a:p>
            <a:pPr indent="133350" algn="just" defTabSz="914400">
              <a:lnSpc>
                <a:spcPct val="110000"/>
              </a:lnSpc>
            </a:pPr>
            <a:r>
              <a:rPr kumimoji="1" lang="ja-JP" altLang="en-US" sz="1400" kern="100" dirty="0">
                <a:solidFill>
                  <a:srgbClr val="000000"/>
                </a:solidFill>
                <a:latin typeface="游ゴシック" panose="020B0400000000000000" pitchFamily="50" charset="-128"/>
                <a:cs typeface="Times New Roman" panose="02020603050405020304" pitchFamily="18" charset="0"/>
              </a:rPr>
              <a:t>食料・物資班は避難所運営において、</a:t>
            </a:r>
            <a:r>
              <a:rPr kumimoji="1" lang="ja-JP" altLang="en-US" sz="1400" b="1" kern="100" dirty="0">
                <a:solidFill>
                  <a:srgbClr val="000000"/>
                </a:solidFill>
                <a:latin typeface="游ゴシック" panose="020B0400000000000000" pitchFamily="50" charset="-128"/>
                <a:cs typeface="Times New Roman" panose="02020603050405020304" pitchFamily="18" charset="0"/>
              </a:rPr>
              <a:t>「物資等の受け入れ体制の整備」「食料・飲料水・生活用品の確保調整と配布」「炊き出し」</a:t>
            </a:r>
            <a:r>
              <a:rPr kumimoji="1" lang="ja-JP" altLang="en-US" sz="1400" kern="100" dirty="0">
                <a:solidFill>
                  <a:srgbClr val="000000"/>
                </a:solidFill>
                <a:latin typeface="游ゴシック" panose="020B0400000000000000" pitchFamily="50" charset="-128"/>
                <a:cs typeface="Times New Roman" panose="02020603050405020304" pitchFamily="18" charset="0"/>
              </a:rPr>
              <a:t>を行うことが主要な役割になります。</a:t>
            </a:r>
            <a:endParaRPr kumimoji="1" lang="en-US" altLang="ja-JP" sz="1400" b="1" kern="100" dirty="0">
              <a:solidFill>
                <a:srgbClr val="000000"/>
              </a:solidFill>
              <a:latin typeface="游ゴシック" panose="020B0400000000000000" pitchFamily="50" charset="-128"/>
              <a:cs typeface="Times New Roman" panose="02020603050405020304" pitchFamily="18" charset="0"/>
            </a:endParaRPr>
          </a:p>
          <a:p>
            <a:pPr indent="133350" algn="just" defTabSz="914400">
              <a:lnSpc>
                <a:spcPct val="110000"/>
              </a:lnSpc>
            </a:pPr>
            <a:r>
              <a:rPr kumimoji="1" lang="ja-JP" altLang="en-US" sz="1400" kern="100" dirty="0">
                <a:solidFill>
                  <a:srgbClr val="000000"/>
                </a:solidFill>
                <a:latin typeface="游ゴシック" panose="020B0400000000000000" pitchFamily="50" charset="-128"/>
                <a:cs typeface="Times New Roman" panose="02020603050405020304" pitchFamily="18" charset="0"/>
              </a:rPr>
              <a:t>そのために、具体的には下記５つの業務を実施します。</a:t>
            </a:r>
            <a:endParaRPr kumimoji="1" lang="en-US" altLang="ja-JP" sz="1400" kern="100" dirty="0">
              <a:solidFill>
                <a:srgbClr val="000000"/>
              </a:solidFill>
              <a:latin typeface="游ゴシック" panose="020B0400000000000000" pitchFamily="50" charset="-128"/>
              <a:cs typeface="Times New Roman" panose="02020603050405020304" pitchFamily="18" charset="0"/>
            </a:endParaRPr>
          </a:p>
        </p:txBody>
      </p:sp>
      <p:sp>
        <p:nvSpPr>
          <p:cNvPr id="29" name="object 6">
            <a:extLst>
              <a:ext uri="{FF2B5EF4-FFF2-40B4-BE49-F238E27FC236}">
                <a16:creationId xmlns:a16="http://schemas.microsoft.com/office/drawing/2014/main" xmlns="" id="{354EEA07-754C-4570-89FC-DBF6986A6B75}"/>
              </a:ext>
            </a:extLst>
          </p:cNvPr>
          <p:cNvSpPr/>
          <p:nvPr/>
        </p:nvSpPr>
        <p:spPr>
          <a:xfrm>
            <a:off x="772592" y="6195144"/>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pPr defTabSz="914400"/>
            <a:endParaRPr kumimoji="1" sz="2000" b="1">
              <a:solidFill>
                <a:prstClr val="black"/>
              </a:solidFill>
              <a:latin typeface="Yu Gothic" panose="020B0400000000000000" pitchFamily="34" charset="-128"/>
              <a:ea typeface="Yu Gothic" panose="020B0400000000000000" pitchFamily="34" charset="-128"/>
            </a:endParaRPr>
          </a:p>
        </p:txBody>
      </p:sp>
      <p:sp>
        <p:nvSpPr>
          <p:cNvPr id="30" name="object 10">
            <a:extLst>
              <a:ext uri="{FF2B5EF4-FFF2-40B4-BE49-F238E27FC236}">
                <a16:creationId xmlns:a16="http://schemas.microsoft.com/office/drawing/2014/main" xmlns="" id="{32922259-05AD-4D6A-AE36-51B2C0106E45}"/>
              </a:ext>
            </a:extLst>
          </p:cNvPr>
          <p:cNvSpPr txBox="1"/>
          <p:nvPr/>
        </p:nvSpPr>
        <p:spPr>
          <a:xfrm>
            <a:off x="781630" y="5830735"/>
            <a:ext cx="3889914" cy="320601"/>
          </a:xfrm>
          <a:prstGeom prst="rect">
            <a:avLst/>
          </a:prstGeom>
        </p:spPr>
        <p:txBody>
          <a:bodyPr vert="horz" wrap="square" lIns="0" tIns="12700" rIns="0" bIns="0" rtlCol="0">
            <a:spAutoFit/>
          </a:bodyPr>
          <a:lstStyle/>
          <a:p>
            <a:pPr marL="12065" defTabSz="914400">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5.</a:t>
            </a:r>
            <a:r>
              <a:rPr kumimoji="1" lang="ja-JP" altLang="en-US" sz="2000" b="1">
                <a:solidFill>
                  <a:prstClr val="black"/>
                </a:solidFill>
                <a:latin typeface="Yu Gothic" panose="020B0400000000000000" pitchFamily="34" charset="-128"/>
                <a:cs typeface="YuGothic"/>
              </a:rPr>
              <a:t>炊き出し等の実施</a:t>
            </a:r>
          </a:p>
        </p:txBody>
      </p:sp>
      <p:sp>
        <p:nvSpPr>
          <p:cNvPr id="32" name="テキスト ボックス 31">
            <a:extLst>
              <a:ext uri="{FF2B5EF4-FFF2-40B4-BE49-F238E27FC236}">
                <a16:creationId xmlns:a16="http://schemas.microsoft.com/office/drawing/2014/main" xmlns="" id="{D919B88F-004C-4BB4-9723-2C9ED93C2B05}"/>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４９</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856900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0BF09CBC-8230-49AA-962C-A776400AE279}"/>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５０</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79485700-7E06-444D-903A-473C17FA61FF}"/>
              </a:ext>
            </a:extLst>
          </p:cNvPr>
          <p:cNvSpPr txBox="1">
            <a:spLocks/>
          </p:cNvSpPr>
          <p:nvPr/>
        </p:nvSpPr>
        <p:spPr>
          <a:xfrm>
            <a:off x="637386" y="969878"/>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FF0000"/>
                </a:solidFill>
                <a:latin typeface="Yu Gothic" panose="020B0400000000000000" pitchFamily="34" charset="-128"/>
                <a:ea typeface="Yu Gothic" panose="020B0400000000000000" pitchFamily="34" charset="-128"/>
              </a:rPr>
              <a:t>１</a:t>
            </a:r>
            <a:r>
              <a:rPr kumimoji="0" lang="en-US" altLang="ja-JP" sz="3200" b="1" kern="0">
                <a:solidFill>
                  <a:srgbClr val="FF0000"/>
                </a:solidFill>
                <a:latin typeface="Yu Gothic" panose="020B0400000000000000" pitchFamily="34" charset="-128"/>
                <a:ea typeface="Yu Gothic" panose="020B0400000000000000" pitchFamily="34" charset="-128"/>
              </a:rPr>
              <a:t>. </a:t>
            </a:r>
            <a:r>
              <a:rPr kumimoji="0" lang="ja-JP" altLang="en-US" sz="3200" b="1" kern="0">
                <a:solidFill>
                  <a:srgbClr val="FF0000"/>
                </a:solidFill>
                <a:latin typeface="Yu Gothic" panose="020B0400000000000000" pitchFamily="34" charset="-128"/>
                <a:ea typeface="Yu Gothic" panose="020B0400000000000000" pitchFamily="34" charset="-128"/>
              </a:rPr>
              <a:t>緊急的に必要な物資把握と確保</a:t>
            </a:r>
          </a:p>
        </p:txBody>
      </p:sp>
      <p:sp>
        <p:nvSpPr>
          <p:cNvPr id="4" name="object 9">
            <a:extLst>
              <a:ext uri="{FF2B5EF4-FFF2-40B4-BE49-F238E27FC236}">
                <a16:creationId xmlns:a16="http://schemas.microsoft.com/office/drawing/2014/main" xmlns="" id="{BA809CF6-B1F0-4A5C-970B-ED09EE06C221}"/>
              </a:ext>
            </a:extLst>
          </p:cNvPr>
          <p:cNvSpPr txBox="1"/>
          <p:nvPr/>
        </p:nvSpPr>
        <p:spPr>
          <a:xfrm>
            <a:off x="738476" y="3142263"/>
            <a:ext cx="6186293" cy="18981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避難者への声掛けを通じて、緊急的に確保が必要な食料や物資があるか確認する。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要配慮者への対応にあたり、緊急的に確保が必要な食料や物資があるか、要配慮者支援・救護班を通じて確認する。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井戸水が使用できるか確認し、使用できる場合は活用する。</a:t>
            </a:r>
          </a:p>
        </p:txBody>
      </p:sp>
      <p:grpSp>
        <p:nvGrpSpPr>
          <p:cNvPr id="5" name="グループ化 4">
            <a:extLst>
              <a:ext uri="{FF2B5EF4-FFF2-40B4-BE49-F238E27FC236}">
                <a16:creationId xmlns:a16="http://schemas.microsoft.com/office/drawing/2014/main" xmlns="" id="{31C0D64B-4BEA-45FB-99E1-F8524F51186F}"/>
              </a:ext>
            </a:extLst>
          </p:cNvPr>
          <p:cNvGrpSpPr/>
          <p:nvPr/>
        </p:nvGrpSpPr>
        <p:grpSpPr>
          <a:xfrm>
            <a:off x="628650" y="2480310"/>
            <a:ext cx="6357742" cy="504190"/>
            <a:chOff x="728646" y="1851740"/>
            <a:chExt cx="6120130" cy="504190"/>
          </a:xfrm>
        </p:grpSpPr>
        <p:sp>
          <p:nvSpPr>
            <p:cNvPr id="6" name="object 20">
              <a:extLst>
                <a:ext uri="{FF2B5EF4-FFF2-40B4-BE49-F238E27FC236}">
                  <a16:creationId xmlns:a16="http://schemas.microsoft.com/office/drawing/2014/main" xmlns="" id="{457C10A6-4EA7-401D-BB99-754921E4C89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23AE9426-C58B-4B99-B8C2-18DDA68DB8C3}"/>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緊急的に必要な物資の把握</a:t>
              </a:r>
            </a:p>
          </p:txBody>
        </p:sp>
        <p:sp>
          <p:nvSpPr>
            <p:cNvPr id="8" name="object 22">
              <a:extLst>
                <a:ext uri="{FF2B5EF4-FFF2-40B4-BE49-F238E27FC236}">
                  <a16:creationId xmlns:a16="http://schemas.microsoft.com/office/drawing/2014/main" xmlns="" id="{79B305F3-E765-4AE0-A3BF-F9FD7AFDF08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DD2B9380-731C-4D7A-986D-A62D4322940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a:solidFill>
                  <a:srgbClr val="FF0000"/>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4BE349C0-BB1B-4921-A83D-02C15D27D61B}"/>
              </a:ext>
            </a:extLst>
          </p:cNvPr>
          <p:cNvGrpSpPr/>
          <p:nvPr/>
        </p:nvGrpSpPr>
        <p:grpSpPr>
          <a:xfrm>
            <a:off x="68991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92D59003-5E5C-47CD-B648-5B51E30582B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66944CC7-1DCD-4D96-8B5F-F5C686065FC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ACC7B75A-A188-4FE1-9628-B3AB1240A434}"/>
              </a:ext>
            </a:extLst>
          </p:cNvPr>
          <p:cNvSpPr txBox="1"/>
          <p:nvPr/>
        </p:nvSpPr>
        <p:spPr>
          <a:xfrm>
            <a:off x="732236" y="616105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緊急的に確保が必要な食料や物資がある場合は</a:t>
            </a:r>
            <a:r>
              <a:rPr lang="ja-JP" altLang="en-US" sz="1600" b="1">
                <a:solidFill>
                  <a:srgbClr val="221815"/>
                </a:solidFill>
                <a:latin typeface="Yu Gothic" panose="020B0400000000000000" pitchFamily="34" charset="-128"/>
                <a:ea typeface="Yu Gothic" panose="020B0400000000000000" pitchFamily="34" charset="-128"/>
                <a:cs typeface="YuGothic"/>
              </a:rPr>
              <a:t>、町職員（町職員がいない場合は総務班）を通じて町災害対策</a:t>
            </a:r>
            <a:r>
              <a:rPr lang="ja-JP" altLang="en-US" sz="1600" b="1">
                <a:latin typeface="Yu Gothic" panose="020B0400000000000000" pitchFamily="34" charset="-128"/>
                <a:ea typeface="Yu Gothic" panose="020B0400000000000000" pitchFamily="34" charset="-128"/>
                <a:cs typeface="YuGothic"/>
              </a:rPr>
              <a:t>本部に要請する。</a:t>
            </a:r>
          </a:p>
        </p:txBody>
      </p:sp>
      <p:grpSp>
        <p:nvGrpSpPr>
          <p:cNvPr id="14" name="グループ化 13">
            <a:extLst>
              <a:ext uri="{FF2B5EF4-FFF2-40B4-BE49-F238E27FC236}">
                <a16:creationId xmlns:a16="http://schemas.microsoft.com/office/drawing/2014/main" xmlns="" id="{E885ED2C-3944-4582-A61E-FD0185AF9C4C}"/>
              </a:ext>
            </a:extLst>
          </p:cNvPr>
          <p:cNvGrpSpPr/>
          <p:nvPr/>
        </p:nvGrpSpPr>
        <p:grpSpPr>
          <a:xfrm>
            <a:off x="622410" y="5499100"/>
            <a:ext cx="6357742" cy="504190"/>
            <a:chOff x="728646" y="1851740"/>
            <a:chExt cx="6120130" cy="504190"/>
          </a:xfrm>
        </p:grpSpPr>
        <p:sp>
          <p:nvSpPr>
            <p:cNvPr id="15" name="object 20">
              <a:extLst>
                <a:ext uri="{FF2B5EF4-FFF2-40B4-BE49-F238E27FC236}">
                  <a16:creationId xmlns:a16="http://schemas.microsoft.com/office/drawing/2014/main" xmlns="" id="{23DDCADC-50D5-4397-954F-98FAE6092C0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3557E728-2261-4D26-8F64-55A7201C954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町担当者からの災対本部依頼</a:t>
              </a:r>
            </a:p>
          </p:txBody>
        </p:sp>
        <p:sp>
          <p:nvSpPr>
            <p:cNvPr id="17" name="object 22">
              <a:extLst>
                <a:ext uri="{FF2B5EF4-FFF2-40B4-BE49-F238E27FC236}">
                  <a16:creationId xmlns:a16="http://schemas.microsoft.com/office/drawing/2014/main" xmlns="" id="{BA6B4441-9DEA-4465-A511-37EE6066F88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CD9362FB-B3E6-4098-8BA5-4C0FEB8AFD3F}"/>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06CC2BEC-851A-4965-ACC7-B19814B8B641}"/>
              </a:ext>
            </a:extLst>
          </p:cNvPr>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89378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EFADB86B-06F0-46F3-98F6-A111E4678C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５１</a:t>
            </a:r>
            <a:endParaRPr lang="ja-JP" altLang="en-US">
              <a:solidFill>
                <a:schemeClr val="tx1">
                  <a:lumMod val="50000"/>
                  <a:lumOff val="50000"/>
                </a:schemeClr>
              </a:solidFill>
              <a:latin typeface="+mj-ea"/>
              <a:ea typeface="+mj-ea"/>
            </a:endParaRPr>
          </a:p>
        </p:txBody>
      </p:sp>
      <p:sp>
        <p:nvSpPr>
          <p:cNvPr id="4" name="object 2">
            <a:extLst>
              <a:ext uri="{FF2B5EF4-FFF2-40B4-BE49-F238E27FC236}">
                <a16:creationId xmlns:a16="http://schemas.microsoft.com/office/drawing/2014/main" xmlns="" id="{DF6DF8EF-2B05-4AC7-9A6C-7B10DC03CC5C}"/>
              </a:ext>
            </a:extLst>
          </p:cNvPr>
          <p:cNvSpPr txBox="1">
            <a:spLocks/>
          </p:cNvSpPr>
          <p:nvPr/>
        </p:nvSpPr>
        <p:spPr>
          <a:xfrm>
            <a:off x="380651"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FF0000"/>
                </a:solidFill>
                <a:latin typeface="Yu Gothic" panose="020B0400000000000000" pitchFamily="34" charset="-128"/>
                <a:ea typeface="Yu Gothic" panose="020B0400000000000000" pitchFamily="34" charset="-128"/>
              </a:rPr>
              <a:t>２</a:t>
            </a:r>
            <a:r>
              <a:rPr kumimoji="0" lang="en-US" altLang="ja-JP" sz="3200" b="1" kern="0">
                <a:solidFill>
                  <a:srgbClr val="FF0000"/>
                </a:solidFill>
                <a:latin typeface="Yu Gothic" panose="020B0400000000000000" pitchFamily="34" charset="-128"/>
                <a:ea typeface="Yu Gothic" panose="020B0400000000000000" pitchFamily="34" charset="-128"/>
              </a:rPr>
              <a:t>. </a:t>
            </a:r>
            <a:r>
              <a:rPr kumimoji="0" lang="ja-JP" altLang="en-US" sz="3200" b="1" kern="0">
                <a:solidFill>
                  <a:srgbClr val="FF0000"/>
                </a:solidFill>
                <a:latin typeface="Yu Gothic" panose="020B0400000000000000" pitchFamily="34" charset="-128"/>
                <a:ea typeface="Yu Gothic" panose="020B0400000000000000" pitchFamily="34" charset="-128"/>
              </a:rPr>
              <a:t>物資等の受け入れ体制の整備</a:t>
            </a:r>
          </a:p>
        </p:txBody>
      </p:sp>
      <p:grpSp>
        <p:nvGrpSpPr>
          <p:cNvPr id="5" name="グループ化 4">
            <a:extLst>
              <a:ext uri="{FF2B5EF4-FFF2-40B4-BE49-F238E27FC236}">
                <a16:creationId xmlns:a16="http://schemas.microsoft.com/office/drawing/2014/main" xmlns="" id="{44C4F9E4-AB7F-4329-A96D-1A7765D78CB7}"/>
              </a:ext>
            </a:extLst>
          </p:cNvPr>
          <p:cNvGrpSpPr/>
          <p:nvPr/>
        </p:nvGrpSpPr>
        <p:grpSpPr>
          <a:xfrm>
            <a:off x="522466" y="1668095"/>
            <a:ext cx="6283775" cy="648000"/>
            <a:chOff x="689917" y="1624372"/>
            <a:chExt cx="6283775" cy="648000"/>
          </a:xfrm>
        </p:grpSpPr>
        <p:pic>
          <p:nvPicPr>
            <p:cNvPr id="6" name="グラフィックス 5" descr="ドキュメント 枠線">
              <a:extLst>
                <a:ext uri="{FF2B5EF4-FFF2-40B4-BE49-F238E27FC236}">
                  <a16:creationId xmlns:a16="http://schemas.microsoft.com/office/drawing/2014/main" xmlns="" id="{88218DAE-AABD-40D8-BC73-AD2A32CEF1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7" name="正方形/長方形 6">
              <a:extLst>
                <a:ext uri="{FF2B5EF4-FFF2-40B4-BE49-F238E27FC236}">
                  <a16:creationId xmlns:a16="http://schemas.microsoft.com/office/drawing/2014/main" xmlns="" id="{FC3523D9-CE76-4628-AFE3-76BFBA925E75}"/>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object 9">
            <a:extLst>
              <a:ext uri="{FF2B5EF4-FFF2-40B4-BE49-F238E27FC236}">
                <a16:creationId xmlns:a16="http://schemas.microsoft.com/office/drawing/2014/main" xmlns="" id="{76D9F094-6586-4241-BBE0-68D8C73CD29B}"/>
              </a:ext>
            </a:extLst>
          </p:cNvPr>
          <p:cNvSpPr txBox="1"/>
          <p:nvPr/>
        </p:nvSpPr>
        <p:spPr>
          <a:xfrm>
            <a:off x="577629" y="3142263"/>
            <a:ext cx="6186293" cy="2218236"/>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あらかじめ定めておいた、食料や水、物資を一時的に保管する場所（ふれあい広場）が使用可能かどうか確認する。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必要に応じて、物資を一時的に保管する場所（ふれあい広場）を確保、整備する。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道路から行き来がしやすく、保管場所とも近い場所を</a:t>
            </a:r>
            <a:r>
              <a:rPr lang="en-US" altLang="ja-JP" sz="1600" b="1" dirty="0">
                <a:latin typeface="Yu Gothic" panose="020B0400000000000000" pitchFamily="34" charset="-128"/>
                <a:ea typeface="Yu Gothic" panose="020B0400000000000000" pitchFamily="34" charset="-128"/>
                <a:cs typeface="YuGothic"/>
              </a:rPr>
              <a:t/>
            </a:r>
            <a:br>
              <a:rPr lang="en-US" altLang="ja-JP" sz="1600" b="1" dirty="0">
                <a:latin typeface="Yu Gothic" panose="020B0400000000000000" pitchFamily="34" charset="-128"/>
                <a:ea typeface="Yu Gothic" panose="020B0400000000000000" pitchFamily="34" charset="-128"/>
                <a:cs typeface="YuGothic"/>
              </a:rPr>
            </a:br>
            <a:r>
              <a:rPr lang="ja-JP" altLang="en-US" sz="1600" b="1" dirty="0">
                <a:latin typeface="Yu Gothic" panose="020B0400000000000000" pitchFamily="34" charset="-128"/>
                <a:ea typeface="Yu Gothic" panose="020B0400000000000000" pitchFamily="34" charset="-128"/>
                <a:cs typeface="YuGothic"/>
              </a:rPr>
              <a:t>荷下ろし場</a:t>
            </a:r>
            <a:r>
              <a:rPr lang="ja-JP" altLang="en-US" sz="1600" b="1" dirty="0">
                <a:solidFill>
                  <a:srgbClr val="221815"/>
                </a:solidFill>
                <a:latin typeface="Yu Gothic" panose="020B0400000000000000" pitchFamily="34" charset="-128"/>
                <a:ea typeface="Yu Gothic" panose="020B0400000000000000" pitchFamily="34" charset="-128"/>
                <a:cs typeface="YuGothic"/>
              </a:rPr>
              <a:t>として</a:t>
            </a:r>
            <a:r>
              <a:rPr lang="ja-JP" altLang="en-US" sz="1600" b="1" dirty="0">
                <a:latin typeface="Yu Gothic" panose="020B0400000000000000" pitchFamily="34" charset="-128"/>
                <a:ea typeface="Yu Gothic" panose="020B0400000000000000" pitchFamily="34" charset="-128"/>
                <a:cs typeface="YuGothic"/>
              </a:rPr>
              <a:t>確保する。</a:t>
            </a:r>
          </a:p>
        </p:txBody>
      </p:sp>
      <p:grpSp>
        <p:nvGrpSpPr>
          <p:cNvPr id="9" name="グループ化 8">
            <a:extLst>
              <a:ext uri="{FF2B5EF4-FFF2-40B4-BE49-F238E27FC236}">
                <a16:creationId xmlns:a16="http://schemas.microsoft.com/office/drawing/2014/main" xmlns="" id="{F6637F3E-B037-448A-AB42-BECBDD209CC5}"/>
              </a:ext>
            </a:extLst>
          </p:cNvPr>
          <p:cNvGrpSpPr/>
          <p:nvPr/>
        </p:nvGrpSpPr>
        <p:grpSpPr>
          <a:xfrm>
            <a:off x="467803" y="2480310"/>
            <a:ext cx="6357742" cy="504190"/>
            <a:chOff x="728646" y="1851740"/>
            <a:chExt cx="6120130" cy="504190"/>
          </a:xfrm>
        </p:grpSpPr>
        <p:sp>
          <p:nvSpPr>
            <p:cNvPr id="10" name="object 20">
              <a:extLst>
                <a:ext uri="{FF2B5EF4-FFF2-40B4-BE49-F238E27FC236}">
                  <a16:creationId xmlns:a16="http://schemas.microsoft.com/office/drawing/2014/main" xmlns="" id="{A51ACA18-3AB1-40E9-91B3-E0C37F5E027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1" name="object 21">
              <a:extLst>
                <a:ext uri="{FF2B5EF4-FFF2-40B4-BE49-F238E27FC236}">
                  <a16:creationId xmlns:a16="http://schemas.microsoft.com/office/drawing/2014/main" xmlns="" id="{35725692-4F55-44F6-83D4-F11C68E2A96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a:t>
              </a:r>
              <a:r>
                <a:rPr lang="ja-JP" altLang="en-US" sz="2000" b="1">
                  <a:solidFill>
                    <a:schemeClr val="bg1"/>
                  </a:solidFill>
                  <a:latin typeface="Yu Gothic" panose="020B0400000000000000" pitchFamily="34" charset="-128"/>
                  <a:ea typeface="Yu Gothic" panose="020B0400000000000000" pitchFamily="34" charset="-128"/>
                  <a:cs typeface="YuGothic"/>
                </a:rPr>
                <a:t>け</a:t>
              </a:r>
              <a:r>
                <a:rPr lang="ja-JP" altLang="en-US" sz="2000" b="1">
                  <a:solidFill>
                    <a:srgbClr val="FFFFFF"/>
                  </a:solidFill>
                  <a:latin typeface="Yu Gothic" panose="020B0400000000000000" pitchFamily="34" charset="-128"/>
                  <a:ea typeface="Yu Gothic" panose="020B0400000000000000" pitchFamily="34" charset="-128"/>
                  <a:cs typeface="YuGothic"/>
                </a:rPr>
                <a:t>入れ及び保管場所の確保</a:t>
              </a:r>
            </a:p>
          </p:txBody>
        </p:sp>
        <p:sp>
          <p:nvSpPr>
            <p:cNvPr id="12" name="object 22">
              <a:extLst>
                <a:ext uri="{FF2B5EF4-FFF2-40B4-BE49-F238E27FC236}">
                  <a16:creationId xmlns:a16="http://schemas.microsoft.com/office/drawing/2014/main" xmlns="" id="{579E3062-C686-4792-90DA-2C61DEF2551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3" name="object 23">
              <a:extLst>
                <a:ext uri="{FF2B5EF4-FFF2-40B4-BE49-F238E27FC236}">
                  <a16:creationId xmlns:a16="http://schemas.microsoft.com/office/drawing/2014/main" xmlns="" id="{31931F83-62B4-4AE1-9952-B6EB9F24D3BB}"/>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4" name="object 9">
            <a:extLst>
              <a:ext uri="{FF2B5EF4-FFF2-40B4-BE49-F238E27FC236}">
                <a16:creationId xmlns:a16="http://schemas.microsoft.com/office/drawing/2014/main" xmlns="" id="{BED832B3-E6AB-4C13-81C1-9227A9C0D9F6}"/>
              </a:ext>
            </a:extLst>
          </p:cNvPr>
          <p:cNvSpPr txBox="1"/>
          <p:nvPr/>
        </p:nvSpPr>
        <p:spPr>
          <a:xfrm>
            <a:off x="571389" y="6161053"/>
            <a:ext cx="6186293" cy="25383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避難者に、物資の受け入れ・配分に関する活動協力を依頼し、また、情報班と連携し協力できる人の人数を把握し、人手を確保する。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協力できる避難者をとりまとめ、それぞれの役割を決める。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必要に応じて、物資の受け入れ・配布に関する協力（</a:t>
            </a:r>
            <a:r>
              <a:rPr lang="ja-JP" altLang="en-US" sz="1600" b="1" dirty="0">
                <a:solidFill>
                  <a:srgbClr val="221815"/>
                </a:solidFill>
                <a:latin typeface="Yu Gothic" panose="020B0400000000000000" pitchFamily="34" charset="-128"/>
                <a:ea typeface="Yu Gothic" panose="020B0400000000000000" pitchFamily="34" charset="-128"/>
                <a:cs typeface="YuGothic"/>
              </a:rPr>
              <a:t>ボランティアのお願い）を町職員（町職員がいない場合は総務班）</a:t>
            </a:r>
            <a:r>
              <a:rPr lang="ja-JP" altLang="en-US" sz="1600" b="1" dirty="0">
                <a:latin typeface="Yu Gothic" panose="020B0400000000000000" pitchFamily="34" charset="-128"/>
                <a:ea typeface="Yu Gothic" panose="020B0400000000000000" pitchFamily="34" charset="-128"/>
                <a:cs typeface="YuGothic"/>
              </a:rPr>
              <a:t>を通じて、災害対策本部に要請する。</a:t>
            </a:r>
          </a:p>
        </p:txBody>
      </p:sp>
      <p:grpSp>
        <p:nvGrpSpPr>
          <p:cNvPr id="15" name="グループ化 14">
            <a:extLst>
              <a:ext uri="{FF2B5EF4-FFF2-40B4-BE49-F238E27FC236}">
                <a16:creationId xmlns:a16="http://schemas.microsoft.com/office/drawing/2014/main" xmlns="" id="{4B7A0694-752F-4406-9E11-561A107AD247}"/>
              </a:ext>
            </a:extLst>
          </p:cNvPr>
          <p:cNvGrpSpPr/>
          <p:nvPr/>
        </p:nvGrpSpPr>
        <p:grpSpPr>
          <a:xfrm>
            <a:off x="461563" y="5499100"/>
            <a:ext cx="6357742" cy="504190"/>
            <a:chOff x="728646" y="1851740"/>
            <a:chExt cx="6120130" cy="504190"/>
          </a:xfrm>
        </p:grpSpPr>
        <p:sp>
          <p:nvSpPr>
            <p:cNvPr id="16" name="object 20">
              <a:extLst>
                <a:ext uri="{FF2B5EF4-FFF2-40B4-BE49-F238E27FC236}">
                  <a16:creationId xmlns:a16="http://schemas.microsoft.com/office/drawing/2014/main" xmlns="" id="{81ACC84B-54F6-46CB-AFF7-89FEF7B5410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7BC29B41-C1BC-4FB7-B204-ED45D34045B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協力体制の確保（避難者、ボランティアなど）</a:t>
              </a:r>
            </a:p>
          </p:txBody>
        </p:sp>
        <p:sp>
          <p:nvSpPr>
            <p:cNvPr id="18" name="object 22">
              <a:extLst>
                <a:ext uri="{FF2B5EF4-FFF2-40B4-BE49-F238E27FC236}">
                  <a16:creationId xmlns:a16="http://schemas.microsoft.com/office/drawing/2014/main" xmlns="" id="{16519AC3-5FEC-4129-B88C-9E790CCFFCA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 name="object 23">
              <a:extLst>
                <a:ext uri="{FF2B5EF4-FFF2-40B4-BE49-F238E27FC236}">
                  <a16:creationId xmlns:a16="http://schemas.microsoft.com/office/drawing/2014/main" xmlns="" id="{7CB27757-CA04-4DD5-BDEA-7452E6E7034B}"/>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20" name="object 5">
            <a:extLst>
              <a:ext uri="{FF2B5EF4-FFF2-40B4-BE49-F238E27FC236}">
                <a16:creationId xmlns:a16="http://schemas.microsoft.com/office/drawing/2014/main" xmlns="" id="{F7FBD81E-3838-440F-8453-182F0C0C99F4}"/>
              </a:ext>
            </a:extLst>
          </p:cNvPr>
          <p:cNvSpPr txBox="1"/>
          <p:nvPr/>
        </p:nvSpPr>
        <p:spPr>
          <a:xfrm>
            <a:off x="1208697"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321973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0BF09CBC-8230-49AA-962C-A776400AE279}"/>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５２</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95C9C34F-549B-426E-84FD-D720D9B92DEF}"/>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３</a:t>
            </a:r>
            <a:r>
              <a:rPr lang="en-US" altLang="ja-JP"/>
              <a:t>. </a:t>
            </a:r>
            <a:r>
              <a:rPr lang="ja-JP" altLang="en-US"/>
              <a:t>救援物資等の受け入れ・配分</a:t>
            </a:r>
          </a:p>
        </p:txBody>
      </p:sp>
      <p:sp>
        <p:nvSpPr>
          <p:cNvPr id="4" name="object 9">
            <a:extLst>
              <a:ext uri="{FF2B5EF4-FFF2-40B4-BE49-F238E27FC236}">
                <a16:creationId xmlns:a16="http://schemas.microsoft.com/office/drawing/2014/main" xmlns="" id="{78EC5E91-2043-4DBF-BA47-B12985118A51}"/>
              </a:ext>
            </a:extLst>
          </p:cNvPr>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届いた救援物資の配布の範囲と配布の優先度や公平性を</a:t>
            </a:r>
            <a:r>
              <a:rPr lang="en-US" altLang="ja-JP" sz="1600" b="1">
                <a:latin typeface="Yu Gothic" panose="020B0400000000000000" pitchFamily="34" charset="-128"/>
                <a:ea typeface="Yu Gothic" panose="020B0400000000000000" pitchFamily="34" charset="-128"/>
              </a:rPr>
              <a:t/>
            </a:r>
            <a:br>
              <a:rPr lang="en-US" altLang="ja-JP" sz="1600" b="1">
                <a:latin typeface="Yu Gothic" panose="020B0400000000000000" pitchFamily="34" charset="-128"/>
                <a:ea typeface="Yu Gothic" panose="020B0400000000000000" pitchFamily="34" charset="-128"/>
              </a:rPr>
            </a:br>
            <a:r>
              <a:rPr lang="ja-JP" altLang="en-US" sz="1600" b="1">
                <a:latin typeface="Yu Gothic" panose="020B0400000000000000" pitchFamily="34" charset="-128"/>
                <a:ea typeface="Yu Gothic" panose="020B0400000000000000" pitchFamily="34" charset="-128"/>
              </a:rPr>
              <a:t>踏まえた配布の方法など配布ルールを検討する。</a:t>
            </a:r>
            <a:endParaRPr lang="ja-JP" altLang="en-US" sz="1200" b="1">
              <a:solidFill>
                <a:srgbClr val="FF0000"/>
              </a:solidFill>
              <a:latin typeface="Yu Gothic" panose="020B0400000000000000" pitchFamily="34" charset="-128"/>
              <a:ea typeface="Yu Gothic" panose="020B0400000000000000" pitchFamily="34" charset="-128"/>
            </a:endParaRPr>
          </a:p>
        </p:txBody>
      </p:sp>
      <p:grpSp>
        <p:nvGrpSpPr>
          <p:cNvPr id="5" name="グループ化 4">
            <a:extLst>
              <a:ext uri="{FF2B5EF4-FFF2-40B4-BE49-F238E27FC236}">
                <a16:creationId xmlns:a16="http://schemas.microsoft.com/office/drawing/2014/main" xmlns="" id="{BC83C3CF-3638-4ED9-9F8C-F0D8677FF54B}"/>
              </a:ext>
            </a:extLst>
          </p:cNvPr>
          <p:cNvGrpSpPr/>
          <p:nvPr/>
        </p:nvGrpSpPr>
        <p:grpSpPr>
          <a:xfrm>
            <a:off x="628650" y="2480310"/>
            <a:ext cx="6357742" cy="504190"/>
            <a:chOff x="728646" y="1851740"/>
            <a:chExt cx="6120130" cy="504190"/>
          </a:xfrm>
        </p:grpSpPr>
        <p:sp>
          <p:nvSpPr>
            <p:cNvPr id="6" name="object 20">
              <a:extLst>
                <a:ext uri="{FF2B5EF4-FFF2-40B4-BE49-F238E27FC236}">
                  <a16:creationId xmlns:a16="http://schemas.microsoft.com/office/drawing/2014/main" xmlns="" id="{90DA0957-DF5F-411F-9687-E90781C1B24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1F3174C3-995E-466F-AF7F-3D7014D3D0E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救援物資等の配布ルール確認</a:t>
              </a:r>
            </a:p>
          </p:txBody>
        </p:sp>
        <p:sp>
          <p:nvSpPr>
            <p:cNvPr id="8" name="object 22">
              <a:extLst>
                <a:ext uri="{FF2B5EF4-FFF2-40B4-BE49-F238E27FC236}">
                  <a16:creationId xmlns:a16="http://schemas.microsoft.com/office/drawing/2014/main" xmlns="" id="{8716E4FB-7C89-4B0E-9A38-217BB14597D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E6A82AEA-07B2-4A65-B751-4DF7B74A893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a:solidFill>
                  <a:srgbClr val="FF0000"/>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65F14DA2-A094-4AE1-952E-23C13309927B}"/>
              </a:ext>
            </a:extLst>
          </p:cNvPr>
          <p:cNvGrpSpPr/>
          <p:nvPr/>
        </p:nvGrpSpPr>
        <p:grpSpPr>
          <a:xfrm>
            <a:off x="68991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1E82FD0D-FCCF-4AF7-AB76-B2DCCDA5C5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528B1110-1F99-4CC4-80E6-D6A0A94ED21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94CF9FB4-0852-49E8-8B6A-47559AE2D59A}"/>
              </a:ext>
            </a:extLst>
          </p:cNvPr>
          <p:cNvSpPr txBox="1"/>
          <p:nvPr/>
        </p:nvSpPr>
        <p:spPr>
          <a:xfrm>
            <a:off x="732236" y="5056558"/>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協力できる避難者に対し、予め検討した役割分担を踏まえて、物資の受け入れ・配分に関する活動を依頼する。</a:t>
            </a:r>
            <a:endParaRPr lang="en-US" altLang="ja-JP" sz="1600" b="1">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配分・配布の場所に案内し、作業方法を伝える。</a:t>
            </a:r>
          </a:p>
        </p:txBody>
      </p:sp>
      <p:grpSp>
        <p:nvGrpSpPr>
          <p:cNvPr id="14" name="グループ化 13">
            <a:extLst>
              <a:ext uri="{FF2B5EF4-FFF2-40B4-BE49-F238E27FC236}">
                <a16:creationId xmlns:a16="http://schemas.microsoft.com/office/drawing/2014/main" xmlns="" id="{CE9E5F7A-179E-4451-9C3B-85E2DEDE9350}"/>
              </a:ext>
            </a:extLst>
          </p:cNvPr>
          <p:cNvGrpSpPr/>
          <p:nvPr/>
        </p:nvGrpSpPr>
        <p:grpSpPr>
          <a:xfrm>
            <a:off x="622410" y="4394605"/>
            <a:ext cx="6357742" cy="504190"/>
            <a:chOff x="728646" y="1851740"/>
            <a:chExt cx="6120130" cy="504190"/>
          </a:xfrm>
        </p:grpSpPr>
        <p:sp>
          <p:nvSpPr>
            <p:cNvPr id="15" name="object 20">
              <a:extLst>
                <a:ext uri="{FF2B5EF4-FFF2-40B4-BE49-F238E27FC236}">
                  <a16:creationId xmlns:a16="http://schemas.microsoft.com/office/drawing/2014/main" xmlns="" id="{C760BF56-DDE3-4C95-87B8-E27F50A646E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800B332D-A085-4C53-8B21-83473895523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zh-TW" altLang="en-US" sz="2000" b="1">
                  <a:solidFill>
                    <a:srgbClr val="FFFFFF"/>
                  </a:solidFill>
                  <a:latin typeface="Yu Gothic" panose="020B0400000000000000" pitchFamily="34" charset="-128"/>
                  <a:ea typeface="Yu Gothic" panose="020B0400000000000000" pitchFamily="34" charset="-128"/>
                  <a:cs typeface="YuGothic"/>
                </a:rPr>
                <a:t>協力要請（避難者）</a:t>
              </a:r>
            </a:p>
          </p:txBody>
        </p:sp>
        <p:sp>
          <p:nvSpPr>
            <p:cNvPr id="17" name="object 22">
              <a:extLst>
                <a:ext uri="{FF2B5EF4-FFF2-40B4-BE49-F238E27FC236}">
                  <a16:creationId xmlns:a16="http://schemas.microsoft.com/office/drawing/2014/main" xmlns="" id="{3A5B81E1-5B50-48F1-8371-CC79E473891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0E087204-75EB-499C-AD4D-B4176DECD99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6098BCE6-097B-4C64-9486-2245233CBAD8}"/>
              </a:ext>
            </a:extLst>
          </p:cNvPr>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20" name="object 9">
            <a:extLst>
              <a:ext uri="{FF2B5EF4-FFF2-40B4-BE49-F238E27FC236}">
                <a16:creationId xmlns:a16="http://schemas.microsoft.com/office/drawing/2014/main" xmlns="" id="{DA24FA04-FF7F-4280-A4B4-DEADF620C7C4}"/>
              </a:ext>
            </a:extLst>
          </p:cNvPr>
          <p:cNvSpPr txBox="1"/>
          <p:nvPr/>
        </p:nvSpPr>
        <p:spPr>
          <a:xfrm>
            <a:off x="732236" y="7136493"/>
            <a:ext cx="6186293" cy="18981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要配慮者への配布担当者を決め、配布場所に配置する。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自ら物資を取りに行くことが出来る要配慮者に対しては、個々に配布の時期と場所、方法を伝える。</a:t>
            </a:r>
            <a:endParaRPr lang="en-US" altLang="ja-JP" sz="1600" b="1">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自ら物資を取りに行くことが出来ない要配慮者に対しては、</a:t>
            </a:r>
            <a:r>
              <a:rPr lang="en-US" altLang="ja-JP" sz="1600" b="1">
                <a:latin typeface="Yu Gothic" panose="020B0400000000000000" pitchFamily="34" charset="-128"/>
                <a:ea typeface="Yu Gothic" panose="020B0400000000000000" pitchFamily="34" charset="-128"/>
              </a:rPr>
              <a:t/>
            </a:r>
            <a:br>
              <a:rPr lang="en-US" altLang="ja-JP" sz="1600" b="1">
                <a:latin typeface="Yu Gothic" panose="020B0400000000000000" pitchFamily="34" charset="-128"/>
                <a:ea typeface="Yu Gothic" panose="020B0400000000000000" pitchFamily="34" charset="-128"/>
              </a:rPr>
            </a:br>
            <a:r>
              <a:rPr lang="ja-JP" altLang="en-US" sz="1600" b="1">
                <a:latin typeface="Yu Gothic" panose="020B0400000000000000" pitchFamily="34" charset="-128"/>
                <a:ea typeface="Yu Gothic" panose="020B0400000000000000" pitchFamily="34" charset="-128"/>
              </a:rPr>
              <a:t>個別に配布する。</a:t>
            </a:r>
          </a:p>
        </p:txBody>
      </p:sp>
      <p:grpSp>
        <p:nvGrpSpPr>
          <p:cNvPr id="21" name="グループ化 20">
            <a:extLst>
              <a:ext uri="{FF2B5EF4-FFF2-40B4-BE49-F238E27FC236}">
                <a16:creationId xmlns:a16="http://schemas.microsoft.com/office/drawing/2014/main" xmlns="" id="{03D78E8E-104B-4D01-A34D-49D71EFE4AA3}"/>
              </a:ext>
            </a:extLst>
          </p:cNvPr>
          <p:cNvGrpSpPr/>
          <p:nvPr/>
        </p:nvGrpSpPr>
        <p:grpSpPr>
          <a:xfrm>
            <a:off x="622410" y="6474540"/>
            <a:ext cx="6357742" cy="504190"/>
            <a:chOff x="728646" y="1851740"/>
            <a:chExt cx="6120130" cy="504190"/>
          </a:xfrm>
        </p:grpSpPr>
        <p:sp>
          <p:nvSpPr>
            <p:cNvPr id="22" name="object 20">
              <a:extLst>
                <a:ext uri="{FF2B5EF4-FFF2-40B4-BE49-F238E27FC236}">
                  <a16:creationId xmlns:a16="http://schemas.microsoft.com/office/drawing/2014/main" xmlns="" id="{AA517069-DE2C-4877-9F45-7C7244E007B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 name="object 21">
              <a:extLst>
                <a:ext uri="{FF2B5EF4-FFF2-40B4-BE49-F238E27FC236}">
                  <a16:creationId xmlns:a16="http://schemas.microsoft.com/office/drawing/2014/main" xmlns="" id="{66FFABFF-8308-45A4-861E-FDF78E59143A}"/>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要配慮者への物資提供支援</a:t>
              </a:r>
            </a:p>
          </p:txBody>
        </p:sp>
        <p:sp>
          <p:nvSpPr>
            <p:cNvPr id="24" name="object 22">
              <a:extLst>
                <a:ext uri="{FF2B5EF4-FFF2-40B4-BE49-F238E27FC236}">
                  <a16:creationId xmlns:a16="http://schemas.microsoft.com/office/drawing/2014/main" xmlns="" id="{BD918AE0-B0D4-4AE3-8388-F68214B59B2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 name="object 23">
              <a:extLst>
                <a:ext uri="{FF2B5EF4-FFF2-40B4-BE49-F238E27FC236}">
                  <a16:creationId xmlns:a16="http://schemas.microsoft.com/office/drawing/2014/main" xmlns="" id="{6BB6FAF2-3AC9-4CAE-8DA1-015E88CBFCD8}"/>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３</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26" name="テキスト ボックス 25">
            <a:extLst>
              <a:ext uri="{FF2B5EF4-FFF2-40B4-BE49-F238E27FC236}">
                <a16:creationId xmlns:a16="http://schemas.microsoft.com/office/drawing/2014/main" xmlns="" id="{4FC40E75-0FA2-4024-9EF2-0866A42C9AFC}"/>
              </a:ext>
            </a:extLst>
          </p:cNvPr>
          <p:cNvSpPr txBox="1"/>
          <p:nvPr/>
        </p:nvSpPr>
        <p:spPr>
          <a:xfrm>
            <a:off x="732236" y="3896226"/>
            <a:ext cx="5529610" cy="338554"/>
          </a:xfrm>
          <a:prstGeom prst="rect">
            <a:avLst/>
          </a:prstGeom>
          <a:noFill/>
        </p:spPr>
        <p:txBody>
          <a:bodyPr wrap="square">
            <a:spAutoFit/>
          </a:bodyPr>
          <a:lstStyle/>
          <a:p>
            <a:pPr defTabSz="914400"/>
            <a:r>
              <a:rPr kumimoji="1" lang="ja-JP" altLang="en-US" sz="1600" b="1" u="sng" dirty="0">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dirty="0">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15】</a:t>
            </a:r>
            <a:r>
              <a:rPr kumimoji="1" lang="ja-JP" altLang="en-US" sz="1600" b="1" u="sng" dirty="0">
                <a:solidFill>
                  <a:srgbClr val="172A88"/>
                </a:solidFill>
                <a:latin typeface="Yu Gothic" panose="020B0400000000000000" pitchFamily="34" charset="-128"/>
                <a:cs typeface="YuGothic"/>
              </a:rPr>
              <a:t>食料・物資等の配布</a:t>
            </a:r>
            <a:endParaRPr kumimoji="1" lang="ja-JP" altLang="en-US" sz="1600" u="sng" dirty="0">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9970180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EFADB86B-06F0-46F3-98F6-A111E4678C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５３</a:t>
            </a:r>
            <a:endParaRPr lang="ja-JP" altLang="en-US">
              <a:solidFill>
                <a:schemeClr val="tx1">
                  <a:lumMod val="50000"/>
                  <a:lumOff val="50000"/>
                </a:schemeClr>
              </a:solidFill>
              <a:latin typeface="+mj-ea"/>
              <a:ea typeface="+mj-ea"/>
            </a:endParaRPr>
          </a:p>
        </p:txBody>
      </p:sp>
      <p:sp>
        <p:nvSpPr>
          <p:cNvPr id="4" name="object 2">
            <a:extLst>
              <a:ext uri="{FF2B5EF4-FFF2-40B4-BE49-F238E27FC236}">
                <a16:creationId xmlns:a16="http://schemas.microsoft.com/office/drawing/2014/main" xmlns="" id="{F75D88EF-45B4-4AFF-92CC-F654B9E25482}"/>
              </a:ext>
            </a:extLst>
          </p:cNvPr>
          <p:cNvSpPr txBox="1">
            <a:spLocks/>
          </p:cNvSpPr>
          <p:nvPr/>
        </p:nvSpPr>
        <p:spPr>
          <a:xfrm>
            <a:off x="394942"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４</a:t>
            </a:r>
            <a:r>
              <a:rPr lang="en-US" altLang="ja-JP"/>
              <a:t>. </a:t>
            </a:r>
            <a:r>
              <a:rPr lang="ja-JP" altLang="en-US"/>
              <a:t>必要物資の調達と提供</a:t>
            </a:r>
          </a:p>
        </p:txBody>
      </p:sp>
      <p:grpSp>
        <p:nvGrpSpPr>
          <p:cNvPr id="5" name="グループ化 4">
            <a:extLst>
              <a:ext uri="{FF2B5EF4-FFF2-40B4-BE49-F238E27FC236}">
                <a16:creationId xmlns:a16="http://schemas.microsoft.com/office/drawing/2014/main" xmlns="" id="{80C9489E-10FD-450D-ADEA-D81276F208F4}"/>
              </a:ext>
            </a:extLst>
          </p:cNvPr>
          <p:cNvGrpSpPr/>
          <p:nvPr/>
        </p:nvGrpSpPr>
        <p:grpSpPr>
          <a:xfrm>
            <a:off x="536757" y="1668095"/>
            <a:ext cx="6283775" cy="648000"/>
            <a:chOff x="689917" y="1624372"/>
            <a:chExt cx="6283775" cy="648000"/>
          </a:xfrm>
        </p:grpSpPr>
        <p:pic>
          <p:nvPicPr>
            <p:cNvPr id="6" name="グラフィックス 5" descr="ドキュメント 枠線">
              <a:extLst>
                <a:ext uri="{FF2B5EF4-FFF2-40B4-BE49-F238E27FC236}">
                  <a16:creationId xmlns:a16="http://schemas.microsoft.com/office/drawing/2014/main" xmlns="" id="{189C9AED-D979-4D35-8183-92DA399167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7" name="正方形/長方形 6">
              <a:extLst>
                <a:ext uri="{FF2B5EF4-FFF2-40B4-BE49-F238E27FC236}">
                  <a16:creationId xmlns:a16="http://schemas.microsoft.com/office/drawing/2014/main" xmlns="" id="{0E2027D8-EEEC-4DF0-83E0-9E953364EBED}"/>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object 9">
            <a:extLst>
              <a:ext uri="{FF2B5EF4-FFF2-40B4-BE49-F238E27FC236}">
                <a16:creationId xmlns:a16="http://schemas.microsoft.com/office/drawing/2014/main" xmlns="" id="{BF4FA96D-6515-43A2-B54E-6AA11A1D2CB8}"/>
              </a:ext>
            </a:extLst>
          </p:cNvPr>
          <p:cNvSpPr txBox="1"/>
          <p:nvPr/>
        </p:nvSpPr>
        <p:spPr>
          <a:xfrm>
            <a:off x="591920" y="3142263"/>
            <a:ext cx="6186293" cy="333238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避難所利用者数（避難所以外の場所に滞在する人を含む）を</a:t>
            </a:r>
            <a:r>
              <a:rPr lang="en-US" altLang="ja-JP" sz="1600" b="1" dirty="0">
                <a:latin typeface="Yu Gothic" panose="020B0400000000000000" pitchFamily="34" charset="-128"/>
                <a:ea typeface="Yu Gothic" panose="020B0400000000000000" pitchFamily="34" charset="-128"/>
              </a:rPr>
              <a:t/>
            </a:r>
            <a:br>
              <a:rPr lang="en-US" altLang="ja-JP" sz="1600" b="1" dirty="0">
                <a:latin typeface="Yu Gothic" panose="020B0400000000000000" pitchFamily="34" charset="-128"/>
                <a:ea typeface="Yu Gothic" panose="020B0400000000000000" pitchFamily="34" charset="-128"/>
              </a:rPr>
            </a:br>
            <a:r>
              <a:rPr lang="ja-JP" altLang="en-US" sz="1600" b="1" dirty="0">
                <a:latin typeface="Yu Gothic" panose="020B0400000000000000" pitchFamily="34" charset="-128"/>
                <a:ea typeface="Yu Gothic" panose="020B0400000000000000" pitchFamily="34" charset="-128"/>
              </a:rPr>
              <a:t>確認し、食料や水、物資の必要な数を把握する。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避難者への呼びかけや各運営班との連携により、</a:t>
            </a:r>
            <a:r>
              <a:rPr lang="ja-JP" altLang="en-US" sz="1600" b="1" dirty="0">
                <a:latin typeface="Yu Gothic" panose="020B0400000000000000" pitchFamily="34" charset="-128"/>
                <a:ea typeface="Yu Gothic" panose="020B0400000000000000" pitchFamily="34" charset="-128"/>
                <a:cs typeface="YuGothic"/>
              </a:rPr>
              <a:t>食料・物資班への物資等依頼票をとりまとめ必</a:t>
            </a:r>
            <a:r>
              <a:rPr lang="ja-JP" altLang="en-US" sz="1600" b="1" dirty="0">
                <a:latin typeface="Yu Gothic" panose="020B0400000000000000" pitchFamily="34" charset="-128"/>
                <a:ea typeface="Yu Gothic" panose="020B0400000000000000" pitchFamily="34" charset="-128"/>
              </a:rPr>
              <a:t>要な生活物資等の数や内容を把握する。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要配慮者の方の特性や対応から確保が必要な食料や物資が</a:t>
            </a:r>
            <a:r>
              <a:rPr lang="en-US" altLang="ja-JP" sz="1600" b="1" dirty="0">
                <a:latin typeface="Yu Gothic" panose="020B0400000000000000" pitchFamily="34" charset="-128"/>
                <a:ea typeface="Yu Gothic" panose="020B0400000000000000" pitchFamily="34" charset="-128"/>
              </a:rPr>
              <a:t/>
            </a:r>
            <a:br>
              <a:rPr lang="en-US" altLang="ja-JP" sz="1600" b="1" dirty="0">
                <a:latin typeface="Yu Gothic" panose="020B0400000000000000" pitchFamily="34" charset="-128"/>
                <a:ea typeface="Yu Gothic" panose="020B0400000000000000" pitchFamily="34" charset="-128"/>
              </a:rPr>
            </a:br>
            <a:r>
              <a:rPr lang="ja-JP" altLang="en-US" sz="1600" b="1" dirty="0">
                <a:latin typeface="Yu Gothic" panose="020B0400000000000000" pitchFamily="34" charset="-128"/>
                <a:ea typeface="Yu Gothic" panose="020B0400000000000000" pitchFamily="34" charset="-128"/>
              </a:rPr>
              <a:t>あるか、要配慮者支援・救護班を通じて確認する。</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汁物（インスタント）や仕切付段ボールベッドを調達するよう配慮する。</a:t>
            </a:r>
            <a:r>
              <a:rPr lang="en-US" altLang="ja-JP" sz="1600" b="1" dirty="0">
                <a:latin typeface="Yu Gothic" panose="020B0400000000000000" pitchFamily="34" charset="-128"/>
                <a:ea typeface="Yu Gothic" panose="020B0400000000000000" pitchFamily="34" charset="-128"/>
              </a:rPr>
              <a:t>)</a:t>
            </a:r>
            <a:endParaRPr lang="ja-JP" altLang="en-US"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調達が必要な水や食料、物資の内容と量を整理する。</a:t>
            </a:r>
          </a:p>
        </p:txBody>
      </p:sp>
      <p:grpSp>
        <p:nvGrpSpPr>
          <p:cNvPr id="9" name="グループ化 8">
            <a:extLst>
              <a:ext uri="{FF2B5EF4-FFF2-40B4-BE49-F238E27FC236}">
                <a16:creationId xmlns:a16="http://schemas.microsoft.com/office/drawing/2014/main" xmlns="" id="{08B1215F-0543-42F2-80AF-432E5A505391}"/>
              </a:ext>
            </a:extLst>
          </p:cNvPr>
          <p:cNvGrpSpPr/>
          <p:nvPr/>
        </p:nvGrpSpPr>
        <p:grpSpPr>
          <a:xfrm>
            <a:off x="482094" y="2480310"/>
            <a:ext cx="6357742" cy="504190"/>
            <a:chOff x="728646" y="1851740"/>
            <a:chExt cx="6120130" cy="504190"/>
          </a:xfrm>
        </p:grpSpPr>
        <p:sp>
          <p:nvSpPr>
            <p:cNvPr id="10" name="object 20">
              <a:extLst>
                <a:ext uri="{FF2B5EF4-FFF2-40B4-BE49-F238E27FC236}">
                  <a16:creationId xmlns:a16="http://schemas.microsoft.com/office/drawing/2014/main" xmlns="" id="{DA846232-EBA2-44B8-BC48-057DA97D73D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1" name="object 21">
              <a:extLst>
                <a:ext uri="{FF2B5EF4-FFF2-40B4-BE49-F238E27FC236}">
                  <a16:creationId xmlns:a16="http://schemas.microsoft.com/office/drawing/2014/main" xmlns="" id="{46897BAD-5B29-46B9-9F31-249BFEED4954}"/>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必要数・内容（ニーズ）の把握</a:t>
              </a:r>
            </a:p>
          </p:txBody>
        </p:sp>
        <p:sp>
          <p:nvSpPr>
            <p:cNvPr id="12" name="object 22">
              <a:extLst>
                <a:ext uri="{FF2B5EF4-FFF2-40B4-BE49-F238E27FC236}">
                  <a16:creationId xmlns:a16="http://schemas.microsoft.com/office/drawing/2014/main" xmlns="" id="{0FDF6DB0-77D5-43E9-82EB-7C0B9ECB6AD1}"/>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3" name="object 23">
              <a:extLst>
                <a:ext uri="{FF2B5EF4-FFF2-40B4-BE49-F238E27FC236}">
                  <a16:creationId xmlns:a16="http://schemas.microsoft.com/office/drawing/2014/main" xmlns="" id="{7871AB37-BAF5-4F5B-9221-1475D1EEB190}"/>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4" name="object 9">
            <a:extLst>
              <a:ext uri="{FF2B5EF4-FFF2-40B4-BE49-F238E27FC236}">
                <a16:creationId xmlns:a16="http://schemas.microsoft.com/office/drawing/2014/main" xmlns="" id="{597FB92A-1387-4ECD-96DE-56314ABD47BD}"/>
              </a:ext>
            </a:extLst>
          </p:cNvPr>
          <p:cNvSpPr txBox="1"/>
          <p:nvPr/>
        </p:nvSpPr>
        <p:spPr>
          <a:xfrm>
            <a:off x="585680" y="7274653"/>
            <a:ext cx="6186293" cy="1447063"/>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調達が必要な水や食料、物資を伝票に記入する。</a:t>
            </a:r>
            <a:endParaRPr lang="en-US" altLang="ja-JP" sz="1600" b="1">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依頼伝票に発信日時、避難所名、発注依頼者な</a:t>
            </a:r>
            <a:r>
              <a:rPr lang="ja-JP" altLang="en-US" sz="1600" b="1">
                <a:solidFill>
                  <a:srgbClr val="221815"/>
                </a:solidFill>
                <a:latin typeface="Yu Gothic" panose="020B0400000000000000" pitchFamily="34" charset="-128"/>
                <a:ea typeface="Yu Gothic" panose="020B0400000000000000" pitchFamily="34" charset="-128"/>
              </a:rPr>
              <a:t>どを記入し、</a:t>
            </a:r>
            <a:r>
              <a:rPr lang="en-US" altLang="ja-JP" sz="1600" b="1">
                <a:solidFill>
                  <a:srgbClr val="221815"/>
                </a:solidFill>
                <a:latin typeface="Yu Gothic" panose="020B0400000000000000" pitchFamily="34" charset="-128"/>
                <a:ea typeface="Yu Gothic" panose="020B0400000000000000" pitchFamily="34" charset="-128"/>
              </a:rPr>
              <a:t/>
            </a:r>
            <a:br>
              <a:rPr lang="en-US" altLang="ja-JP" sz="1600" b="1">
                <a:solidFill>
                  <a:srgbClr val="221815"/>
                </a:solidFill>
                <a:latin typeface="Yu Gothic" panose="020B0400000000000000" pitchFamily="34" charset="-128"/>
                <a:ea typeface="Yu Gothic" panose="020B0400000000000000" pitchFamily="34" charset="-128"/>
              </a:rPr>
            </a:br>
            <a:r>
              <a:rPr lang="ja-JP" altLang="en-US" sz="1600" b="1">
                <a:solidFill>
                  <a:srgbClr val="221815"/>
                </a:solidFill>
                <a:latin typeface="Yu Gothic" panose="020B0400000000000000" pitchFamily="34" charset="-128"/>
                <a:ea typeface="Yu Gothic" panose="020B0400000000000000" pitchFamily="34" charset="-128"/>
                <a:cs typeface="YuGothic"/>
              </a:rPr>
              <a:t>町職員（町職員がいない場合は総務班）</a:t>
            </a:r>
            <a:r>
              <a:rPr lang="ja-JP" altLang="en-US" sz="1600" b="1">
                <a:solidFill>
                  <a:srgbClr val="221815"/>
                </a:solidFill>
                <a:latin typeface="Yu Gothic" panose="020B0400000000000000" pitchFamily="34" charset="-128"/>
                <a:ea typeface="Yu Gothic" panose="020B0400000000000000" pitchFamily="34" charset="-128"/>
              </a:rPr>
              <a:t>を通じて</a:t>
            </a:r>
            <a:r>
              <a:rPr lang="ja-JP" altLang="en-US" sz="1600" b="1">
                <a:latin typeface="Yu Gothic" panose="020B0400000000000000" pitchFamily="34" charset="-128"/>
                <a:ea typeface="Yu Gothic" panose="020B0400000000000000" pitchFamily="34" charset="-128"/>
              </a:rPr>
              <a:t>町災害対策</a:t>
            </a:r>
            <a:r>
              <a:rPr lang="en-US" altLang="ja-JP" sz="1600" b="1">
                <a:latin typeface="Yu Gothic" panose="020B0400000000000000" pitchFamily="34" charset="-128"/>
                <a:ea typeface="Yu Gothic" panose="020B0400000000000000" pitchFamily="34" charset="-128"/>
              </a:rPr>
              <a:t/>
            </a:r>
            <a:br>
              <a:rPr lang="en-US" altLang="ja-JP" sz="1600" b="1">
                <a:latin typeface="Yu Gothic" panose="020B0400000000000000" pitchFamily="34" charset="-128"/>
                <a:ea typeface="Yu Gothic" panose="020B0400000000000000" pitchFamily="34" charset="-128"/>
              </a:rPr>
            </a:br>
            <a:r>
              <a:rPr lang="ja-JP" altLang="en-US" sz="1600" b="1">
                <a:latin typeface="Yu Gothic" panose="020B0400000000000000" pitchFamily="34" charset="-128"/>
                <a:ea typeface="Yu Gothic" panose="020B0400000000000000" pitchFamily="34" charset="-128"/>
              </a:rPr>
              <a:t>本部にＦＡＸで送信する。</a:t>
            </a:r>
            <a:endParaRPr lang="ja-JP" altLang="en-US" sz="1200" b="1">
              <a:solidFill>
                <a:srgbClr val="FF0000"/>
              </a:solidFill>
              <a:latin typeface="Yu Gothic" panose="020B0400000000000000" pitchFamily="34" charset="-128"/>
              <a:ea typeface="Yu Gothic" panose="020B0400000000000000" pitchFamily="34" charset="-128"/>
            </a:endParaRPr>
          </a:p>
        </p:txBody>
      </p:sp>
      <p:grpSp>
        <p:nvGrpSpPr>
          <p:cNvPr id="15" name="グループ化 14">
            <a:extLst>
              <a:ext uri="{FF2B5EF4-FFF2-40B4-BE49-F238E27FC236}">
                <a16:creationId xmlns:a16="http://schemas.microsoft.com/office/drawing/2014/main" xmlns="" id="{C1B56FFC-97F2-4019-B59A-31D373A820DE}"/>
              </a:ext>
            </a:extLst>
          </p:cNvPr>
          <p:cNvGrpSpPr/>
          <p:nvPr/>
        </p:nvGrpSpPr>
        <p:grpSpPr>
          <a:xfrm>
            <a:off x="475854" y="6612700"/>
            <a:ext cx="6357742" cy="504190"/>
            <a:chOff x="728646" y="1851740"/>
            <a:chExt cx="6120130" cy="504190"/>
          </a:xfrm>
        </p:grpSpPr>
        <p:sp>
          <p:nvSpPr>
            <p:cNvPr id="16" name="object 20">
              <a:extLst>
                <a:ext uri="{FF2B5EF4-FFF2-40B4-BE49-F238E27FC236}">
                  <a16:creationId xmlns:a16="http://schemas.microsoft.com/office/drawing/2014/main" xmlns="" id="{9E478FD6-1A8A-4B8D-AC12-E40644783071}"/>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41EA9A9C-654A-4AA4-8E63-0A22DE08E14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災対本部依頼による調達</a:t>
              </a:r>
            </a:p>
          </p:txBody>
        </p:sp>
        <p:sp>
          <p:nvSpPr>
            <p:cNvPr id="18" name="object 22">
              <a:extLst>
                <a:ext uri="{FF2B5EF4-FFF2-40B4-BE49-F238E27FC236}">
                  <a16:creationId xmlns:a16="http://schemas.microsoft.com/office/drawing/2014/main" xmlns="" id="{47D69C62-F496-431C-8111-72D03481447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 name="object 23">
              <a:extLst>
                <a:ext uri="{FF2B5EF4-FFF2-40B4-BE49-F238E27FC236}">
                  <a16:creationId xmlns:a16="http://schemas.microsoft.com/office/drawing/2014/main" xmlns="" id="{7C488CBE-6542-4174-9425-B47B585201D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20" name="object 5">
            <a:extLst>
              <a:ext uri="{FF2B5EF4-FFF2-40B4-BE49-F238E27FC236}">
                <a16:creationId xmlns:a16="http://schemas.microsoft.com/office/drawing/2014/main" xmlns="" id="{04232813-7E1F-4372-BB15-3C1690D2AC6F}"/>
              </a:ext>
            </a:extLst>
          </p:cNvPr>
          <p:cNvSpPr txBox="1"/>
          <p:nvPr/>
        </p:nvSpPr>
        <p:spPr>
          <a:xfrm>
            <a:off x="1222987" y="1787600"/>
            <a:ext cx="5334961" cy="443711"/>
          </a:xfrm>
          <a:prstGeom prst="rect">
            <a:avLst/>
          </a:prstGeom>
        </p:spPr>
        <p:txBody>
          <a:bodyPr vert="horz" wrap="square" lIns="0" tIns="12700" rIns="0" bIns="0" rtlCol="0">
            <a:spAutoFit/>
          </a:bodyPr>
          <a:lstStyle/>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15</a:t>
            </a:r>
            <a:r>
              <a:rPr lang="zh-TW" altLang="en-US" sz="1400" b="1" dirty="0">
                <a:latin typeface="Yu Gothic" panose="020B0400000000000000" pitchFamily="34" charset="-128"/>
                <a:ea typeface="Yu Gothic" panose="020B0400000000000000" pitchFamily="34" charset="-128"/>
                <a:cs typeface="YuGothic"/>
              </a:rPr>
              <a:t>：食料依頼伝票</a:t>
            </a:r>
            <a:r>
              <a:rPr lang="ja-JP" altLang="en-US" sz="1400" b="1" dirty="0">
                <a:latin typeface="Yu Gothic" panose="020B0400000000000000" pitchFamily="34" charset="-128"/>
                <a:ea typeface="Yu Gothic" panose="020B0400000000000000" pitchFamily="34" charset="-128"/>
                <a:cs typeface="YuGothic"/>
              </a:rPr>
              <a:t>、</a:t>
            </a: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16</a:t>
            </a:r>
            <a:r>
              <a:rPr lang="zh-TW" altLang="en-US" sz="1400" b="1" dirty="0">
                <a:latin typeface="Yu Gothic" panose="020B0400000000000000" pitchFamily="34" charset="-128"/>
                <a:ea typeface="Yu Gothic" panose="020B0400000000000000" pitchFamily="34" charset="-128"/>
                <a:cs typeface="YuGothic"/>
              </a:rPr>
              <a:t>：物資依頼伝票</a:t>
            </a: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32</a:t>
            </a:r>
            <a:r>
              <a:rPr lang="ja-JP" altLang="en-US" sz="1400" b="1" dirty="0">
                <a:latin typeface="Yu Gothic" panose="020B0400000000000000" pitchFamily="34" charset="-128"/>
                <a:ea typeface="Yu Gothic" panose="020B0400000000000000" pitchFamily="34" charset="-128"/>
                <a:cs typeface="YuGothic"/>
              </a:rPr>
              <a:t>：食料・物資班への物資等依頼票</a:t>
            </a:r>
            <a:endParaRPr lang="en-US" altLang="zh-TW" sz="1400" b="1" dirty="0">
              <a:latin typeface="Yu Gothic" panose="020B0400000000000000" pitchFamily="34" charset="-128"/>
              <a:ea typeface="Yu Gothic" panose="020B0400000000000000" pitchFamily="34" charset="-128"/>
              <a:cs typeface="YuGothic"/>
            </a:endParaRPr>
          </a:p>
        </p:txBody>
      </p:sp>
      <p:sp>
        <p:nvSpPr>
          <p:cNvPr id="21" name="テキスト ボックス 20">
            <a:extLst>
              <a:ext uri="{FF2B5EF4-FFF2-40B4-BE49-F238E27FC236}">
                <a16:creationId xmlns:a16="http://schemas.microsoft.com/office/drawing/2014/main" xmlns="" id="{D3D220ED-F5FF-4CB9-AB9F-BF9CF58B4BB4}"/>
              </a:ext>
            </a:extLst>
          </p:cNvPr>
          <p:cNvSpPr txBox="1"/>
          <p:nvPr/>
        </p:nvSpPr>
        <p:spPr>
          <a:xfrm>
            <a:off x="585680" y="886494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14】</a:t>
            </a:r>
            <a:r>
              <a:rPr lang="ja-JP" altLang="en-US" sz="1600" b="1" u="sng">
                <a:solidFill>
                  <a:srgbClr val="172A88"/>
                </a:solidFill>
                <a:latin typeface="Yu Gothic" panose="020B0400000000000000" pitchFamily="34" charset="-128"/>
                <a:ea typeface="Yu Gothic" panose="020B0400000000000000" pitchFamily="34" charset="-128"/>
                <a:cs typeface="YuGothic"/>
              </a:rPr>
              <a:t>食料・物資等の確保調整</a:t>
            </a:r>
            <a:endParaRPr lang="ja-JP" altLang="en-US" sz="1600" u="sng">
              <a:solidFill>
                <a:srgbClr val="172A88"/>
              </a:solidFill>
            </a:endParaRPr>
          </a:p>
        </p:txBody>
      </p:sp>
    </p:spTree>
    <p:extLst>
      <p:ext uri="{BB962C8B-B14F-4D97-AF65-F5344CB8AC3E}">
        <p14:creationId xmlns:p14="http://schemas.microsoft.com/office/powerpoint/2010/main" val="267294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68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0BF09CBC-8230-49AA-962C-A776400AE279}"/>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５４</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31999FFC-EDB8-4080-B4D9-A645A3B6D6E6}"/>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４</a:t>
            </a:r>
            <a:r>
              <a:rPr lang="en-US" altLang="ja-JP"/>
              <a:t>. </a:t>
            </a:r>
            <a:r>
              <a:rPr lang="ja-JP" altLang="en-US"/>
              <a:t>必要物資の調達と提供</a:t>
            </a:r>
          </a:p>
        </p:txBody>
      </p:sp>
      <p:sp>
        <p:nvSpPr>
          <p:cNvPr id="4" name="object 9">
            <a:extLst>
              <a:ext uri="{FF2B5EF4-FFF2-40B4-BE49-F238E27FC236}">
                <a16:creationId xmlns:a16="http://schemas.microsoft.com/office/drawing/2014/main" xmlns="" id="{575E3457-2F03-4BAF-8078-233373554EF6}"/>
              </a:ext>
            </a:extLst>
          </p:cNvPr>
          <p:cNvSpPr txBox="1"/>
          <p:nvPr/>
        </p:nvSpPr>
        <p:spPr>
          <a:xfrm>
            <a:off x="738476" y="2778850"/>
            <a:ext cx="6186293" cy="4359911"/>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調達した物資等が届いたら、協力できる避難者に対し、</a:t>
            </a:r>
            <a:r>
              <a:rPr lang="en-US" altLang="ja-JP" sz="1600" b="1" dirty="0">
                <a:latin typeface="Yu Gothic" panose="020B0400000000000000" pitchFamily="34" charset="-128"/>
                <a:ea typeface="Yu Gothic" panose="020B0400000000000000" pitchFamily="34" charset="-128"/>
              </a:rPr>
              <a:t/>
            </a:r>
            <a:br>
              <a:rPr lang="en-US" altLang="ja-JP" sz="1600" b="1" dirty="0">
                <a:latin typeface="Yu Gothic" panose="020B0400000000000000" pitchFamily="34" charset="-128"/>
                <a:ea typeface="Yu Gothic" panose="020B0400000000000000" pitchFamily="34" charset="-128"/>
              </a:rPr>
            </a:br>
            <a:r>
              <a:rPr lang="ja-JP" altLang="en-US" sz="1600" b="1" dirty="0">
                <a:latin typeface="Yu Gothic" panose="020B0400000000000000" pitchFamily="34" charset="-128"/>
                <a:ea typeface="Yu Gothic" panose="020B0400000000000000" pitchFamily="34" charset="-128"/>
              </a:rPr>
              <a:t>あらかじめ検討した役割分担を踏まえて、物資の受け入れに</a:t>
            </a:r>
            <a:r>
              <a:rPr lang="en-US" altLang="ja-JP" sz="1600" b="1" dirty="0">
                <a:latin typeface="Yu Gothic" panose="020B0400000000000000" pitchFamily="34" charset="-128"/>
                <a:ea typeface="Yu Gothic" panose="020B0400000000000000" pitchFamily="34" charset="-128"/>
              </a:rPr>
              <a:t/>
            </a:r>
            <a:br>
              <a:rPr lang="en-US" altLang="ja-JP" sz="1600" b="1" dirty="0">
                <a:latin typeface="Yu Gothic" panose="020B0400000000000000" pitchFamily="34" charset="-128"/>
                <a:ea typeface="Yu Gothic" panose="020B0400000000000000" pitchFamily="34" charset="-128"/>
              </a:rPr>
            </a:br>
            <a:r>
              <a:rPr lang="ja-JP" altLang="en-US" sz="1600" b="1" dirty="0">
                <a:latin typeface="Yu Gothic" panose="020B0400000000000000" pitchFamily="34" charset="-128"/>
                <a:ea typeface="Yu Gothic" panose="020B0400000000000000" pitchFamily="34" charset="-128"/>
              </a:rPr>
              <a:t>関する活動を依頼する。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体調不良者エリアに体調不良者がいる場合は、搬入時に利用が重複しないよう搬入時間を体調不良者に伝達する。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運搬車両等より、荷下ろしする。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受け取った物資等の状況と「依頼状況（依頼伝票の写し）」を照らし合わせ、内容と数を確認する。</a:t>
            </a:r>
            <a:endParaRPr lang="en-US" altLang="ja-JP" sz="1200" b="1" dirty="0">
              <a:solidFill>
                <a:srgbClr val="FF0000"/>
              </a:solidFill>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保管場所に搬入し、用途や種類ごとに分けて保管する。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保管状態については、定期的に確認すること。</a:t>
            </a:r>
          </a:p>
          <a:p>
            <a:pPr marL="298450" marR="5080" indent="-285750" algn="just">
              <a:lnSpc>
                <a:spcPct val="130000"/>
              </a:lnSpc>
              <a:spcAft>
                <a:spcPts val="1200"/>
              </a:spcAft>
              <a:buClr>
                <a:srgbClr val="FF0000"/>
              </a:buClr>
              <a:buSzPct val="120000"/>
              <a:buFont typeface="Wingdings" panose="05000000000000000000" pitchFamily="2" charset="2"/>
              <a:buChar char="p"/>
            </a:pPr>
            <a:endParaRPr lang="ja-JP" altLang="en-US" sz="1200" b="1" dirty="0">
              <a:solidFill>
                <a:srgbClr val="FF0000"/>
              </a:solidFill>
              <a:latin typeface="Yu Gothic" panose="020B0400000000000000" pitchFamily="34" charset="-128"/>
              <a:ea typeface="Yu Gothic" panose="020B0400000000000000" pitchFamily="34" charset="-128"/>
            </a:endParaRPr>
          </a:p>
        </p:txBody>
      </p:sp>
      <p:grpSp>
        <p:nvGrpSpPr>
          <p:cNvPr id="5" name="グループ化 4">
            <a:extLst>
              <a:ext uri="{FF2B5EF4-FFF2-40B4-BE49-F238E27FC236}">
                <a16:creationId xmlns:a16="http://schemas.microsoft.com/office/drawing/2014/main" xmlns="" id="{CC100AC0-85F2-4BAF-BF60-DC0F68B5E59C}"/>
              </a:ext>
            </a:extLst>
          </p:cNvPr>
          <p:cNvGrpSpPr/>
          <p:nvPr/>
        </p:nvGrpSpPr>
        <p:grpSpPr>
          <a:xfrm>
            <a:off x="628650" y="2222404"/>
            <a:ext cx="6357742" cy="504190"/>
            <a:chOff x="728646" y="1851740"/>
            <a:chExt cx="6120130" cy="504190"/>
          </a:xfrm>
        </p:grpSpPr>
        <p:sp>
          <p:nvSpPr>
            <p:cNvPr id="6" name="object 20">
              <a:extLst>
                <a:ext uri="{FF2B5EF4-FFF2-40B4-BE49-F238E27FC236}">
                  <a16:creationId xmlns:a16="http://schemas.microsoft.com/office/drawing/2014/main" xmlns="" id="{1917D0B8-4BCE-42C7-B217-9F31DC57D16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B6EB6AF3-4FBE-4EBF-A587-670431B3B749}"/>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受け取りと保管</a:t>
              </a:r>
            </a:p>
          </p:txBody>
        </p:sp>
        <p:sp>
          <p:nvSpPr>
            <p:cNvPr id="8" name="object 22">
              <a:extLst>
                <a:ext uri="{FF2B5EF4-FFF2-40B4-BE49-F238E27FC236}">
                  <a16:creationId xmlns:a16="http://schemas.microsoft.com/office/drawing/2014/main" xmlns="" id="{0613C4D1-9312-468D-8FC1-49618783678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4EA50EDB-B9F3-4BE0-95A9-7886CB032E1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３</a:t>
              </a:r>
              <a:endParaRPr sz="2100" b="1">
                <a:solidFill>
                  <a:srgbClr val="FF0000"/>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50C3EBA1-AC5F-44E7-A2A0-9D2F130950F4}"/>
              </a:ext>
            </a:extLst>
          </p:cNvPr>
          <p:cNvGrpSpPr/>
          <p:nvPr/>
        </p:nvGrpSpPr>
        <p:grpSpPr>
          <a:xfrm>
            <a:off x="689917" y="1495419"/>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7AE3BD12-D9B7-49B6-B5D6-822AFAEC7E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AF0E438A-04C0-4264-B2C9-78719D5AFADC}"/>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D00E0189-5648-4A12-8EFE-F3DB512BDEA4}"/>
              </a:ext>
            </a:extLst>
          </p:cNvPr>
          <p:cNvSpPr txBox="1"/>
          <p:nvPr/>
        </p:nvSpPr>
        <p:spPr>
          <a:xfrm>
            <a:off x="732236" y="7304643"/>
            <a:ext cx="6186293" cy="3245760"/>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水や食料、物資の提供時間と場所、方法を決める。</a:t>
            </a:r>
            <a:endParaRPr lang="en-US" altLang="ja-JP" sz="1200" b="1" dirty="0">
              <a:solidFill>
                <a:srgbClr val="FF0000"/>
              </a:solidFill>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避難者に、水や食料、物資の提供時間と場所、方法を周知する。</a:t>
            </a:r>
            <a:endParaRPr lang="ja-JP" altLang="en-US" sz="1200" b="1" dirty="0">
              <a:solidFill>
                <a:srgbClr val="FF0000"/>
              </a:solidFill>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協力できる避難者に対し、予め検討した役割分担を踏まえて、物資の配布に関する活動を依頼する。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物資の配布状況、在庫状況を管理し、整理とりまとめる。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配布する際には、賞味期限切れの食料等は配布しないよう注意すること。</a:t>
            </a:r>
          </a:p>
          <a:p>
            <a:pPr marL="298450" marR="5080" indent="-285750" algn="just">
              <a:lnSpc>
                <a:spcPct val="130000"/>
              </a:lnSpc>
              <a:spcAft>
                <a:spcPts val="1200"/>
              </a:spcAft>
              <a:buClr>
                <a:srgbClr val="FF0000"/>
              </a:buClr>
              <a:buSzPct val="120000"/>
              <a:buFont typeface="Wingdings" panose="05000000000000000000" pitchFamily="2" charset="2"/>
              <a:buChar char="p"/>
            </a:pPr>
            <a:endParaRPr lang="ja-JP" altLang="en-US" sz="1200" b="1" dirty="0">
              <a:solidFill>
                <a:srgbClr val="FF0000"/>
              </a:solidFill>
              <a:latin typeface="Yu Gothic" panose="020B0400000000000000" pitchFamily="34" charset="-128"/>
              <a:ea typeface="Yu Gothic" panose="020B0400000000000000" pitchFamily="34" charset="-128"/>
            </a:endParaRPr>
          </a:p>
        </p:txBody>
      </p:sp>
      <p:grpSp>
        <p:nvGrpSpPr>
          <p:cNvPr id="14" name="グループ化 13">
            <a:extLst>
              <a:ext uri="{FF2B5EF4-FFF2-40B4-BE49-F238E27FC236}">
                <a16:creationId xmlns:a16="http://schemas.microsoft.com/office/drawing/2014/main" xmlns="" id="{5446F684-1078-4834-8B42-3652FA0BD138}"/>
              </a:ext>
            </a:extLst>
          </p:cNvPr>
          <p:cNvGrpSpPr/>
          <p:nvPr/>
        </p:nvGrpSpPr>
        <p:grpSpPr>
          <a:xfrm>
            <a:off x="622410" y="6748197"/>
            <a:ext cx="6357742" cy="504190"/>
            <a:chOff x="728646" y="1851740"/>
            <a:chExt cx="6120130" cy="504190"/>
          </a:xfrm>
        </p:grpSpPr>
        <p:sp>
          <p:nvSpPr>
            <p:cNvPr id="15" name="object 20">
              <a:extLst>
                <a:ext uri="{FF2B5EF4-FFF2-40B4-BE49-F238E27FC236}">
                  <a16:creationId xmlns:a16="http://schemas.microsoft.com/office/drawing/2014/main" xmlns="" id="{2BB332E1-3D2B-4A29-8AC6-6C8638F5915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803833EA-C5BE-4544-BA33-6E0655BBCC0A}"/>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提供の呼びかけ（取りに来る）</a:t>
              </a:r>
            </a:p>
          </p:txBody>
        </p:sp>
        <p:sp>
          <p:nvSpPr>
            <p:cNvPr id="17" name="object 22">
              <a:extLst>
                <a:ext uri="{FF2B5EF4-FFF2-40B4-BE49-F238E27FC236}">
                  <a16:creationId xmlns:a16="http://schemas.microsoft.com/office/drawing/2014/main" xmlns="" id="{95E81E55-9F38-4B55-A36F-60815FB2408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8FE27AE6-6C86-48A3-811A-AB9FE83BB63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４</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47879094-403C-4A2C-8930-934EA66681D1}"/>
              </a:ext>
            </a:extLst>
          </p:cNvPr>
          <p:cNvSpPr txBox="1"/>
          <p:nvPr/>
        </p:nvSpPr>
        <p:spPr>
          <a:xfrm>
            <a:off x="1420554" y="1616560"/>
            <a:ext cx="5497975" cy="456535"/>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17</a:t>
            </a:r>
            <a:r>
              <a:rPr lang="zh-TW" altLang="en-US" sz="1400" b="1">
                <a:latin typeface="Yu Gothic" panose="020B0400000000000000" pitchFamily="34" charset="-128"/>
                <a:ea typeface="Yu Gothic" panose="020B0400000000000000" pitchFamily="34" charset="-128"/>
                <a:cs typeface="YuGothic"/>
              </a:rPr>
              <a:t>：食料管理表</a:t>
            </a:r>
            <a:r>
              <a:rPr lang="ja-JP" altLang="en-US" sz="1400" b="1">
                <a:latin typeface="Yu Gothic" panose="020B0400000000000000" pitchFamily="34" charset="-128"/>
                <a:ea typeface="Yu Gothic" panose="020B0400000000000000" pitchFamily="34" charset="-128"/>
                <a:cs typeface="YuGothic"/>
              </a:rPr>
              <a:t>、</a:t>
            </a: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18</a:t>
            </a:r>
            <a:r>
              <a:rPr lang="zh-TW" altLang="en-US" sz="1400" b="1">
                <a:latin typeface="Yu Gothic" panose="020B0400000000000000" pitchFamily="34" charset="-128"/>
                <a:ea typeface="Yu Gothic" panose="020B0400000000000000" pitchFamily="34" charset="-128"/>
                <a:cs typeface="YuGothic"/>
              </a:rPr>
              <a:t>：物資管理表</a:t>
            </a:r>
            <a:r>
              <a:rPr lang="ja-JP" altLang="en-US" sz="1400" b="1">
                <a:latin typeface="Yu Gothic" panose="020B0400000000000000" pitchFamily="34" charset="-128"/>
                <a:ea typeface="Yu Gothic" panose="020B0400000000000000" pitchFamily="34" charset="-128"/>
                <a:cs typeface="YuGothic"/>
              </a:rPr>
              <a:t>、</a:t>
            </a:r>
            <a:endParaRPr lang="en-US" altLang="ja-JP" sz="1400" b="1">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19</a:t>
            </a:r>
            <a:r>
              <a:rPr lang="ja-JP" altLang="en-US" sz="1400" b="1">
                <a:latin typeface="Yu Gothic" panose="020B0400000000000000" pitchFamily="34" charset="-128"/>
                <a:ea typeface="Yu Gothic" panose="020B0400000000000000" pitchFamily="34" charset="-128"/>
                <a:cs typeface="YuGothic"/>
              </a:rPr>
              <a:t>：物資の配給状況</a:t>
            </a:r>
          </a:p>
        </p:txBody>
      </p:sp>
      <p:sp>
        <p:nvSpPr>
          <p:cNvPr id="20" name="テキスト ボックス 19">
            <a:extLst>
              <a:ext uri="{FF2B5EF4-FFF2-40B4-BE49-F238E27FC236}">
                <a16:creationId xmlns:a16="http://schemas.microsoft.com/office/drawing/2014/main" xmlns="" id="{6AFDBA66-EE3B-4AE2-82C6-6BBFBFBE8C17}"/>
              </a:ext>
            </a:extLst>
          </p:cNvPr>
          <p:cNvSpPr txBox="1"/>
          <p:nvPr/>
        </p:nvSpPr>
        <p:spPr>
          <a:xfrm>
            <a:off x="698125" y="10135762"/>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15】</a:t>
            </a:r>
            <a:r>
              <a:rPr lang="ja-JP" altLang="en-US" sz="1600" b="1" u="sng" dirty="0">
                <a:solidFill>
                  <a:srgbClr val="172A88"/>
                </a:solidFill>
                <a:latin typeface="Yu Gothic" panose="020B0400000000000000" pitchFamily="34" charset="-128"/>
                <a:ea typeface="Yu Gothic" panose="020B0400000000000000" pitchFamily="34" charset="-128"/>
                <a:cs typeface="YuGothic"/>
              </a:rPr>
              <a:t>食料・物資等の配布</a:t>
            </a:r>
            <a:endParaRPr lang="ja-JP" altLang="en-US" sz="1600" u="sng" dirty="0">
              <a:solidFill>
                <a:srgbClr val="172A88"/>
              </a:solidFill>
            </a:endParaRPr>
          </a:p>
        </p:txBody>
      </p:sp>
    </p:spTree>
    <p:extLst>
      <p:ext uri="{BB962C8B-B14F-4D97-AF65-F5344CB8AC3E}">
        <p14:creationId xmlns:p14="http://schemas.microsoft.com/office/powerpoint/2010/main" val="2832700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EFADB86B-06F0-46F3-98F6-A111E4678C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５５</a:t>
            </a:r>
            <a:endParaRPr lang="ja-JP" altLang="en-US">
              <a:solidFill>
                <a:schemeClr val="tx1">
                  <a:lumMod val="50000"/>
                  <a:lumOff val="50000"/>
                </a:schemeClr>
              </a:solidFill>
              <a:latin typeface="+mj-ea"/>
              <a:ea typeface="+mj-ea"/>
            </a:endParaRPr>
          </a:p>
        </p:txBody>
      </p:sp>
      <p:sp>
        <p:nvSpPr>
          <p:cNvPr id="4" name="object 2">
            <a:extLst>
              <a:ext uri="{FF2B5EF4-FFF2-40B4-BE49-F238E27FC236}">
                <a16:creationId xmlns:a16="http://schemas.microsoft.com/office/drawing/2014/main" xmlns="" id="{12C61485-D7DB-489E-98A7-3C5123B525C4}"/>
              </a:ext>
            </a:extLst>
          </p:cNvPr>
          <p:cNvSpPr txBox="1">
            <a:spLocks/>
          </p:cNvSpPr>
          <p:nvPr/>
        </p:nvSpPr>
        <p:spPr>
          <a:xfrm>
            <a:off x="394914"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５</a:t>
            </a:r>
            <a:r>
              <a:rPr lang="en-US" altLang="ja-JP"/>
              <a:t>. </a:t>
            </a:r>
            <a:r>
              <a:rPr lang="ja-JP" altLang="en-US"/>
              <a:t>炊き出し等の実施</a:t>
            </a:r>
          </a:p>
        </p:txBody>
      </p:sp>
      <p:grpSp>
        <p:nvGrpSpPr>
          <p:cNvPr id="5" name="グループ化 4">
            <a:extLst>
              <a:ext uri="{FF2B5EF4-FFF2-40B4-BE49-F238E27FC236}">
                <a16:creationId xmlns:a16="http://schemas.microsoft.com/office/drawing/2014/main" xmlns="" id="{C6DC0ECB-3C80-441B-A0BD-76EE3E63F477}"/>
              </a:ext>
            </a:extLst>
          </p:cNvPr>
          <p:cNvGrpSpPr/>
          <p:nvPr/>
        </p:nvGrpSpPr>
        <p:grpSpPr>
          <a:xfrm>
            <a:off x="536729" y="1668095"/>
            <a:ext cx="6283775" cy="648000"/>
            <a:chOff x="689917" y="1624372"/>
            <a:chExt cx="6283775" cy="648000"/>
          </a:xfrm>
        </p:grpSpPr>
        <p:pic>
          <p:nvPicPr>
            <p:cNvPr id="6" name="グラフィックス 5" descr="ドキュメント 枠線">
              <a:extLst>
                <a:ext uri="{FF2B5EF4-FFF2-40B4-BE49-F238E27FC236}">
                  <a16:creationId xmlns:a16="http://schemas.microsoft.com/office/drawing/2014/main" xmlns="" id="{C36C70CB-FD9B-4D5E-8588-E6BC2101EA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7" name="正方形/長方形 6">
              <a:extLst>
                <a:ext uri="{FF2B5EF4-FFF2-40B4-BE49-F238E27FC236}">
                  <a16:creationId xmlns:a16="http://schemas.microsoft.com/office/drawing/2014/main" xmlns="" id="{B93DFF0B-F129-4FDA-88CF-F52226B84F64}"/>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object 9">
            <a:extLst>
              <a:ext uri="{FF2B5EF4-FFF2-40B4-BE49-F238E27FC236}">
                <a16:creationId xmlns:a16="http://schemas.microsoft.com/office/drawing/2014/main" xmlns="" id="{96155A07-7F99-4E63-8699-9D11BA8CFD6A}"/>
              </a:ext>
            </a:extLst>
          </p:cNvPr>
          <p:cNvSpPr txBox="1"/>
          <p:nvPr/>
        </p:nvSpPr>
        <p:spPr>
          <a:xfrm>
            <a:off x="591892" y="3142263"/>
            <a:ext cx="6186293" cy="18981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炊き出しの実施要否、場所を検討する。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炊き出しの実施が決まったら、アレルギーの有無を確認し、献立メニューを検討するとともに、調理に必要な食材の種類と内容、量を整理する。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献立メニューの調理をするために必要な食材を調達する。</a:t>
            </a:r>
          </a:p>
        </p:txBody>
      </p:sp>
      <p:grpSp>
        <p:nvGrpSpPr>
          <p:cNvPr id="9" name="グループ化 8">
            <a:extLst>
              <a:ext uri="{FF2B5EF4-FFF2-40B4-BE49-F238E27FC236}">
                <a16:creationId xmlns:a16="http://schemas.microsoft.com/office/drawing/2014/main" xmlns="" id="{006F4B13-F693-4266-A508-C0A11B144CFB}"/>
              </a:ext>
            </a:extLst>
          </p:cNvPr>
          <p:cNvGrpSpPr/>
          <p:nvPr/>
        </p:nvGrpSpPr>
        <p:grpSpPr>
          <a:xfrm>
            <a:off x="482066" y="2480310"/>
            <a:ext cx="6357742" cy="504190"/>
            <a:chOff x="728646" y="1851740"/>
            <a:chExt cx="6120130" cy="504190"/>
          </a:xfrm>
        </p:grpSpPr>
        <p:sp>
          <p:nvSpPr>
            <p:cNvPr id="10" name="object 20">
              <a:extLst>
                <a:ext uri="{FF2B5EF4-FFF2-40B4-BE49-F238E27FC236}">
                  <a16:creationId xmlns:a16="http://schemas.microsoft.com/office/drawing/2014/main" xmlns="" id="{B75B530B-3BB5-4638-B518-E3555BA9F06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1" name="object 21">
              <a:extLst>
                <a:ext uri="{FF2B5EF4-FFF2-40B4-BE49-F238E27FC236}">
                  <a16:creationId xmlns:a16="http://schemas.microsoft.com/office/drawing/2014/main" xmlns="" id="{3439B90E-3F45-425E-8633-2C34F4CD739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材料の確保</a:t>
              </a:r>
            </a:p>
          </p:txBody>
        </p:sp>
        <p:sp>
          <p:nvSpPr>
            <p:cNvPr id="12" name="object 22">
              <a:extLst>
                <a:ext uri="{FF2B5EF4-FFF2-40B4-BE49-F238E27FC236}">
                  <a16:creationId xmlns:a16="http://schemas.microsoft.com/office/drawing/2014/main" xmlns="" id="{0A3CAD78-A242-48DA-8797-DAC8297B834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3" name="object 23">
              <a:extLst>
                <a:ext uri="{FF2B5EF4-FFF2-40B4-BE49-F238E27FC236}">
                  <a16:creationId xmlns:a16="http://schemas.microsoft.com/office/drawing/2014/main" xmlns="" id="{4D547E29-F507-4DC3-B8B9-657F892659D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4" name="object 9">
            <a:extLst>
              <a:ext uri="{FF2B5EF4-FFF2-40B4-BE49-F238E27FC236}">
                <a16:creationId xmlns:a16="http://schemas.microsoft.com/office/drawing/2014/main" xmlns="" id="{81255A87-1248-4B38-A8D6-901E5D88D5EA}"/>
              </a:ext>
            </a:extLst>
          </p:cNvPr>
          <p:cNvSpPr txBox="1"/>
          <p:nvPr/>
        </p:nvSpPr>
        <p:spPr>
          <a:xfrm>
            <a:off x="585652" y="6337273"/>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避難者への呼びかけを通じて、炊き出しや調理、配布を行う</a:t>
            </a:r>
            <a:r>
              <a:rPr lang="en-US" altLang="ja-JP" sz="1600" b="1">
                <a:latin typeface="Yu Gothic" panose="020B0400000000000000" pitchFamily="34" charset="-128"/>
                <a:ea typeface="Yu Gothic" panose="020B0400000000000000" pitchFamily="34" charset="-128"/>
              </a:rPr>
              <a:t/>
            </a:r>
            <a:br>
              <a:rPr lang="en-US" altLang="ja-JP" sz="1600" b="1">
                <a:latin typeface="Yu Gothic" panose="020B0400000000000000" pitchFamily="34" charset="-128"/>
                <a:ea typeface="Yu Gothic" panose="020B0400000000000000" pitchFamily="34" charset="-128"/>
              </a:rPr>
            </a:br>
            <a:r>
              <a:rPr lang="ja-JP" altLang="en-US" sz="1600" b="1">
                <a:latin typeface="Yu Gothic" panose="020B0400000000000000" pitchFamily="34" charset="-128"/>
                <a:ea typeface="Yu Gothic" panose="020B0400000000000000" pitchFamily="34" charset="-128"/>
              </a:rPr>
              <a:t>協力者を募る。</a:t>
            </a:r>
            <a:endParaRPr lang="en-US" altLang="ja-JP" sz="1600" b="1">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調理をする人の健康チェックを行う。（下痢、嘔吐の症状など体調不良がないか。手指に傷がないかなど）</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炊き出し・調理の準備、炊き出し・調理の補助及び配布を行う。</a:t>
            </a:r>
            <a:endParaRPr lang="en-US" altLang="ja-JP" sz="1600" b="1">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調理後、配布後の片付けを行う。</a:t>
            </a:r>
            <a:endParaRPr lang="ja-JP" altLang="en-US" sz="1200" b="1">
              <a:solidFill>
                <a:srgbClr val="FF0000"/>
              </a:solidFill>
              <a:latin typeface="Yu Gothic" panose="020B0400000000000000" pitchFamily="34" charset="-128"/>
              <a:ea typeface="Yu Gothic" panose="020B0400000000000000" pitchFamily="34" charset="-128"/>
            </a:endParaRPr>
          </a:p>
        </p:txBody>
      </p:sp>
      <p:grpSp>
        <p:nvGrpSpPr>
          <p:cNvPr id="15" name="グループ化 14">
            <a:extLst>
              <a:ext uri="{FF2B5EF4-FFF2-40B4-BE49-F238E27FC236}">
                <a16:creationId xmlns:a16="http://schemas.microsoft.com/office/drawing/2014/main" xmlns="" id="{0CBFED26-9B76-4E30-B783-967606D8D7D7}"/>
              </a:ext>
            </a:extLst>
          </p:cNvPr>
          <p:cNvGrpSpPr/>
          <p:nvPr/>
        </p:nvGrpSpPr>
        <p:grpSpPr>
          <a:xfrm>
            <a:off x="475826" y="5675320"/>
            <a:ext cx="6357742" cy="504190"/>
            <a:chOff x="728646" y="1851740"/>
            <a:chExt cx="6120130" cy="504190"/>
          </a:xfrm>
        </p:grpSpPr>
        <p:sp>
          <p:nvSpPr>
            <p:cNvPr id="16" name="object 20">
              <a:extLst>
                <a:ext uri="{FF2B5EF4-FFF2-40B4-BE49-F238E27FC236}">
                  <a16:creationId xmlns:a16="http://schemas.microsoft.com/office/drawing/2014/main" xmlns="" id="{7CAC17FF-4C42-44AF-BC31-5D93AA527E4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DC96C065-2F17-4060-848C-EE2AC63920E9}"/>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調理、配分</a:t>
              </a:r>
            </a:p>
          </p:txBody>
        </p:sp>
        <p:sp>
          <p:nvSpPr>
            <p:cNvPr id="18" name="object 22">
              <a:extLst>
                <a:ext uri="{FF2B5EF4-FFF2-40B4-BE49-F238E27FC236}">
                  <a16:creationId xmlns:a16="http://schemas.microsoft.com/office/drawing/2014/main" xmlns="" id="{E058A9EE-A9F5-4934-9B6A-81F2B2E0FF0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 name="object 23">
              <a:extLst>
                <a:ext uri="{FF2B5EF4-FFF2-40B4-BE49-F238E27FC236}">
                  <a16:creationId xmlns:a16="http://schemas.microsoft.com/office/drawing/2014/main" xmlns="" id="{35E0A320-0246-4AB8-811B-9E898B401188}"/>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20" name="object 5">
            <a:extLst>
              <a:ext uri="{FF2B5EF4-FFF2-40B4-BE49-F238E27FC236}">
                <a16:creationId xmlns:a16="http://schemas.microsoft.com/office/drawing/2014/main" xmlns="" id="{FD39185D-45F6-42BB-9009-AC0D233AB5A4}"/>
              </a:ext>
            </a:extLst>
          </p:cNvPr>
          <p:cNvSpPr txBox="1"/>
          <p:nvPr/>
        </p:nvSpPr>
        <p:spPr>
          <a:xfrm>
            <a:off x="1222960"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21" name="テキスト ボックス 20">
            <a:extLst>
              <a:ext uri="{FF2B5EF4-FFF2-40B4-BE49-F238E27FC236}">
                <a16:creationId xmlns:a16="http://schemas.microsoft.com/office/drawing/2014/main" xmlns="" id="{7614C3A4-5C00-427B-B74D-0F8ABDAEC288}"/>
              </a:ext>
            </a:extLst>
          </p:cNvPr>
          <p:cNvSpPr txBox="1"/>
          <p:nvPr/>
        </p:nvSpPr>
        <p:spPr>
          <a:xfrm>
            <a:off x="551541" y="891816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16】</a:t>
            </a:r>
            <a:r>
              <a:rPr lang="ja-JP" altLang="en-US" sz="1600" b="1" u="sng">
                <a:solidFill>
                  <a:srgbClr val="172A88"/>
                </a:solidFill>
                <a:latin typeface="Yu Gothic" panose="020B0400000000000000" pitchFamily="34" charset="-128"/>
                <a:ea typeface="Yu Gothic" panose="020B0400000000000000" pitchFamily="34" charset="-128"/>
                <a:cs typeface="YuGothic"/>
              </a:rPr>
              <a:t>炊き出し</a:t>
            </a:r>
            <a:endParaRPr lang="ja-JP" altLang="en-US" sz="1600" u="sng">
              <a:solidFill>
                <a:srgbClr val="172A88"/>
              </a:solidFill>
            </a:endParaRPr>
          </a:p>
        </p:txBody>
      </p:sp>
    </p:spTree>
    <p:extLst>
      <p:ext uri="{BB962C8B-B14F-4D97-AF65-F5344CB8AC3E}">
        <p14:creationId xmlns:p14="http://schemas.microsoft.com/office/powerpoint/2010/main" val="3588179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22D20216-7AFD-4713-A11E-D97FB85A782A}"/>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５６</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613953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4D4C5F5-0C39-4090-A9C7-3ACE3A7BC885}"/>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５７</a:t>
            </a:r>
            <a:endParaRPr lang="ja-JP" altLang="en-US">
              <a:solidFill>
                <a:schemeClr val="tx1">
                  <a:lumMod val="50000"/>
                  <a:lumOff val="50000"/>
                </a:schemeClr>
              </a:solidFill>
              <a:latin typeface="+mj-ea"/>
              <a:ea typeface="+mj-ea"/>
            </a:endParaRPr>
          </a:p>
        </p:txBody>
      </p:sp>
      <p:sp>
        <p:nvSpPr>
          <p:cNvPr id="23" name="object 2">
            <a:extLst>
              <a:ext uri="{FF2B5EF4-FFF2-40B4-BE49-F238E27FC236}">
                <a16:creationId xmlns:a16="http://schemas.microsoft.com/office/drawing/2014/main" xmlns="" id="{8574AE68-9066-4F1F-82F6-05515699AC47}"/>
              </a:ext>
            </a:extLst>
          </p:cNvPr>
          <p:cNvSpPr txBox="1">
            <a:spLocks/>
          </p:cNvSpPr>
          <p:nvPr/>
        </p:nvSpPr>
        <p:spPr>
          <a:xfrm>
            <a:off x="554434" y="814006"/>
            <a:ext cx="6675752" cy="62837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6000" b="1" kern="0" baseline="-4166">
                <a:solidFill>
                  <a:srgbClr val="F79646">
                    <a:lumMod val="75000"/>
                  </a:srgbClr>
                </a:solidFill>
                <a:latin typeface="Yu Gothic" panose="020B0400000000000000" pitchFamily="34" charset="-128"/>
                <a:ea typeface="Yu Gothic" panose="020B0400000000000000" pitchFamily="34" charset="-128"/>
              </a:rPr>
              <a:t>④施設管理・衛生</a:t>
            </a:r>
            <a:r>
              <a:rPr lang="ja-JP" altLang="en-US" sz="6000" b="1" kern="0" spc="480" baseline="-4166">
                <a:solidFill>
                  <a:srgbClr val="F79646">
                    <a:lumMod val="75000"/>
                  </a:srgbClr>
                </a:solidFill>
                <a:latin typeface="Yu Gothic" panose="020B0400000000000000" pitchFamily="34" charset="-128"/>
                <a:ea typeface="Yu Gothic" panose="020B0400000000000000" pitchFamily="34" charset="-128"/>
              </a:rPr>
              <a:t>班</a:t>
            </a:r>
            <a:r>
              <a:rPr lang="ja-JP" altLang="en-US" sz="3200" b="1" kern="0">
                <a:solidFill>
                  <a:srgbClr val="F79646">
                    <a:lumMod val="75000"/>
                  </a:srgbClr>
                </a:solidFill>
                <a:latin typeface="Yu Gothic" panose="020B0400000000000000" pitchFamily="34" charset="-128"/>
                <a:ea typeface="Yu Gothic" panose="020B0400000000000000" pitchFamily="34" charset="-128"/>
              </a:rPr>
              <a:t>がすること</a:t>
            </a:r>
          </a:p>
        </p:txBody>
      </p:sp>
      <p:sp>
        <p:nvSpPr>
          <p:cNvPr id="24" name="object 3">
            <a:extLst>
              <a:ext uri="{FF2B5EF4-FFF2-40B4-BE49-F238E27FC236}">
                <a16:creationId xmlns:a16="http://schemas.microsoft.com/office/drawing/2014/main" xmlns="" id="{2C78B593-98D0-4CD3-A851-960317C01341}"/>
              </a:ext>
            </a:extLst>
          </p:cNvPr>
          <p:cNvSpPr/>
          <p:nvPr/>
        </p:nvSpPr>
        <p:spPr>
          <a:xfrm>
            <a:off x="796857" y="3776294"/>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5" name="object 4">
            <a:extLst>
              <a:ext uri="{FF2B5EF4-FFF2-40B4-BE49-F238E27FC236}">
                <a16:creationId xmlns:a16="http://schemas.microsoft.com/office/drawing/2014/main" xmlns="" id="{BEC82D1E-8B2B-47DC-9773-1F4BF3CF2025}"/>
              </a:ext>
            </a:extLst>
          </p:cNvPr>
          <p:cNvSpPr/>
          <p:nvPr/>
        </p:nvSpPr>
        <p:spPr>
          <a:xfrm>
            <a:off x="796857" y="4387195"/>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6" name="object 5">
            <a:extLst>
              <a:ext uri="{FF2B5EF4-FFF2-40B4-BE49-F238E27FC236}">
                <a16:creationId xmlns:a16="http://schemas.microsoft.com/office/drawing/2014/main" xmlns="" id="{3CE388C3-32F3-485E-8BC0-82B1A50B0DA6}"/>
              </a:ext>
            </a:extLst>
          </p:cNvPr>
          <p:cNvSpPr/>
          <p:nvPr/>
        </p:nvSpPr>
        <p:spPr>
          <a:xfrm>
            <a:off x="796857" y="4998099"/>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7" name="object 6">
            <a:extLst>
              <a:ext uri="{FF2B5EF4-FFF2-40B4-BE49-F238E27FC236}">
                <a16:creationId xmlns:a16="http://schemas.microsoft.com/office/drawing/2014/main" xmlns="" id="{0C1C3D68-771F-408B-9059-E639AFB1019F}"/>
              </a:ext>
            </a:extLst>
          </p:cNvPr>
          <p:cNvSpPr/>
          <p:nvPr/>
        </p:nvSpPr>
        <p:spPr>
          <a:xfrm>
            <a:off x="796857" y="5608999"/>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8" name="object 10">
            <a:extLst>
              <a:ext uri="{FF2B5EF4-FFF2-40B4-BE49-F238E27FC236}">
                <a16:creationId xmlns:a16="http://schemas.microsoft.com/office/drawing/2014/main" xmlns="" id="{531EBC9A-C7F8-45A9-A338-5EBE05FA90B7}"/>
              </a:ext>
            </a:extLst>
          </p:cNvPr>
          <p:cNvSpPr txBox="1"/>
          <p:nvPr/>
        </p:nvSpPr>
        <p:spPr>
          <a:xfrm>
            <a:off x="795312" y="3441700"/>
            <a:ext cx="3280314" cy="320601"/>
          </a:xfrm>
          <a:prstGeom prst="rect">
            <a:avLst/>
          </a:prstGeom>
        </p:spPr>
        <p:txBody>
          <a:bodyPr vert="horz" wrap="square" lIns="0" tIns="12700" rIns="0" bIns="0" rtlCol="0">
            <a:spAutoFit/>
          </a:bodyPr>
          <a:lstStyle/>
          <a:p>
            <a:pPr marL="272415" indent="-260350" defTabSz="914400">
              <a:spcBef>
                <a:spcPts val="100"/>
              </a:spcBef>
              <a:buFontTx/>
              <a:buAutoNum type="arabicPeriod"/>
              <a:tabLst>
                <a:tab pos="273050" algn="l"/>
              </a:tabLst>
            </a:pPr>
            <a:r>
              <a:rPr kumimoji="1" lang="ja-JP" altLang="en-US" sz="2000" b="1">
                <a:solidFill>
                  <a:prstClr val="black"/>
                </a:solidFill>
                <a:latin typeface="Yu Gothic" panose="020B0400000000000000" pitchFamily="34" charset="-128"/>
                <a:cs typeface="YuGothic"/>
              </a:rPr>
              <a:t>生活環境全般の整備</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29" name="object 10">
            <a:extLst>
              <a:ext uri="{FF2B5EF4-FFF2-40B4-BE49-F238E27FC236}">
                <a16:creationId xmlns:a16="http://schemas.microsoft.com/office/drawing/2014/main" xmlns="" id="{57D2AAB3-1B3B-41B8-AB35-8924A15F45AD}"/>
              </a:ext>
            </a:extLst>
          </p:cNvPr>
          <p:cNvSpPr txBox="1"/>
          <p:nvPr/>
        </p:nvSpPr>
        <p:spPr>
          <a:xfrm>
            <a:off x="805895" y="4021680"/>
            <a:ext cx="5132010" cy="320601"/>
          </a:xfrm>
          <a:prstGeom prst="rect">
            <a:avLst/>
          </a:prstGeom>
        </p:spPr>
        <p:txBody>
          <a:bodyPr vert="horz" wrap="square" lIns="0" tIns="12700" rIns="0" bIns="0" rtlCol="0">
            <a:spAutoFit/>
          </a:bodyPr>
          <a:lstStyle/>
          <a:p>
            <a:pPr marL="12065" defTabSz="914400">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2.</a:t>
            </a:r>
            <a:r>
              <a:rPr kumimoji="1" lang="ja-JP" altLang="en-US" sz="2000" b="1">
                <a:solidFill>
                  <a:prstClr val="black"/>
                </a:solidFill>
                <a:latin typeface="Yu Gothic" panose="020B0400000000000000" pitchFamily="34" charset="-128"/>
                <a:cs typeface="YuGothic"/>
              </a:rPr>
              <a:t>ペットの受け入れ環境整備</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30" name="object 10">
            <a:extLst>
              <a:ext uri="{FF2B5EF4-FFF2-40B4-BE49-F238E27FC236}">
                <a16:creationId xmlns:a16="http://schemas.microsoft.com/office/drawing/2014/main" xmlns="" id="{F300652C-1932-41B7-991F-8703BD8C98F5}"/>
              </a:ext>
            </a:extLst>
          </p:cNvPr>
          <p:cNvSpPr txBox="1"/>
          <p:nvPr/>
        </p:nvSpPr>
        <p:spPr>
          <a:xfrm>
            <a:off x="805895" y="4641048"/>
            <a:ext cx="4042314" cy="320601"/>
          </a:xfrm>
          <a:prstGeom prst="rect">
            <a:avLst/>
          </a:prstGeom>
        </p:spPr>
        <p:txBody>
          <a:bodyPr vert="horz" wrap="square" lIns="0" tIns="12700" rIns="0" bIns="0" rtlCol="0">
            <a:spAutoFit/>
          </a:bodyPr>
          <a:lstStyle/>
          <a:p>
            <a:pPr marL="12065" defTabSz="914400">
              <a:spcBef>
                <a:spcPts val="5"/>
              </a:spcBef>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3.</a:t>
            </a:r>
            <a:r>
              <a:rPr kumimoji="1" lang="ja-JP" altLang="en-US" sz="2000" b="1">
                <a:solidFill>
                  <a:prstClr val="black"/>
                </a:solidFill>
                <a:latin typeface="Yu Gothic" panose="020B0400000000000000" pitchFamily="34" charset="-128"/>
                <a:cs typeface="YuGothic"/>
              </a:rPr>
              <a:t>居住空間、共有空間の安全確保</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31" name="object 10">
            <a:extLst>
              <a:ext uri="{FF2B5EF4-FFF2-40B4-BE49-F238E27FC236}">
                <a16:creationId xmlns:a16="http://schemas.microsoft.com/office/drawing/2014/main" xmlns="" id="{CA11DAAD-AC71-404F-834C-61BF965A237F}"/>
              </a:ext>
            </a:extLst>
          </p:cNvPr>
          <p:cNvSpPr txBox="1"/>
          <p:nvPr/>
        </p:nvSpPr>
        <p:spPr>
          <a:xfrm>
            <a:off x="805895" y="5244590"/>
            <a:ext cx="3889914" cy="320601"/>
          </a:xfrm>
          <a:prstGeom prst="rect">
            <a:avLst/>
          </a:prstGeom>
        </p:spPr>
        <p:txBody>
          <a:bodyPr vert="horz" wrap="square" lIns="0" tIns="12700" rIns="0" bIns="0" rtlCol="0">
            <a:spAutoFit/>
          </a:bodyPr>
          <a:lstStyle/>
          <a:p>
            <a:pPr marL="12065" defTabSz="914400">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4.</a:t>
            </a:r>
            <a:r>
              <a:rPr kumimoji="1" lang="ja-JP" altLang="en-US" sz="2000" b="1">
                <a:solidFill>
                  <a:prstClr val="black"/>
                </a:solidFill>
                <a:latin typeface="Yu Gothic" panose="020B0400000000000000" pitchFamily="34" charset="-128"/>
                <a:cs typeface="YuGothic"/>
              </a:rPr>
              <a:t>防火・防犯のための見回り</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32" name="object 14">
            <a:extLst>
              <a:ext uri="{FF2B5EF4-FFF2-40B4-BE49-F238E27FC236}">
                <a16:creationId xmlns:a16="http://schemas.microsoft.com/office/drawing/2014/main" xmlns="" id="{A8578742-063C-4C87-84FD-5036946B8041}"/>
              </a:ext>
            </a:extLst>
          </p:cNvPr>
          <p:cNvSpPr/>
          <p:nvPr/>
        </p:nvSpPr>
        <p:spPr>
          <a:xfrm>
            <a:off x="767795" y="8847768"/>
            <a:ext cx="6120130" cy="1031626"/>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F79646">
              <a:lumMod val="40000"/>
              <a:lumOff val="60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sp>
        <p:nvSpPr>
          <p:cNvPr id="33" name="object 15">
            <a:extLst>
              <a:ext uri="{FF2B5EF4-FFF2-40B4-BE49-F238E27FC236}">
                <a16:creationId xmlns:a16="http://schemas.microsoft.com/office/drawing/2014/main" xmlns="" id="{646091B3-B638-4A75-AFC1-7D94D256A081}"/>
              </a:ext>
            </a:extLst>
          </p:cNvPr>
          <p:cNvSpPr txBox="1"/>
          <p:nvPr/>
        </p:nvSpPr>
        <p:spPr>
          <a:xfrm>
            <a:off x="914736" y="8998096"/>
            <a:ext cx="5789167" cy="651653"/>
          </a:xfrm>
          <a:prstGeom prst="rect">
            <a:avLst/>
          </a:prstGeom>
        </p:spPr>
        <p:txBody>
          <a:bodyPr vert="horz" wrap="square" lIns="0" tIns="12700" rIns="0" bIns="0" rtlCol="0">
            <a:spAutoFit/>
          </a:bodyPr>
          <a:lstStyle/>
          <a:p>
            <a:pPr marL="12700" marR="5080" defTabSz="914400">
              <a:lnSpc>
                <a:spcPct val="135400"/>
              </a:lnSpc>
              <a:spcBef>
                <a:spcPts val="100"/>
              </a:spcBef>
            </a:pPr>
            <a:r>
              <a:rPr kumimoji="1" lang="ja-JP" altLang="en-US" sz="1600" b="1">
                <a:solidFill>
                  <a:srgbClr val="221815"/>
                </a:solidFill>
                <a:latin typeface="Yu Gothic" panose="020B0400000000000000" pitchFamily="34" charset="-128"/>
                <a:cs typeface="YuGothic"/>
              </a:rPr>
              <a:t>定期的な班会議を行うなどして、施設管理・衛生班内での情報共有をしっかりと行いましょう！</a:t>
            </a:r>
            <a:endParaRPr kumimoji="1" lang="en-US" altLang="ja-JP" sz="1600" b="1">
              <a:solidFill>
                <a:srgbClr val="221815"/>
              </a:solidFill>
              <a:latin typeface="Yu Gothic" panose="020B0400000000000000" pitchFamily="34" charset="-128"/>
              <a:cs typeface="YuGothic"/>
            </a:endParaRPr>
          </a:p>
        </p:txBody>
      </p:sp>
      <p:sp>
        <p:nvSpPr>
          <p:cNvPr id="34" name="テキスト ボックス 33">
            <a:extLst>
              <a:ext uri="{FF2B5EF4-FFF2-40B4-BE49-F238E27FC236}">
                <a16:creationId xmlns:a16="http://schemas.microsoft.com/office/drawing/2014/main" xmlns="" id="{B4D96D52-4492-455D-A264-F93DD12798BC}"/>
              </a:ext>
            </a:extLst>
          </p:cNvPr>
          <p:cNvSpPr txBox="1"/>
          <p:nvPr/>
        </p:nvSpPr>
        <p:spPr>
          <a:xfrm>
            <a:off x="690804" y="1581307"/>
            <a:ext cx="6214805" cy="1268617"/>
          </a:xfrm>
          <a:prstGeom prst="rect">
            <a:avLst/>
          </a:prstGeom>
          <a:noFill/>
        </p:spPr>
        <p:txBody>
          <a:bodyPr wrap="square">
            <a:spAutoFit/>
          </a:bodyPr>
          <a:lstStyle/>
          <a:p>
            <a:pPr indent="133350" algn="just" defTabSz="914400">
              <a:lnSpc>
                <a:spcPct val="110000"/>
              </a:lnSpc>
            </a:pPr>
            <a:r>
              <a:rPr kumimoji="1" lang="ja-JP" altLang="en-US" sz="1400" kern="100">
                <a:solidFill>
                  <a:srgbClr val="000000"/>
                </a:solidFill>
                <a:latin typeface="游ゴシック" panose="020B0400000000000000" pitchFamily="50" charset="-128"/>
                <a:cs typeface="Times New Roman" panose="02020603050405020304" pitchFamily="18" charset="0"/>
              </a:rPr>
              <a:t>施設管理・衛生班は避難所運営において、</a:t>
            </a:r>
            <a:r>
              <a:rPr kumimoji="1" lang="ja-JP" altLang="en-US" sz="1400" b="1" kern="100">
                <a:solidFill>
                  <a:srgbClr val="000000"/>
                </a:solidFill>
                <a:latin typeface="游ゴシック" panose="020B0400000000000000" pitchFamily="50" charset="-128"/>
                <a:cs typeface="Times New Roman" panose="02020603050405020304" pitchFamily="18" charset="0"/>
              </a:rPr>
              <a:t>「生活環境全般の整備」「ペットの受け入れ環境整備」「共有空間・居住空間の安全管理（防火・防犯）」 「生活環境の衛生管理（環境整備と衛生管理）」「避難者の健康管理」</a:t>
            </a:r>
            <a:r>
              <a:rPr kumimoji="1" lang="ja-JP" altLang="en-US" sz="1400" kern="100">
                <a:solidFill>
                  <a:srgbClr val="000000"/>
                </a:solidFill>
                <a:latin typeface="游ゴシック" panose="020B0400000000000000" pitchFamily="50" charset="-128"/>
                <a:cs typeface="Times New Roman" panose="02020603050405020304" pitchFamily="18" charset="0"/>
              </a:rPr>
              <a:t>を行うことが主要な役割になります。</a:t>
            </a:r>
            <a:endParaRPr kumimoji="1" lang="en-US" altLang="ja-JP" sz="1400" b="1" kern="100">
              <a:solidFill>
                <a:srgbClr val="000000"/>
              </a:solidFill>
              <a:latin typeface="游ゴシック" panose="020B0400000000000000" pitchFamily="50" charset="-128"/>
              <a:cs typeface="Times New Roman" panose="02020603050405020304" pitchFamily="18" charset="0"/>
            </a:endParaRPr>
          </a:p>
          <a:p>
            <a:pPr indent="133350" algn="just" defTabSz="914400">
              <a:lnSpc>
                <a:spcPct val="110000"/>
              </a:lnSpc>
            </a:pPr>
            <a:r>
              <a:rPr kumimoji="1" lang="ja-JP" altLang="en-US" sz="1400" kern="100">
                <a:solidFill>
                  <a:srgbClr val="000000"/>
                </a:solidFill>
                <a:latin typeface="游ゴシック" panose="020B0400000000000000" pitchFamily="50" charset="-128"/>
                <a:cs typeface="Times New Roman" panose="02020603050405020304" pitchFamily="18" charset="0"/>
              </a:rPr>
              <a:t>そのために、具体的には下記８つの業務を実施します。</a:t>
            </a:r>
            <a:endParaRPr kumimoji="1" lang="en-US" altLang="ja-JP" sz="1400" kern="100">
              <a:solidFill>
                <a:srgbClr val="000000"/>
              </a:solidFill>
              <a:latin typeface="游ゴシック" panose="020B0400000000000000" pitchFamily="50" charset="-128"/>
              <a:cs typeface="Times New Roman" panose="02020603050405020304" pitchFamily="18" charset="0"/>
            </a:endParaRPr>
          </a:p>
        </p:txBody>
      </p:sp>
      <p:sp>
        <p:nvSpPr>
          <p:cNvPr id="35" name="object 4">
            <a:extLst>
              <a:ext uri="{FF2B5EF4-FFF2-40B4-BE49-F238E27FC236}">
                <a16:creationId xmlns:a16="http://schemas.microsoft.com/office/drawing/2014/main" xmlns="" id="{71970BE8-E2E9-4314-B8E9-2DC4ABF0C748}"/>
              </a:ext>
            </a:extLst>
          </p:cNvPr>
          <p:cNvSpPr/>
          <p:nvPr/>
        </p:nvSpPr>
        <p:spPr>
          <a:xfrm>
            <a:off x="817358" y="6231235"/>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defTabSz="914400"/>
            <a:endParaRPr kumimoji="1" sz="2000" b="1">
              <a:solidFill>
                <a:prstClr val="black"/>
              </a:solidFill>
              <a:latin typeface="Yu Gothic" panose="020B0400000000000000" pitchFamily="34" charset="-128"/>
              <a:ea typeface="Yu Gothic" panose="020B0400000000000000" pitchFamily="34" charset="-128"/>
            </a:endParaRPr>
          </a:p>
        </p:txBody>
      </p:sp>
      <p:sp>
        <p:nvSpPr>
          <p:cNvPr id="36" name="object 5">
            <a:extLst>
              <a:ext uri="{FF2B5EF4-FFF2-40B4-BE49-F238E27FC236}">
                <a16:creationId xmlns:a16="http://schemas.microsoft.com/office/drawing/2014/main" xmlns="" id="{B95E9155-55F2-4827-9FE4-D2D88270174F}"/>
              </a:ext>
            </a:extLst>
          </p:cNvPr>
          <p:cNvSpPr/>
          <p:nvPr/>
        </p:nvSpPr>
        <p:spPr>
          <a:xfrm>
            <a:off x="817358" y="6842139"/>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defTabSz="914400"/>
            <a:endParaRPr kumimoji="1" sz="2000" b="1">
              <a:solidFill>
                <a:prstClr val="black"/>
              </a:solidFill>
              <a:latin typeface="Yu Gothic" panose="020B0400000000000000" pitchFamily="34" charset="-128"/>
              <a:ea typeface="Yu Gothic" panose="020B0400000000000000" pitchFamily="34" charset="-128"/>
            </a:endParaRPr>
          </a:p>
        </p:txBody>
      </p:sp>
      <p:sp>
        <p:nvSpPr>
          <p:cNvPr id="37" name="object 6">
            <a:extLst>
              <a:ext uri="{FF2B5EF4-FFF2-40B4-BE49-F238E27FC236}">
                <a16:creationId xmlns:a16="http://schemas.microsoft.com/office/drawing/2014/main" xmlns="" id="{15D26799-EBCB-429A-A33A-7777ABDFE5E1}"/>
              </a:ext>
            </a:extLst>
          </p:cNvPr>
          <p:cNvSpPr/>
          <p:nvPr/>
        </p:nvSpPr>
        <p:spPr>
          <a:xfrm>
            <a:off x="817358" y="7453039"/>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defTabSz="914400"/>
            <a:endParaRPr kumimoji="1" sz="2000" b="1">
              <a:solidFill>
                <a:prstClr val="black"/>
              </a:solidFill>
              <a:latin typeface="Yu Gothic" panose="020B0400000000000000" pitchFamily="34" charset="-128"/>
              <a:ea typeface="Yu Gothic" panose="020B0400000000000000" pitchFamily="34" charset="-128"/>
            </a:endParaRPr>
          </a:p>
        </p:txBody>
      </p:sp>
      <p:sp>
        <p:nvSpPr>
          <p:cNvPr id="38" name="object 10">
            <a:extLst>
              <a:ext uri="{FF2B5EF4-FFF2-40B4-BE49-F238E27FC236}">
                <a16:creationId xmlns:a16="http://schemas.microsoft.com/office/drawing/2014/main" xmlns="" id="{046CCCAA-7179-405C-B0D2-2D240906AE2A}"/>
              </a:ext>
            </a:extLst>
          </p:cNvPr>
          <p:cNvSpPr txBox="1"/>
          <p:nvPr/>
        </p:nvSpPr>
        <p:spPr>
          <a:xfrm>
            <a:off x="817358" y="5865720"/>
            <a:ext cx="5132010" cy="320601"/>
          </a:xfrm>
          <a:prstGeom prst="rect">
            <a:avLst/>
          </a:prstGeom>
        </p:spPr>
        <p:txBody>
          <a:bodyPr vert="horz" wrap="square" lIns="0" tIns="12700" rIns="0" bIns="0" rtlCol="0">
            <a:spAutoFit/>
          </a:bodyPr>
          <a:lstStyle/>
          <a:p>
            <a:pPr marL="12065" defTabSz="914400">
              <a:tabLst>
                <a:tab pos="273050" algn="l"/>
              </a:tabLst>
            </a:pPr>
            <a:r>
              <a:rPr kumimoji="1" lang="en-US" altLang="ja-JP" sz="2000" b="1">
                <a:solidFill>
                  <a:prstClr val="black"/>
                </a:solidFill>
                <a:latin typeface="Yu Gothic" panose="020B0400000000000000" pitchFamily="34" charset="-128"/>
                <a:cs typeface="YuGothic"/>
              </a:rPr>
              <a:t>5</a:t>
            </a:r>
            <a:r>
              <a:rPr kumimoji="1" lang="en-US" sz="2000" b="1">
                <a:solidFill>
                  <a:prstClr val="black"/>
                </a:solidFill>
                <a:latin typeface="Yu Gothic" panose="020B0400000000000000" pitchFamily="34" charset="-128"/>
                <a:ea typeface="Yu Gothic" panose="020B0400000000000000" pitchFamily="34" charset="-128"/>
                <a:cs typeface="YuGothic"/>
              </a:rPr>
              <a:t>.</a:t>
            </a:r>
            <a:r>
              <a:rPr kumimoji="1" lang="ja-JP" altLang="en-US" sz="2000" b="1">
                <a:solidFill>
                  <a:prstClr val="black"/>
                </a:solidFill>
                <a:latin typeface="Yu Gothic" panose="020B0400000000000000" pitchFamily="34" charset="-128"/>
                <a:cs typeface="YuGothic"/>
              </a:rPr>
              <a:t>トイレの対策の体制整備</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39" name="object 10">
            <a:extLst>
              <a:ext uri="{FF2B5EF4-FFF2-40B4-BE49-F238E27FC236}">
                <a16:creationId xmlns:a16="http://schemas.microsoft.com/office/drawing/2014/main" xmlns="" id="{C1012D46-B394-484D-8A44-7CF42E0EB718}"/>
              </a:ext>
            </a:extLst>
          </p:cNvPr>
          <p:cNvSpPr txBox="1"/>
          <p:nvPr/>
        </p:nvSpPr>
        <p:spPr>
          <a:xfrm>
            <a:off x="817358" y="6485088"/>
            <a:ext cx="3585114" cy="320601"/>
          </a:xfrm>
          <a:prstGeom prst="rect">
            <a:avLst/>
          </a:prstGeom>
        </p:spPr>
        <p:txBody>
          <a:bodyPr vert="horz" wrap="square" lIns="0" tIns="12700" rIns="0" bIns="0" rtlCol="0">
            <a:spAutoFit/>
          </a:bodyPr>
          <a:lstStyle/>
          <a:p>
            <a:pPr marL="12065" defTabSz="914400">
              <a:spcBef>
                <a:spcPts val="5"/>
              </a:spcBef>
              <a:tabLst>
                <a:tab pos="273050" algn="l"/>
              </a:tabLst>
            </a:pPr>
            <a:r>
              <a:rPr kumimoji="1" lang="en-US" altLang="ja-JP" sz="2000" b="1">
                <a:solidFill>
                  <a:prstClr val="black"/>
                </a:solidFill>
                <a:latin typeface="Yu Gothic" panose="020B0400000000000000" pitchFamily="34" charset="-128"/>
                <a:cs typeface="YuGothic"/>
              </a:rPr>
              <a:t>6</a:t>
            </a:r>
            <a:r>
              <a:rPr kumimoji="1" lang="en-US" sz="2000" b="1">
                <a:solidFill>
                  <a:prstClr val="black"/>
                </a:solidFill>
                <a:latin typeface="Yu Gothic" panose="020B0400000000000000" pitchFamily="34" charset="-128"/>
                <a:ea typeface="Yu Gothic" panose="020B0400000000000000" pitchFamily="34" charset="-128"/>
                <a:cs typeface="YuGothic"/>
              </a:rPr>
              <a:t>.</a:t>
            </a:r>
            <a:r>
              <a:rPr kumimoji="1" lang="ja-JP" altLang="en-US" sz="2000" b="1">
                <a:solidFill>
                  <a:prstClr val="black"/>
                </a:solidFill>
                <a:latin typeface="Yu Gothic" panose="020B0400000000000000" pitchFamily="34" charset="-128"/>
                <a:cs typeface="YuGothic"/>
              </a:rPr>
              <a:t>他、共有空間の環境管理</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40" name="object 10">
            <a:extLst>
              <a:ext uri="{FF2B5EF4-FFF2-40B4-BE49-F238E27FC236}">
                <a16:creationId xmlns:a16="http://schemas.microsoft.com/office/drawing/2014/main" xmlns="" id="{BD9ED852-B90A-474E-8DED-4082E3A40B9A}"/>
              </a:ext>
            </a:extLst>
          </p:cNvPr>
          <p:cNvSpPr txBox="1"/>
          <p:nvPr/>
        </p:nvSpPr>
        <p:spPr>
          <a:xfrm>
            <a:off x="817358" y="7088630"/>
            <a:ext cx="3889914" cy="320601"/>
          </a:xfrm>
          <a:prstGeom prst="rect">
            <a:avLst/>
          </a:prstGeom>
        </p:spPr>
        <p:txBody>
          <a:bodyPr vert="horz" wrap="square" lIns="0" tIns="12700" rIns="0" bIns="0" rtlCol="0">
            <a:spAutoFit/>
          </a:bodyPr>
          <a:lstStyle/>
          <a:p>
            <a:pPr marL="12065" defTabSz="914400">
              <a:tabLst>
                <a:tab pos="273050" algn="l"/>
              </a:tabLst>
            </a:pPr>
            <a:r>
              <a:rPr kumimoji="1" lang="en-US" altLang="ja-JP" sz="2000" b="1">
                <a:solidFill>
                  <a:prstClr val="black"/>
                </a:solidFill>
                <a:latin typeface="Yu Gothic" panose="020B0400000000000000" pitchFamily="34" charset="-128"/>
                <a:cs typeface="YuGothic"/>
              </a:rPr>
              <a:t>7</a:t>
            </a:r>
            <a:r>
              <a:rPr kumimoji="1" lang="en-US" sz="2000" b="1">
                <a:solidFill>
                  <a:prstClr val="black"/>
                </a:solidFill>
                <a:latin typeface="Yu Gothic" panose="020B0400000000000000" pitchFamily="34" charset="-128"/>
                <a:ea typeface="Yu Gothic" panose="020B0400000000000000" pitchFamily="34" charset="-128"/>
                <a:cs typeface="YuGothic"/>
              </a:rPr>
              <a:t>.</a:t>
            </a:r>
            <a:r>
              <a:rPr kumimoji="1" lang="ja-JP" altLang="en-US" sz="2000" b="1">
                <a:solidFill>
                  <a:prstClr val="black"/>
                </a:solidFill>
                <a:latin typeface="Yu Gothic" panose="020B0400000000000000" pitchFamily="34" charset="-128"/>
                <a:cs typeface="YuGothic"/>
              </a:rPr>
              <a:t>居住空間の環境管理</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41" name="object 6">
            <a:extLst>
              <a:ext uri="{FF2B5EF4-FFF2-40B4-BE49-F238E27FC236}">
                <a16:creationId xmlns:a16="http://schemas.microsoft.com/office/drawing/2014/main" xmlns="" id="{CBB8427D-405A-4546-AA82-A9AF607E7AE3}"/>
              </a:ext>
            </a:extLst>
          </p:cNvPr>
          <p:cNvSpPr/>
          <p:nvPr/>
        </p:nvSpPr>
        <p:spPr>
          <a:xfrm>
            <a:off x="817358" y="8039184"/>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defTabSz="914400"/>
            <a:endParaRPr kumimoji="1" sz="2000" b="1">
              <a:solidFill>
                <a:prstClr val="black"/>
              </a:solidFill>
              <a:latin typeface="Yu Gothic" panose="020B0400000000000000" pitchFamily="34" charset="-128"/>
              <a:ea typeface="Yu Gothic" panose="020B0400000000000000" pitchFamily="34" charset="-128"/>
            </a:endParaRPr>
          </a:p>
        </p:txBody>
      </p:sp>
      <p:sp>
        <p:nvSpPr>
          <p:cNvPr id="42" name="object 10">
            <a:extLst>
              <a:ext uri="{FF2B5EF4-FFF2-40B4-BE49-F238E27FC236}">
                <a16:creationId xmlns:a16="http://schemas.microsoft.com/office/drawing/2014/main" xmlns="" id="{949BE79C-47BE-4887-97D6-5108C3453B8A}"/>
              </a:ext>
            </a:extLst>
          </p:cNvPr>
          <p:cNvSpPr txBox="1"/>
          <p:nvPr/>
        </p:nvSpPr>
        <p:spPr>
          <a:xfrm>
            <a:off x="817358" y="7674775"/>
            <a:ext cx="3889914" cy="320601"/>
          </a:xfrm>
          <a:prstGeom prst="rect">
            <a:avLst/>
          </a:prstGeom>
        </p:spPr>
        <p:txBody>
          <a:bodyPr vert="horz" wrap="square" lIns="0" tIns="12700" rIns="0" bIns="0" rtlCol="0">
            <a:spAutoFit/>
          </a:bodyPr>
          <a:lstStyle/>
          <a:p>
            <a:pPr marL="12065" defTabSz="914400">
              <a:tabLst>
                <a:tab pos="273050" algn="l"/>
              </a:tabLst>
            </a:pPr>
            <a:r>
              <a:rPr kumimoji="1" lang="en-US" altLang="ja-JP" sz="2000" b="1">
                <a:solidFill>
                  <a:prstClr val="black"/>
                </a:solidFill>
                <a:latin typeface="Yu Gothic" panose="020B0400000000000000" pitchFamily="34" charset="-128"/>
                <a:cs typeface="YuGothic"/>
              </a:rPr>
              <a:t>8</a:t>
            </a:r>
            <a:r>
              <a:rPr kumimoji="1" lang="en-US" sz="2000" b="1">
                <a:solidFill>
                  <a:prstClr val="black"/>
                </a:solidFill>
                <a:latin typeface="Yu Gothic" panose="020B0400000000000000" pitchFamily="34" charset="-128"/>
                <a:ea typeface="Yu Gothic" panose="020B0400000000000000" pitchFamily="34" charset="-128"/>
                <a:cs typeface="YuGothic"/>
              </a:rPr>
              <a:t>.</a:t>
            </a:r>
            <a:r>
              <a:rPr kumimoji="1" lang="ja-JP" altLang="en-US" sz="2000" b="1">
                <a:solidFill>
                  <a:prstClr val="black"/>
                </a:solidFill>
                <a:latin typeface="Yu Gothic" panose="020B0400000000000000" pitchFamily="34" charset="-128"/>
                <a:cs typeface="YuGothic"/>
              </a:rPr>
              <a:t>避難者の健康管理</a:t>
            </a:r>
          </a:p>
        </p:txBody>
      </p:sp>
    </p:spTree>
    <p:extLst>
      <p:ext uri="{BB962C8B-B14F-4D97-AF65-F5344CB8AC3E}">
        <p14:creationId xmlns:p14="http://schemas.microsoft.com/office/powerpoint/2010/main" val="34678780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39B9624-8633-400D-BE21-36D093BEF9A9}"/>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５８</a:t>
            </a:r>
            <a:endParaRPr lang="ja-JP" altLang="en-US">
              <a:solidFill>
                <a:schemeClr val="tx1">
                  <a:lumMod val="50000"/>
                  <a:lumOff val="50000"/>
                </a:schemeClr>
              </a:solidFill>
              <a:latin typeface="+mj-ea"/>
              <a:ea typeface="+mj-ea"/>
            </a:endParaRPr>
          </a:p>
        </p:txBody>
      </p:sp>
      <p:sp>
        <p:nvSpPr>
          <p:cNvPr id="15" name="object 2">
            <a:extLst>
              <a:ext uri="{FF2B5EF4-FFF2-40B4-BE49-F238E27FC236}">
                <a16:creationId xmlns:a16="http://schemas.microsoft.com/office/drawing/2014/main" xmlns="" id="{205FA991-14FF-416D-9DF6-C6F5D78EF7AD}"/>
              </a:ext>
            </a:extLst>
          </p:cNvPr>
          <p:cNvSpPr txBox="1">
            <a:spLocks/>
          </p:cNvSpPr>
          <p:nvPr/>
        </p:nvSpPr>
        <p:spPr>
          <a:xfrm>
            <a:off x="637387" y="969878"/>
            <a:ext cx="6126270" cy="50526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3200" b="1" kern="0">
                <a:solidFill>
                  <a:srgbClr val="F79646">
                    <a:lumMod val="75000"/>
                  </a:srgbClr>
                </a:solidFill>
                <a:latin typeface="Yu Gothic" panose="020B0400000000000000" pitchFamily="34" charset="-128"/>
                <a:ea typeface="Yu Gothic" panose="020B0400000000000000" pitchFamily="34" charset="-128"/>
              </a:rPr>
              <a:t>１</a:t>
            </a:r>
            <a:r>
              <a:rPr lang="en-US" altLang="ja-JP" sz="3200" b="1" kern="0">
                <a:solidFill>
                  <a:srgbClr val="F79646">
                    <a:lumMod val="75000"/>
                  </a:srgbClr>
                </a:solidFill>
                <a:latin typeface="Yu Gothic" panose="020B0400000000000000" pitchFamily="34" charset="-128"/>
                <a:ea typeface="Yu Gothic" panose="020B0400000000000000" pitchFamily="34" charset="-128"/>
              </a:rPr>
              <a:t>. </a:t>
            </a:r>
            <a:r>
              <a:rPr lang="ja-JP" altLang="en-US" sz="3200" b="1" kern="0">
                <a:solidFill>
                  <a:srgbClr val="F79646">
                    <a:lumMod val="75000"/>
                  </a:srgbClr>
                </a:solidFill>
                <a:latin typeface="Yu Gothic" panose="020B0400000000000000" pitchFamily="34" charset="-128"/>
                <a:ea typeface="Yu Gothic" panose="020B0400000000000000" pitchFamily="34" charset="-128"/>
              </a:rPr>
              <a:t>生活環境全般の整備</a:t>
            </a:r>
          </a:p>
        </p:txBody>
      </p:sp>
      <p:sp>
        <p:nvSpPr>
          <p:cNvPr id="16" name="object 9">
            <a:extLst>
              <a:ext uri="{FF2B5EF4-FFF2-40B4-BE49-F238E27FC236}">
                <a16:creationId xmlns:a16="http://schemas.microsoft.com/office/drawing/2014/main" xmlns="" id="{AEDC8FC9-D002-4F81-AC1A-9979530F3A9C}"/>
              </a:ext>
            </a:extLst>
          </p:cNvPr>
          <p:cNvSpPr txBox="1"/>
          <p:nvPr/>
        </p:nvSpPr>
        <p:spPr>
          <a:xfrm>
            <a:off x="738476" y="3142263"/>
            <a:ext cx="6186293" cy="3972562"/>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施設管理者と協力して、手洗い場、キッチンスタジオなど出水場所を点検し、水の使用に問題がないか点検する。被災などにより出水・排水に問題が生じている場合は、利用の禁止措置を行う。</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施設管理者と協力して、施設全体及び特に要配慮者スペースや居住スペースに電気が通じているか、電力が使えるかどうか確認する。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施設管理者と協力して、施設全体及び特に要配慮者スペースや居住スペース等で空調が使えるかどうか確認する。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施設管理者と協力して、放送設備がある場合、点検し、使えるかどうか確認する。</a:t>
            </a:r>
          </a:p>
        </p:txBody>
      </p:sp>
      <p:grpSp>
        <p:nvGrpSpPr>
          <p:cNvPr id="17" name="グループ化 16">
            <a:extLst>
              <a:ext uri="{FF2B5EF4-FFF2-40B4-BE49-F238E27FC236}">
                <a16:creationId xmlns:a16="http://schemas.microsoft.com/office/drawing/2014/main" xmlns="" id="{351D6507-0E9F-4790-B941-084614953365}"/>
              </a:ext>
            </a:extLst>
          </p:cNvPr>
          <p:cNvGrpSpPr/>
          <p:nvPr/>
        </p:nvGrpSpPr>
        <p:grpSpPr>
          <a:xfrm>
            <a:off x="628650" y="2480310"/>
            <a:ext cx="6357742" cy="504190"/>
            <a:chOff x="728646" y="1851740"/>
            <a:chExt cx="6120130" cy="504190"/>
          </a:xfrm>
        </p:grpSpPr>
        <p:sp>
          <p:nvSpPr>
            <p:cNvPr id="18" name="object 20">
              <a:extLst>
                <a:ext uri="{FF2B5EF4-FFF2-40B4-BE49-F238E27FC236}">
                  <a16:creationId xmlns:a16="http://schemas.microsoft.com/office/drawing/2014/main" xmlns="" id="{47F5377A-7972-4593-A1CA-1ED3916F978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19" name="object 21">
              <a:extLst>
                <a:ext uri="{FF2B5EF4-FFF2-40B4-BE49-F238E27FC236}">
                  <a16:creationId xmlns:a16="http://schemas.microsoft.com/office/drawing/2014/main" xmlns="" id="{187EC0F3-44F7-4328-9C08-0287EE92C272}"/>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施設・設備の点検</a:t>
              </a:r>
            </a:p>
          </p:txBody>
        </p:sp>
        <p:sp>
          <p:nvSpPr>
            <p:cNvPr id="20" name="object 22">
              <a:extLst>
                <a:ext uri="{FF2B5EF4-FFF2-40B4-BE49-F238E27FC236}">
                  <a16:creationId xmlns:a16="http://schemas.microsoft.com/office/drawing/2014/main" xmlns="" id="{1FF1B8F5-2B68-488B-8E3A-0690B8A0F65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1" name="object 23">
              <a:extLst>
                <a:ext uri="{FF2B5EF4-FFF2-40B4-BE49-F238E27FC236}">
                  <a16:creationId xmlns:a16="http://schemas.microsoft.com/office/drawing/2014/main" xmlns="" id="{CAF68F65-30B1-4138-BE5F-48204128AEE6}"/>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F79646">
                      <a:lumMod val="75000"/>
                    </a:srgbClr>
                  </a:solidFill>
                  <a:latin typeface="Yu Gothic" panose="020B0400000000000000" pitchFamily="34" charset="-128"/>
                  <a:cs typeface="YuGothic"/>
                </a:rPr>
                <a:t>１</a:t>
              </a:r>
              <a:endParaRPr kumimoji="1" sz="2100" b="1">
                <a:solidFill>
                  <a:srgbClr val="F79646">
                    <a:lumMod val="75000"/>
                  </a:srgbClr>
                </a:solidFill>
                <a:latin typeface="Yu Gothic" panose="020B0400000000000000" pitchFamily="34" charset="-128"/>
                <a:ea typeface="Yu Gothic" panose="020B0400000000000000" pitchFamily="34" charset="-128"/>
                <a:cs typeface="YuGothic"/>
              </a:endParaRPr>
            </a:p>
          </p:txBody>
        </p:sp>
      </p:grpSp>
      <p:grpSp>
        <p:nvGrpSpPr>
          <p:cNvPr id="22" name="グループ化 21">
            <a:extLst>
              <a:ext uri="{FF2B5EF4-FFF2-40B4-BE49-F238E27FC236}">
                <a16:creationId xmlns:a16="http://schemas.microsoft.com/office/drawing/2014/main" xmlns="" id="{0DF7A84E-B97D-4866-B1D2-37E7E5517C76}"/>
              </a:ext>
            </a:extLst>
          </p:cNvPr>
          <p:cNvGrpSpPr/>
          <p:nvPr/>
        </p:nvGrpSpPr>
        <p:grpSpPr>
          <a:xfrm>
            <a:off x="689917" y="1624372"/>
            <a:ext cx="6283775" cy="648000"/>
            <a:chOff x="689917" y="1624372"/>
            <a:chExt cx="6283775" cy="648000"/>
          </a:xfrm>
        </p:grpSpPr>
        <p:pic>
          <p:nvPicPr>
            <p:cNvPr id="23" name="グラフィックス 22" descr="ドキュメント 枠線">
              <a:extLst>
                <a:ext uri="{FF2B5EF4-FFF2-40B4-BE49-F238E27FC236}">
                  <a16:creationId xmlns:a16="http://schemas.microsoft.com/office/drawing/2014/main" xmlns="" id="{445A7C64-0046-45E7-B5BF-25A6CC699C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4" name="正方形/長方形 23">
              <a:extLst>
                <a:ext uri="{FF2B5EF4-FFF2-40B4-BE49-F238E27FC236}">
                  <a16:creationId xmlns:a16="http://schemas.microsoft.com/office/drawing/2014/main" xmlns="" id="{2F75EC04-E773-402B-B5F7-6A44F595D29D}"/>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5" name="object 5">
            <a:extLst>
              <a:ext uri="{FF2B5EF4-FFF2-40B4-BE49-F238E27FC236}">
                <a16:creationId xmlns:a16="http://schemas.microsoft.com/office/drawing/2014/main" xmlns="" id="{675848EB-5E42-4A23-9E59-73F2586A7B75}"/>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26" name="テキスト ボックス 25">
            <a:extLst>
              <a:ext uri="{FF2B5EF4-FFF2-40B4-BE49-F238E27FC236}">
                <a16:creationId xmlns:a16="http://schemas.microsoft.com/office/drawing/2014/main" xmlns="" id="{07E9283E-6C25-436E-8695-C59281BD041F}"/>
              </a:ext>
            </a:extLst>
          </p:cNvPr>
          <p:cNvSpPr txBox="1"/>
          <p:nvPr/>
        </p:nvSpPr>
        <p:spPr>
          <a:xfrm>
            <a:off x="743360" y="7272588"/>
            <a:ext cx="5529610" cy="338554"/>
          </a:xfrm>
          <a:prstGeom prst="rect">
            <a:avLst/>
          </a:prstGeom>
          <a:noFill/>
        </p:spPr>
        <p:txBody>
          <a:bodyPr wrap="square">
            <a:spAutoFit/>
          </a:bodyPr>
          <a:lstStyle/>
          <a:p>
            <a:pPr defTabSz="914400"/>
            <a:r>
              <a:rPr kumimoji="1" lang="ja-JP" altLang="en-US" sz="1600" b="1" u="sng" dirty="0">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dirty="0">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11】</a:t>
            </a:r>
            <a:r>
              <a:rPr kumimoji="1" lang="ja-JP" altLang="en-US" sz="1600" b="1" u="sng" dirty="0">
                <a:solidFill>
                  <a:srgbClr val="172A88"/>
                </a:solidFill>
                <a:latin typeface="Yu Gothic" panose="020B0400000000000000" pitchFamily="34" charset="-128"/>
                <a:cs typeface="YuGothic"/>
              </a:rPr>
              <a:t>設備が使えない場合の対処</a:t>
            </a:r>
            <a:endParaRPr kumimoji="1" lang="ja-JP" altLang="en-US" sz="1600" u="sng" dirty="0">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847669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2E0E9A44-BBF8-41F1-9CDB-65484142FDB8}"/>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５９</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907F87ED-6414-4906-9750-FEAB3607408A}"/>
              </a:ext>
            </a:extLst>
          </p:cNvPr>
          <p:cNvSpPr txBox="1">
            <a:spLocks/>
          </p:cNvSpPr>
          <p:nvPr/>
        </p:nvSpPr>
        <p:spPr>
          <a:xfrm>
            <a:off x="394906"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１</a:t>
            </a:r>
            <a:r>
              <a:rPr kumimoji="0" lang="en-US" altLang="ja-JP"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生活環境全般の整備</a:t>
            </a:r>
          </a:p>
        </p:txBody>
      </p:sp>
      <p:grpSp>
        <p:nvGrpSpPr>
          <p:cNvPr id="4" name="グループ化 3">
            <a:extLst>
              <a:ext uri="{FF2B5EF4-FFF2-40B4-BE49-F238E27FC236}">
                <a16:creationId xmlns:a16="http://schemas.microsoft.com/office/drawing/2014/main" xmlns="" id="{BE77DB25-53A4-47C4-9D7D-6AB37C52BD64}"/>
              </a:ext>
            </a:extLst>
          </p:cNvPr>
          <p:cNvGrpSpPr/>
          <p:nvPr/>
        </p:nvGrpSpPr>
        <p:grpSpPr>
          <a:xfrm>
            <a:off x="536721" y="1668095"/>
            <a:ext cx="6283775" cy="648000"/>
            <a:chOff x="689917" y="1624372"/>
            <a:chExt cx="6283775" cy="648000"/>
          </a:xfrm>
        </p:grpSpPr>
        <p:sp>
          <p:nvSpPr>
            <p:cNvPr id="5" name="object 5">
              <a:extLst>
                <a:ext uri="{FF2B5EF4-FFF2-40B4-BE49-F238E27FC236}">
                  <a16:creationId xmlns:a16="http://schemas.microsoft.com/office/drawing/2014/main" xmlns="" id="{8F0F603C-6C0A-4757-8B59-731728CACB37}"/>
                </a:ext>
              </a:extLst>
            </p:cNvPr>
            <p:cNvSpPr txBox="1"/>
            <p:nvPr/>
          </p:nvSpPr>
          <p:spPr>
            <a:xfrm>
              <a:off x="1376148" y="1829605"/>
              <a:ext cx="5031002" cy="22826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Yu Gothic" panose="020B0400000000000000" pitchFamily="34" charset="-128"/>
                  <a:cs typeface="YuGothic"/>
                </a:rPr>
                <a:t>様式</a:t>
              </a:r>
              <a:r>
                <a:rPr kumimoji="1" lang="en-US" altLang="ja-JP" sz="1400" b="1" i="0" u="none" strike="noStrike" kern="0" cap="none" spc="0" normalizeH="0" baseline="0" noProof="0" dirty="0">
                  <a:ln>
                    <a:noFill/>
                  </a:ln>
                  <a:solidFill>
                    <a:prstClr val="black"/>
                  </a:solidFill>
                  <a:effectLst/>
                  <a:uLnTx/>
                  <a:uFillTx/>
                  <a:latin typeface="Yu Gothic" panose="020B0400000000000000" pitchFamily="34" charset="-128"/>
                  <a:cs typeface="YuGothic"/>
                </a:rPr>
                <a:t>32</a:t>
              </a:r>
              <a:r>
                <a:rPr kumimoji="1" lang="ja-JP" altLang="en-US" sz="1400" b="1" i="0" u="none" strike="noStrike" kern="0" cap="none" spc="0" normalizeH="0" baseline="0" noProof="0" dirty="0">
                  <a:ln>
                    <a:noFill/>
                  </a:ln>
                  <a:solidFill>
                    <a:prstClr val="black"/>
                  </a:solidFill>
                  <a:effectLst/>
                  <a:uLnTx/>
                  <a:uFillTx/>
                  <a:latin typeface="Yu Gothic" panose="020B0400000000000000" pitchFamily="34" charset="-128"/>
                  <a:cs typeface="YuGothic"/>
                </a:rPr>
                <a:t>：食料・物資班への物資等依頼票</a:t>
              </a:r>
              <a:endParaRPr kumimoji="1" lang="zh-TW" altLang="en-US" sz="14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YuGothic"/>
              </a:endParaRPr>
            </a:p>
          </p:txBody>
        </p:sp>
        <p:pic>
          <p:nvPicPr>
            <p:cNvPr id="6" name="グラフィックス 5" descr="ドキュメント 枠線">
              <a:extLst>
                <a:ext uri="{FF2B5EF4-FFF2-40B4-BE49-F238E27FC236}">
                  <a16:creationId xmlns:a16="http://schemas.microsoft.com/office/drawing/2014/main" xmlns="" id="{B61954E1-6587-4669-8EED-5BE50311D3F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7" name="正方形/長方形 6">
              <a:extLst>
                <a:ext uri="{FF2B5EF4-FFF2-40B4-BE49-F238E27FC236}">
                  <a16:creationId xmlns:a16="http://schemas.microsoft.com/office/drawing/2014/main" xmlns="" id="{C1EB4478-A1D6-4F79-A92A-3346FD24E28C}"/>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8" name="object 9">
            <a:extLst>
              <a:ext uri="{FF2B5EF4-FFF2-40B4-BE49-F238E27FC236}">
                <a16:creationId xmlns:a16="http://schemas.microsoft.com/office/drawing/2014/main" xmlns="" id="{F2D1BD19-0E91-451A-8A6A-AF6AA28E9F38}"/>
              </a:ext>
            </a:extLst>
          </p:cNvPr>
          <p:cNvSpPr txBox="1"/>
          <p:nvPr/>
        </p:nvSpPr>
        <p:spPr>
          <a:xfrm>
            <a:off x="591884" y="3142263"/>
            <a:ext cx="6186293" cy="1767150"/>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水道・電気・通信・空調・放送設備など避難生活に必要な機能の状況、設備の利用可否と利用範囲を整理する。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避難生活に必要な機能に被害が生じ、修繕等による回復が必要な場合は、</a:t>
            </a:r>
            <a:r>
              <a:rPr kumimoji="1" lang="ja-JP" altLang="en-US" sz="1600" b="1">
                <a:solidFill>
                  <a:srgbClr val="221815"/>
                </a:solidFill>
                <a:latin typeface="游ゴシック" panose="020B0400000000000000" pitchFamily="50" charset="-128"/>
              </a:rPr>
              <a:t>町職員（</a:t>
            </a:r>
            <a:r>
              <a:rPr kumimoji="1" lang="ja-JP" altLang="en-US" sz="1600" b="1">
                <a:solidFill>
                  <a:srgbClr val="221815"/>
                </a:solidFill>
                <a:latin typeface="Yu Gothic" panose="020B0400000000000000" pitchFamily="34" charset="-128"/>
              </a:rPr>
              <a:t>町職員が</a:t>
            </a:r>
            <a:r>
              <a:rPr kumimoji="1" lang="ja-JP" altLang="en-US" sz="1600" b="1">
                <a:solidFill>
                  <a:prstClr val="black"/>
                </a:solidFill>
                <a:latin typeface="Yu Gothic" panose="020B0400000000000000" pitchFamily="34" charset="-128"/>
              </a:rPr>
              <a:t>いない場合は総務班）を通じて、町災害対策本部に修繕を依頼する。</a:t>
            </a:r>
            <a:endParaRPr kumimoji="1" lang="ja-JP" altLang="en-US" sz="1200" b="1">
              <a:solidFill>
                <a:srgbClr val="E46C0A"/>
              </a:solidFill>
              <a:latin typeface="Yu Gothic" panose="020B0400000000000000" pitchFamily="34" charset="-128"/>
            </a:endParaRPr>
          </a:p>
        </p:txBody>
      </p:sp>
      <p:grpSp>
        <p:nvGrpSpPr>
          <p:cNvPr id="9" name="グループ化 8">
            <a:extLst>
              <a:ext uri="{FF2B5EF4-FFF2-40B4-BE49-F238E27FC236}">
                <a16:creationId xmlns:a16="http://schemas.microsoft.com/office/drawing/2014/main" xmlns="" id="{8F23E05B-32C3-4D10-ACF3-25960CD5D97B}"/>
              </a:ext>
            </a:extLst>
          </p:cNvPr>
          <p:cNvGrpSpPr/>
          <p:nvPr/>
        </p:nvGrpSpPr>
        <p:grpSpPr>
          <a:xfrm>
            <a:off x="482058" y="2480310"/>
            <a:ext cx="6357742" cy="504190"/>
            <a:chOff x="728646" y="1851740"/>
            <a:chExt cx="6120130" cy="504190"/>
          </a:xfrm>
        </p:grpSpPr>
        <p:sp>
          <p:nvSpPr>
            <p:cNvPr id="10" name="object 20">
              <a:extLst>
                <a:ext uri="{FF2B5EF4-FFF2-40B4-BE49-F238E27FC236}">
                  <a16:creationId xmlns:a16="http://schemas.microsoft.com/office/drawing/2014/main" xmlns="" id="{273601EA-CEFD-4B4C-8448-D2A81D42FAB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11" name="object 21">
              <a:extLst>
                <a:ext uri="{FF2B5EF4-FFF2-40B4-BE49-F238E27FC236}">
                  <a16:creationId xmlns:a16="http://schemas.microsoft.com/office/drawing/2014/main" xmlns="" id="{19DDEB32-18E0-4A15-8C81-28829B5F43FF}"/>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利用できる設備等の整理と復旧に向けた相談</a:t>
              </a:r>
            </a:p>
          </p:txBody>
        </p:sp>
        <p:sp>
          <p:nvSpPr>
            <p:cNvPr id="12" name="object 22">
              <a:extLst>
                <a:ext uri="{FF2B5EF4-FFF2-40B4-BE49-F238E27FC236}">
                  <a16:creationId xmlns:a16="http://schemas.microsoft.com/office/drawing/2014/main" xmlns="" id="{33ECB772-47B6-48FF-9771-154A45EE7DB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13" name="object 23">
              <a:extLst>
                <a:ext uri="{FF2B5EF4-FFF2-40B4-BE49-F238E27FC236}">
                  <a16:creationId xmlns:a16="http://schemas.microsoft.com/office/drawing/2014/main" xmlns="" id="{BBF510BC-9654-4430-B4B5-DD8152E23D57}"/>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60A"/>
                  </a:solidFill>
                  <a:latin typeface="Yu Gothic" panose="020B0400000000000000" pitchFamily="34" charset="-128"/>
                  <a:cs typeface="YuGothic"/>
                </a:rPr>
                <a:t>２</a:t>
              </a:r>
              <a:endParaRPr kumimoji="1" sz="2100" b="1">
                <a:solidFill>
                  <a:srgbClr val="E4660A"/>
                </a:solidFill>
                <a:latin typeface="Yu Gothic" panose="020B0400000000000000" pitchFamily="34" charset="-128"/>
                <a:ea typeface="Yu Gothic" panose="020B0400000000000000" pitchFamily="34" charset="-128"/>
                <a:cs typeface="YuGothic"/>
              </a:endParaRPr>
            </a:p>
          </p:txBody>
        </p:sp>
      </p:grpSp>
      <p:sp>
        <p:nvSpPr>
          <p:cNvPr id="14" name="object 9">
            <a:extLst>
              <a:ext uri="{FF2B5EF4-FFF2-40B4-BE49-F238E27FC236}">
                <a16:creationId xmlns:a16="http://schemas.microsoft.com/office/drawing/2014/main" xmlns="" id="{F9C4DCD1-A72D-4168-B230-B2851F3E9225}"/>
              </a:ext>
            </a:extLst>
          </p:cNvPr>
          <p:cNvSpPr txBox="1"/>
          <p:nvPr/>
        </p:nvSpPr>
        <p:spPr>
          <a:xfrm>
            <a:off x="585644" y="5780053"/>
            <a:ext cx="6186293" cy="2064348"/>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発電機や照明機器など、生活に必要となる最低限の機能を確保するための備蓄等がある場合は、備蓄から取り出し、その利用準備を行う。</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生活に必要となる最低限の機能を確保するための備蓄等が不足している場合は、食料・物資班への物資等依頼票を使用して食料・物資班に調達を依頼し、その確保を行う。</a:t>
            </a:r>
          </a:p>
        </p:txBody>
      </p:sp>
      <p:grpSp>
        <p:nvGrpSpPr>
          <p:cNvPr id="15" name="グループ化 14">
            <a:extLst>
              <a:ext uri="{FF2B5EF4-FFF2-40B4-BE49-F238E27FC236}">
                <a16:creationId xmlns:a16="http://schemas.microsoft.com/office/drawing/2014/main" xmlns="" id="{F4A2BDE7-E97C-4EF7-88FB-A5BE042FB590}"/>
              </a:ext>
            </a:extLst>
          </p:cNvPr>
          <p:cNvGrpSpPr/>
          <p:nvPr/>
        </p:nvGrpSpPr>
        <p:grpSpPr>
          <a:xfrm>
            <a:off x="475818" y="5118100"/>
            <a:ext cx="6357742" cy="504190"/>
            <a:chOff x="728646" y="1851740"/>
            <a:chExt cx="6120130" cy="504190"/>
          </a:xfrm>
        </p:grpSpPr>
        <p:sp>
          <p:nvSpPr>
            <p:cNvPr id="16" name="object 20">
              <a:extLst>
                <a:ext uri="{FF2B5EF4-FFF2-40B4-BE49-F238E27FC236}">
                  <a16:creationId xmlns:a16="http://schemas.microsoft.com/office/drawing/2014/main" xmlns="" id="{259FFE17-0A0A-4B0B-8169-334559D39426}"/>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7EB86447-AC51-42C1-A8BF-52B34DDD3AD0}"/>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代替手段の確保</a:t>
              </a:r>
            </a:p>
          </p:txBody>
        </p:sp>
        <p:sp>
          <p:nvSpPr>
            <p:cNvPr id="18" name="object 22">
              <a:extLst>
                <a:ext uri="{FF2B5EF4-FFF2-40B4-BE49-F238E27FC236}">
                  <a16:creationId xmlns:a16="http://schemas.microsoft.com/office/drawing/2014/main" xmlns="" id="{6AD07F7E-2FA6-412B-9762-E720DFC9076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19" name="object 23">
              <a:extLst>
                <a:ext uri="{FF2B5EF4-FFF2-40B4-BE49-F238E27FC236}">
                  <a16:creationId xmlns:a16="http://schemas.microsoft.com/office/drawing/2014/main" xmlns="" id="{3C331B86-67F0-4368-98AD-EDE5328072A2}"/>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60A"/>
                  </a:solidFill>
                  <a:latin typeface="Yu Gothic" panose="020B0400000000000000" pitchFamily="34" charset="-128"/>
                  <a:cs typeface="YuGothic"/>
                </a:rPr>
                <a:t>３</a:t>
              </a:r>
              <a:endParaRPr kumimoji="1" sz="2100" b="1">
                <a:solidFill>
                  <a:srgbClr val="E4660A"/>
                </a:solidFill>
                <a:latin typeface="Yu Gothic" panose="020B0400000000000000" pitchFamily="34" charset="-128"/>
                <a:ea typeface="Yu Gothic" panose="020B0400000000000000" pitchFamily="34" charset="-128"/>
                <a:cs typeface="YuGothic"/>
              </a:endParaRPr>
            </a:p>
          </p:txBody>
        </p:sp>
      </p:grpSp>
      <p:sp>
        <p:nvSpPr>
          <p:cNvPr id="20" name="object 9">
            <a:extLst>
              <a:ext uri="{FF2B5EF4-FFF2-40B4-BE49-F238E27FC236}">
                <a16:creationId xmlns:a16="http://schemas.microsoft.com/office/drawing/2014/main" xmlns="" id="{7F920538-163D-4C55-83EE-9D2EEAA0A38A}"/>
              </a:ext>
            </a:extLst>
          </p:cNvPr>
          <p:cNvSpPr txBox="1"/>
          <p:nvPr/>
        </p:nvSpPr>
        <p:spPr>
          <a:xfrm>
            <a:off x="585644" y="8796173"/>
            <a:ext cx="6186293" cy="630109"/>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各班と定期的な情報交換を行う。その際、避難所ルールが守られているか確認し、またルールの順守を徹底するよう周知する。</a:t>
            </a:r>
            <a:endParaRPr kumimoji="1" lang="en-US" altLang="ja-JP" sz="1600" b="1" dirty="0">
              <a:solidFill>
                <a:prstClr val="black"/>
              </a:solidFill>
              <a:latin typeface="Yu Gothic" panose="020B0400000000000000" pitchFamily="34" charset="-128"/>
            </a:endParaRPr>
          </a:p>
        </p:txBody>
      </p:sp>
      <p:grpSp>
        <p:nvGrpSpPr>
          <p:cNvPr id="21" name="グループ化 20">
            <a:extLst>
              <a:ext uri="{FF2B5EF4-FFF2-40B4-BE49-F238E27FC236}">
                <a16:creationId xmlns:a16="http://schemas.microsoft.com/office/drawing/2014/main" xmlns="" id="{04354260-6E58-41C2-8E02-4BE8FC0AB3F1}"/>
              </a:ext>
            </a:extLst>
          </p:cNvPr>
          <p:cNvGrpSpPr/>
          <p:nvPr/>
        </p:nvGrpSpPr>
        <p:grpSpPr>
          <a:xfrm>
            <a:off x="475818" y="8134220"/>
            <a:ext cx="6357742" cy="504190"/>
            <a:chOff x="728646" y="1851740"/>
            <a:chExt cx="6120130" cy="504190"/>
          </a:xfrm>
        </p:grpSpPr>
        <p:sp>
          <p:nvSpPr>
            <p:cNvPr id="22" name="object 20">
              <a:extLst>
                <a:ext uri="{FF2B5EF4-FFF2-40B4-BE49-F238E27FC236}">
                  <a16:creationId xmlns:a16="http://schemas.microsoft.com/office/drawing/2014/main" xmlns="" id="{D12518B8-ECB5-4817-9B21-DB5F427F205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23" name="object 21">
              <a:extLst>
                <a:ext uri="{FF2B5EF4-FFF2-40B4-BE49-F238E27FC236}">
                  <a16:creationId xmlns:a16="http://schemas.microsoft.com/office/drawing/2014/main" xmlns="" id="{506B7FA1-8739-4F40-9AA3-F2917FD3141D}"/>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dirty="0">
                  <a:solidFill>
                    <a:srgbClr val="FFFFFF"/>
                  </a:solidFill>
                  <a:latin typeface="Yu Gothic" panose="020B0400000000000000" pitchFamily="34" charset="-128"/>
                  <a:cs typeface="YuGothic"/>
                </a:rPr>
                <a:t>各班との連携</a:t>
              </a:r>
            </a:p>
          </p:txBody>
        </p:sp>
        <p:sp>
          <p:nvSpPr>
            <p:cNvPr id="24" name="object 22">
              <a:extLst>
                <a:ext uri="{FF2B5EF4-FFF2-40B4-BE49-F238E27FC236}">
                  <a16:creationId xmlns:a16="http://schemas.microsoft.com/office/drawing/2014/main" xmlns="" id="{C137D5D0-C5C7-44FD-9659-E599ADF81F0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5" name="object 23">
              <a:extLst>
                <a:ext uri="{FF2B5EF4-FFF2-40B4-BE49-F238E27FC236}">
                  <a16:creationId xmlns:a16="http://schemas.microsoft.com/office/drawing/2014/main" xmlns="" id="{7E15546C-7F92-4020-A029-98F42447EEB5}"/>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E4660A"/>
                  </a:solidFill>
                  <a:latin typeface="Yu Gothic" panose="020B0400000000000000" pitchFamily="34" charset="-128"/>
                  <a:cs typeface="YuGothic"/>
                </a:rPr>
                <a:t>４</a:t>
              </a:r>
              <a:endParaRPr kumimoji="1" sz="2100" b="1" dirty="0">
                <a:solidFill>
                  <a:srgbClr val="E4660A"/>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1642312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39B9624-8633-400D-BE21-36D093BEF9A9}"/>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６０</a:t>
            </a:r>
            <a:endParaRPr lang="ja-JP" altLang="en-US">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5B44A8C7-8602-4C64-BB82-E0120F6B6B66}"/>
              </a:ext>
            </a:extLst>
          </p:cNvPr>
          <p:cNvSpPr txBox="1">
            <a:spLocks/>
          </p:cNvSpPr>
          <p:nvPr/>
        </p:nvSpPr>
        <p:spPr>
          <a:xfrm>
            <a:off x="637387" y="969878"/>
            <a:ext cx="6126270"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２</a:t>
            </a:r>
            <a:r>
              <a:rPr kumimoji="0" lang="en-US" altLang="ja-JP"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ペットの受け入れ環境整備</a:t>
            </a:r>
          </a:p>
        </p:txBody>
      </p:sp>
      <p:sp>
        <p:nvSpPr>
          <p:cNvPr id="22" name="object 9">
            <a:extLst>
              <a:ext uri="{FF2B5EF4-FFF2-40B4-BE49-F238E27FC236}">
                <a16:creationId xmlns:a16="http://schemas.microsoft.com/office/drawing/2014/main" xmlns="" id="{0080DCB9-50FE-42D5-B8C7-FD34407E7521}"/>
              </a:ext>
            </a:extLst>
          </p:cNvPr>
          <p:cNvSpPr txBox="1"/>
          <p:nvPr/>
        </p:nvSpPr>
        <p:spPr>
          <a:xfrm>
            <a:off x="738476" y="3142263"/>
            <a:ext cx="6186293" cy="1424172"/>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飼い主を中心に、総務班を交え、避難所でのペットの飼育場所の整備の方法、飼育ルールや衛生管理方法を検討する。</a:t>
            </a:r>
            <a:endParaRPr kumimoji="1" lang="en-US" altLang="ja-JP" sz="1600" b="1">
              <a:solidFill>
                <a:prstClr val="black"/>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避難所での</a:t>
            </a:r>
            <a:r>
              <a:rPr kumimoji="1" lang="ja-JP" altLang="en-US" sz="1600" b="1">
                <a:solidFill>
                  <a:srgbClr val="221815"/>
                </a:solidFill>
                <a:latin typeface="Yu Gothic" panose="020B0400000000000000" pitchFamily="34" charset="-128"/>
              </a:rPr>
              <a:t>ペットの飼育ルールや衛生管理方法について、</a:t>
            </a:r>
            <a:r>
              <a:rPr kumimoji="1" lang="en-US" altLang="ja-JP" sz="1600" b="1">
                <a:solidFill>
                  <a:srgbClr val="221815"/>
                </a:solidFill>
                <a:latin typeface="Yu Gothic" panose="020B0400000000000000" pitchFamily="34" charset="-128"/>
              </a:rPr>
              <a:t/>
            </a:r>
            <a:br>
              <a:rPr kumimoji="1" lang="en-US" altLang="ja-JP" sz="1600" b="1">
                <a:solidFill>
                  <a:srgbClr val="221815"/>
                </a:solidFill>
                <a:latin typeface="Yu Gothic" panose="020B0400000000000000" pitchFamily="34" charset="-128"/>
              </a:rPr>
            </a:br>
            <a:r>
              <a:rPr kumimoji="1" lang="ja-JP" altLang="en-US" sz="1600" b="1">
                <a:solidFill>
                  <a:srgbClr val="221815"/>
                </a:solidFill>
                <a:latin typeface="Yu Gothic" panose="020B0400000000000000" pitchFamily="34" charset="-128"/>
              </a:rPr>
              <a:t>避難所運営委員会</a:t>
            </a:r>
            <a:r>
              <a:rPr kumimoji="1" lang="ja-JP" altLang="en-US" sz="1600" b="1">
                <a:solidFill>
                  <a:prstClr val="black"/>
                </a:solidFill>
                <a:latin typeface="Yu Gothic" panose="020B0400000000000000" pitchFamily="34" charset="-128"/>
              </a:rPr>
              <a:t>で協議し、承認を得る。</a:t>
            </a:r>
            <a:endParaRPr kumimoji="1" lang="ja-JP" altLang="en-US" sz="1200" b="1">
              <a:solidFill>
                <a:srgbClr val="E46C0A"/>
              </a:solidFill>
              <a:latin typeface="Yu Gothic" panose="020B0400000000000000" pitchFamily="34" charset="-128"/>
            </a:endParaRPr>
          </a:p>
        </p:txBody>
      </p:sp>
      <p:grpSp>
        <p:nvGrpSpPr>
          <p:cNvPr id="23" name="グループ化 22">
            <a:extLst>
              <a:ext uri="{FF2B5EF4-FFF2-40B4-BE49-F238E27FC236}">
                <a16:creationId xmlns:a16="http://schemas.microsoft.com/office/drawing/2014/main" xmlns="" id="{E7E37CA2-CCED-43AD-A376-EFCA070A4B89}"/>
              </a:ext>
            </a:extLst>
          </p:cNvPr>
          <p:cNvGrpSpPr/>
          <p:nvPr/>
        </p:nvGrpSpPr>
        <p:grpSpPr>
          <a:xfrm>
            <a:off x="628650" y="2480310"/>
            <a:ext cx="6357742" cy="504190"/>
            <a:chOff x="728646" y="1851740"/>
            <a:chExt cx="6120130" cy="504190"/>
          </a:xfrm>
        </p:grpSpPr>
        <p:sp>
          <p:nvSpPr>
            <p:cNvPr id="24" name="object 20">
              <a:extLst>
                <a:ext uri="{FF2B5EF4-FFF2-40B4-BE49-F238E27FC236}">
                  <a16:creationId xmlns:a16="http://schemas.microsoft.com/office/drawing/2014/main" xmlns="" id="{C26AFFF1-A274-472A-8249-1D9E69DBFF5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25" name="object 21">
              <a:extLst>
                <a:ext uri="{FF2B5EF4-FFF2-40B4-BE49-F238E27FC236}">
                  <a16:creationId xmlns:a16="http://schemas.microsoft.com/office/drawing/2014/main" xmlns="" id="{84450CCF-4F4C-4ABB-8E80-EC4697B5B28C}"/>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ペット同行避難者主体の管理体制づくり</a:t>
              </a:r>
            </a:p>
          </p:txBody>
        </p:sp>
        <p:sp>
          <p:nvSpPr>
            <p:cNvPr id="26" name="object 22">
              <a:extLst>
                <a:ext uri="{FF2B5EF4-FFF2-40B4-BE49-F238E27FC236}">
                  <a16:creationId xmlns:a16="http://schemas.microsoft.com/office/drawing/2014/main" xmlns="" id="{B5D08B08-0807-41B0-BD96-A88062E96DA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7" name="object 23">
              <a:extLst>
                <a:ext uri="{FF2B5EF4-FFF2-40B4-BE49-F238E27FC236}">
                  <a16:creationId xmlns:a16="http://schemas.microsoft.com/office/drawing/2014/main" xmlns="" id="{9BC36ACE-835A-4999-9A4A-1E3AD84E9555}"/>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１</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grpSp>
        <p:nvGrpSpPr>
          <p:cNvPr id="28" name="グループ化 27">
            <a:extLst>
              <a:ext uri="{FF2B5EF4-FFF2-40B4-BE49-F238E27FC236}">
                <a16:creationId xmlns:a16="http://schemas.microsoft.com/office/drawing/2014/main" xmlns="" id="{16B995CC-707B-41CB-AC29-8E8E990ADD64}"/>
              </a:ext>
            </a:extLst>
          </p:cNvPr>
          <p:cNvGrpSpPr/>
          <p:nvPr/>
        </p:nvGrpSpPr>
        <p:grpSpPr>
          <a:xfrm>
            <a:off x="689917" y="1624372"/>
            <a:ext cx="6283775" cy="648000"/>
            <a:chOff x="689917" y="1624372"/>
            <a:chExt cx="6283775" cy="648000"/>
          </a:xfrm>
        </p:grpSpPr>
        <p:pic>
          <p:nvPicPr>
            <p:cNvPr id="29" name="グラフィックス 28" descr="ドキュメント 枠線">
              <a:extLst>
                <a:ext uri="{FF2B5EF4-FFF2-40B4-BE49-F238E27FC236}">
                  <a16:creationId xmlns:a16="http://schemas.microsoft.com/office/drawing/2014/main" xmlns="" id="{D7E3B0F8-E919-45D1-AC9D-44DA11CE63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0" name="正方形/長方形 29">
              <a:extLst>
                <a:ext uri="{FF2B5EF4-FFF2-40B4-BE49-F238E27FC236}">
                  <a16:creationId xmlns:a16="http://schemas.microsoft.com/office/drawing/2014/main" xmlns="" id="{8F365DD8-C8C2-4687-9E89-2D22DA43D5E0}"/>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1" name="object 5">
            <a:extLst>
              <a:ext uri="{FF2B5EF4-FFF2-40B4-BE49-F238E27FC236}">
                <a16:creationId xmlns:a16="http://schemas.microsoft.com/office/drawing/2014/main" xmlns="" id="{BE2806B1-4CAC-4D0F-A7A0-C81509A14CF2}"/>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srgbClr val="221815"/>
                </a:solidFill>
                <a:latin typeface="Yu Gothic" panose="020B0400000000000000" pitchFamily="34" charset="-128"/>
                <a:cs typeface="YuGothic"/>
              </a:rPr>
              <a:t>様式</a:t>
            </a:r>
            <a:r>
              <a:rPr kumimoji="1" lang="en-US" altLang="ja-JP" sz="1400" b="1">
                <a:solidFill>
                  <a:srgbClr val="221815"/>
                </a:solidFill>
                <a:latin typeface="Yu Gothic" panose="020B0400000000000000" pitchFamily="34" charset="-128"/>
                <a:cs typeface="YuGothic"/>
              </a:rPr>
              <a:t>25</a:t>
            </a:r>
            <a:r>
              <a:rPr kumimoji="1" lang="ja-JP" altLang="en-US" sz="1400" b="1">
                <a:solidFill>
                  <a:srgbClr val="221815"/>
                </a:solidFill>
                <a:latin typeface="Yu Gothic" panose="020B0400000000000000" pitchFamily="34" charset="-128"/>
                <a:cs typeface="YuGothic"/>
              </a:rPr>
              <a:t>：ペット登録台帳、様式</a:t>
            </a:r>
            <a:r>
              <a:rPr kumimoji="1" lang="en-US" altLang="ja-JP" sz="1400" b="1">
                <a:solidFill>
                  <a:srgbClr val="221815"/>
                </a:solidFill>
                <a:latin typeface="Yu Gothic" panose="020B0400000000000000" pitchFamily="34" charset="-128"/>
                <a:cs typeface="YuGothic"/>
              </a:rPr>
              <a:t>31</a:t>
            </a:r>
            <a:r>
              <a:rPr kumimoji="1" lang="ja-JP" altLang="en-US" sz="1400" b="1">
                <a:solidFill>
                  <a:srgbClr val="221815"/>
                </a:solidFill>
                <a:latin typeface="Yu Gothic" panose="020B0400000000000000" pitchFamily="34" charset="-128"/>
                <a:cs typeface="YuGothic"/>
              </a:rPr>
              <a:t>：飼い主</a:t>
            </a:r>
            <a:r>
              <a:rPr kumimoji="1" lang="en-US" altLang="ja-JP" sz="1400" b="1">
                <a:solidFill>
                  <a:srgbClr val="221815"/>
                </a:solidFill>
                <a:latin typeface="Yu Gothic" panose="020B0400000000000000" pitchFamily="34" charset="-128"/>
                <a:cs typeface="YuGothic"/>
              </a:rPr>
              <a:t>(</a:t>
            </a:r>
            <a:r>
              <a:rPr kumimoji="1" lang="ja-JP" altLang="en-US" sz="1400" b="1">
                <a:solidFill>
                  <a:srgbClr val="221815"/>
                </a:solidFill>
                <a:latin typeface="Yu Gothic" panose="020B0400000000000000" pitchFamily="34" charset="-128"/>
                <a:cs typeface="YuGothic"/>
              </a:rPr>
              <a:t>飼養者</a:t>
            </a:r>
            <a:r>
              <a:rPr kumimoji="1" lang="en-US" altLang="ja-JP" sz="1400" b="1">
                <a:solidFill>
                  <a:srgbClr val="221815"/>
                </a:solidFill>
                <a:latin typeface="Yu Gothic" panose="020B0400000000000000" pitchFamily="34" charset="-128"/>
                <a:cs typeface="YuGothic"/>
              </a:rPr>
              <a:t>)</a:t>
            </a:r>
            <a:r>
              <a:rPr kumimoji="1" lang="ja-JP" altLang="en-US" sz="1400" b="1">
                <a:solidFill>
                  <a:srgbClr val="221815"/>
                </a:solidFill>
                <a:latin typeface="Yu Gothic" panose="020B0400000000000000" pitchFamily="34" charset="-128"/>
                <a:cs typeface="YuGothic"/>
              </a:rPr>
              <a:t>の会の運営</a:t>
            </a:r>
            <a:endParaRPr kumimoji="1"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32" name="object 9">
            <a:extLst>
              <a:ext uri="{FF2B5EF4-FFF2-40B4-BE49-F238E27FC236}">
                <a16:creationId xmlns:a16="http://schemas.microsoft.com/office/drawing/2014/main" xmlns="" id="{F78C3966-579C-44F3-B9B4-DFA23FE6DA4F}"/>
              </a:ext>
            </a:extLst>
          </p:cNvPr>
          <p:cNvSpPr txBox="1"/>
          <p:nvPr/>
        </p:nvSpPr>
        <p:spPr>
          <a:xfrm>
            <a:off x="732236" y="6035175"/>
            <a:ext cx="6186293" cy="1104085"/>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飼い主が行う、ペットの飼育場所の整備の支援を行う。</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飼い主が行う、ペットの管理状況を定期的に確認し、問題が</a:t>
            </a:r>
            <a:r>
              <a:rPr kumimoji="1" lang="en-US" altLang="ja-JP" sz="1600" b="1" dirty="0">
                <a:solidFill>
                  <a:prstClr val="black"/>
                </a:solidFill>
                <a:latin typeface="Yu Gothic" panose="020B0400000000000000" pitchFamily="34" charset="-128"/>
              </a:rPr>
              <a:t/>
            </a:r>
            <a:br>
              <a:rPr kumimoji="1" lang="en-US" altLang="ja-JP" sz="1600" b="1" dirty="0">
                <a:solidFill>
                  <a:prstClr val="black"/>
                </a:solidFill>
                <a:latin typeface="Yu Gothic" panose="020B0400000000000000" pitchFamily="34" charset="-128"/>
              </a:rPr>
            </a:br>
            <a:r>
              <a:rPr kumimoji="1" lang="ja-JP" altLang="en-US" sz="1600" b="1" dirty="0">
                <a:solidFill>
                  <a:prstClr val="black"/>
                </a:solidFill>
                <a:latin typeface="Yu Gothic" panose="020B0400000000000000" pitchFamily="34" charset="-128"/>
              </a:rPr>
              <a:t>生じていないか確認する。</a:t>
            </a:r>
          </a:p>
        </p:txBody>
      </p:sp>
      <p:grpSp>
        <p:nvGrpSpPr>
          <p:cNvPr id="33" name="グループ化 32">
            <a:extLst>
              <a:ext uri="{FF2B5EF4-FFF2-40B4-BE49-F238E27FC236}">
                <a16:creationId xmlns:a16="http://schemas.microsoft.com/office/drawing/2014/main" xmlns="" id="{37C79A30-CF75-4806-840E-8A6226135315}"/>
              </a:ext>
            </a:extLst>
          </p:cNvPr>
          <p:cNvGrpSpPr/>
          <p:nvPr/>
        </p:nvGrpSpPr>
        <p:grpSpPr>
          <a:xfrm>
            <a:off x="622410" y="5373222"/>
            <a:ext cx="6357742" cy="504190"/>
            <a:chOff x="728646" y="1851740"/>
            <a:chExt cx="6120130" cy="504190"/>
          </a:xfrm>
        </p:grpSpPr>
        <p:sp>
          <p:nvSpPr>
            <p:cNvPr id="34" name="object 20">
              <a:extLst>
                <a:ext uri="{FF2B5EF4-FFF2-40B4-BE49-F238E27FC236}">
                  <a16:creationId xmlns:a16="http://schemas.microsoft.com/office/drawing/2014/main" xmlns="" id="{B2F09952-6066-4D3F-8D73-C4660BE4AFB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35" name="object 21">
              <a:extLst>
                <a:ext uri="{FF2B5EF4-FFF2-40B4-BE49-F238E27FC236}">
                  <a16:creationId xmlns:a16="http://schemas.microsoft.com/office/drawing/2014/main" xmlns="" id="{742FE64A-747E-42D0-8DA8-6DE837E4C770}"/>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受け入れ環境整備・管理の支援</a:t>
              </a:r>
            </a:p>
          </p:txBody>
        </p:sp>
        <p:sp>
          <p:nvSpPr>
            <p:cNvPr id="36" name="object 22">
              <a:extLst>
                <a:ext uri="{FF2B5EF4-FFF2-40B4-BE49-F238E27FC236}">
                  <a16:creationId xmlns:a16="http://schemas.microsoft.com/office/drawing/2014/main" xmlns="" id="{C7758C59-C25F-4ECB-9DF9-2B69328339F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7" name="object 23">
              <a:extLst>
                <a:ext uri="{FF2B5EF4-FFF2-40B4-BE49-F238E27FC236}">
                  <a16:creationId xmlns:a16="http://schemas.microsoft.com/office/drawing/2014/main" xmlns="" id="{5E036F54-CD95-4039-8690-3C27074BE216}"/>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２</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8" name="テキスト ボックス 37">
            <a:extLst>
              <a:ext uri="{FF2B5EF4-FFF2-40B4-BE49-F238E27FC236}">
                <a16:creationId xmlns:a16="http://schemas.microsoft.com/office/drawing/2014/main" xmlns="" id="{A841BC5B-8FE5-496A-B373-3E09E6B0AB4C}"/>
              </a:ext>
            </a:extLst>
          </p:cNvPr>
          <p:cNvSpPr txBox="1"/>
          <p:nvPr/>
        </p:nvSpPr>
        <p:spPr>
          <a:xfrm>
            <a:off x="743360" y="4838431"/>
            <a:ext cx="5529610" cy="338554"/>
          </a:xfrm>
          <a:prstGeom prst="rect">
            <a:avLst/>
          </a:prstGeom>
          <a:noFill/>
        </p:spPr>
        <p:txBody>
          <a:bodyPr wrap="square">
            <a:spAutoFit/>
          </a:bodyPr>
          <a:lstStyle/>
          <a:p>
            <a:pPr defTabSz="914400"/>
            <a:r>
              <a:rPr kumimoji="1" lang="ja-JP" altLang="en-US" sz="1600" b="1" u="sng" dirty="0">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dirty="0">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12】</a:t>
            </a:r>
            <a:r>
              <a:rPr kumimoji="1" lang="ja-JP" altLang="en-US" sz="1600" b="1" u="sng" dirty="0">
                <a:solidFill>
                  <a:srgbClr val="172A88"/>
                </a:solidFill>
                <a:latin typeface="Yu Gothic" panose="020B0400000000000000" pitchFamily="34" charset="-128"/>
                <a:cs typeface="YuGothic"/>
              </a:rPr>
              <a:t>ペットの管理</a:t>
            </a:r>
            <a:endParaRPr kumimoji="1" lang="ja-JP" altLang="en-US" sz="1600" u="sng" dirty="0">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870448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2E0E9A44-BBF8-41F1-9CDB-65484142FDB8}"/>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６１</a:t>
            </a:r>
            <a:endParaRPr lang="ja-JP" altLang="en-US">
              <a:solidFill>
                <a:schemeClr val="tx1">
                  <a:lumMod val="50000"/>
                  <a:lumOff val="50000"/>
                </a:schemeClr>
              </a:solidFill>
              <a:latin typeface="+mj-ea"/>
              <a:ea typeface="+mj-ea"/>
            </a:endParaRPr>
          </a:p>
        </p:txBody>
      </p:sp>
      <p:sp>
        <p:nvSpPr>
          <p:cNvPr id="20" name="object 2">
            <a:extLst>
              <a:ext uri="{FF2B5EF4-FFF2-40B4-BE49-F238E27FC236}">
                <a16:creationId xmlns:a16="http://schemas.microsoft.com/office/drawing/2014/main" xmlns="" id="{35E6E7F2-46E9-4919-AA7B-2659A010E5F6}"/>
              </a:ext>
            </a:extLst>
          </p:cNvPr>
          <p:cNvSpPr txBox="1">
            <a:spLocks/>
          </p:cNvSpPr>
          <p:nvPr/>
        </p:nvSpPr>
        <p:spPr>
          <a:xfrm>
            <a:off x="394927"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３</a:t>
            </a:r>
            <a:r>
              <a:rPr kumimoji="0" lang="en-US" altLang="ja-JP"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居住空間、共有空間の安全確保</a:t>
            </a:r>
          </a:p>
        </p:txBody>
      </p:sp>
      <p:grpSp>
        <p:nvGrpSpPr>
          <p:cNvPr id="21" name="グループ化 20">
            <a:extLst>
              <a:ext uri="{FF2B5EF4-FFF2-40B4-BE49-F238E27FC236}">
                <a16:creationId xmlns:a16="http://schemas.microsoft.com/office/drawing/2014/main" xmlns="" id="{7DAAE43D-A991-481E-85E7-F5A3EC3BE3A4}"/>
              </a:ext>
            </a:extLst>
          </p:cNvPr>
          <p:cNvGrpSpPr/>
          <p:nvPr/>
        </p:nvGrpSpPr>
        <p:grpSpPr>
          <a:xfrm>
            <a:off x="536742" y="1668095"/>
            <a:ext cx="6283775" cy="648000"/>
            <a:chOff x="689917" y="1624372"/>
            <a:chExt cx="6283775" cy="648000"/>
          </a:xfrm>
        </p:grpSpPr>
        <p:pic>
          <p:nvPicPr>
            <p:cNvPr id="22" name="グラフィックス 21" descr="ドキュメント 枠線">
              <a:extLst>
                <a:ext uri="{FF2B5EF4-FFF2-40B4-BE49-F238E27FC236}">
                  <a16:creationId xmlns:a16="http://schemas.microsoft.com/office/drawing/2014/main" xmlns="" id="{D8004FDF-773A-495A-894A-B8F3A4A0550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3" name="正方形/長方形 22">
              <a:extLst>
                <a:ext uri="{FF2B5EF4-FFF2-40B4-BE49-F238E27FC236}">
                  <a16:creationId xmlns:a16="http://schemas.microsoft.com/office/drawing/2014/main" xmlns="" id="{6D54F125-2A90-45FF-BF0F-7E6D924D290F}"/>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4" name="object 9">
            <a:extLst>
              <a:ext uri="{FF2B5EF4-FFF2-40B4-BE49-F238E27FC236}">
                <a16:creationId xmlns:a16="http://schemas.microsoft.com/office/drawing/2014/main" xmlns="" id="{2D193931-B51C-4DE0-8B8E-47A5AC3003E7}"/>
              </a:ext>
            </a:extLst>
          </p:cNvPr>
          <p:cNvSpPr txBox="1"/>
          <p:nvPr/>
        </p:nvSpPr>
        <p:spPr>
          <a:xfrm>
            <a:off x="591905" y="3142263"/>
            <a:ext cx="6186293" cy="3486275"/>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キッチンスタジオなど火気使用をする場所を特定し、</a:t>
            </a:r>
            <a:r>
              <a:rPr kumimoji="1" lang="en-US" altLang="ja-JP" sz="1600" b="1" dirty="0">
                <a:solidFill>
                  <a:prstClr val="black"/>
                </a:solidFill>
                <a:latin typeface="Yu Gothic" panose="020B0400000000000000" pitchFamily="34" charset="-128"/>
              </a:rPr>
              <a:t/>
            </a:r>
            <a:br>
              <a:rPr kumimoji="1" lang="en-US" altLang="ja-JP" sz="1600" b="1" dirty="0">
                <a:solidFill>
                  <a:prstClr val="black"/>
                </a:solidFill>
                <a:latin typeface="Yu Gothic" panose="020B0400000000000000" pitchFamily="34" charset="-128"/>
              </a:rPr>
            </a:br>
            <a:r>
              <a:rPr kumimoji="1" lang="ja-JP" altLang="en-US" sz="1600" b="1" dirty="0">
                <a:solidFill>
                  <a:prstClr val="black"/>
                </a:solidFill>
                <a:latin typeface="Yu Gothic" panose="020B0400000000000000" pitchFamily="34" charset="-128"/>
              </a:rPr>
              <a:t>使用できる時間などを決めるなど、火気使用のルールを決める。</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避難者のいない昼間に閉鎖する部屋や時間夜間に防犯上で</a:t>
            </a:r>
            <a:r>
              <a:rPr kumimoji="1" lang="en-US" altLang="ja-JP" sz="1600" b="1" dirty="0">
                <a:solidFill>
                  <a:prstClr val="black"/>
                </a:solidFill>
                <a:latin typeface="Yu Gothic" panose="020B0400000000000000" pitchFamily="34" charset="-128"/>
              </a:rPr>
              <a:t/>
            </a:r>
            <a:br>
              <a:rPr kumimoji="1" lang="en-US" altLang="ja-JP" sz="1600" b="1" dirty="0">
                <a:solidFill>
                  <a:prstClr val="black"/>
                </a:solidFill>
                <a:latin typeface="Yu Gothic" panose="020B0400000000000000" pitchFamily="34" charset="-128"/>
              </a:rPr>
            </a:br>
            <a:r>
              <a:rPr kumimoji="1" lang="ja-JP" altLang="en-US" sz="1600" b="1" dirty="0">
                <a:solidFill>
                  <a:prstClr val="black"/>
                </a:solidFill>
                <a:latin typeface="Yu Gothic" panose="020B0400000000000000" pitchFamily="34" charset="-128"/>
              </a:rPr>
              <a:t>閉める扉など防犯のための対応ルールを検討し、防火・防犯の措置担当を決める。</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火気使用や防犯のための対応ルールについて、情報班を通じて、避難者に周知を図る。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貴重品は持ち歩くように声掛けを行う。</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endParaRPr kumimoji="1" lang="ja-JP" altLang="en-US" sz="1600" b="1" dirty="0">
              <a:solidFill>
                <a:prstClr val="black"/>
              </a:solidFill>
              <a:latin typeface="Yu Gothic" panose="020B0400000000000000" pitchFamily="34" charset="-128"/>
              <a:cs typeface="YuGothic"/>
            </a:endParaRPr>
          </a:p>
        </p:txBody>
      </p:sp>
      <p:grpSp>
        <p:nvGrpSpPr>
          <p:cNvPr id="25" name="グループ化 24">
            <a:extLst>
              <a:ext uri="{FF2B5EF4-FFF2-40B4-BE49-F238E27FC236}">
                <a16:creationId xmlns:a16="http://schemas.microsoft.com/office/drawing/2014/main" xmlns="" id="{3B4D0037-EEB2-45A5-9B4F-D327324A0739}"/>
              </a:ext>
            </a:extLst>
          </p:cNvPr>
          <p:cNvGrpSpPr/>
          <p:nvPr/>
        </p:nvGrpSpPr>
        <p:grpSpPr>
          <a:xfrm>
            <a:off x="482079" y="2480310"/>
            <a:ext cx="6357742" cy="504190"/>
            <a:chOff x="728646" y="1851740"/>
            <a:chExt cx="6120130" cy="504190"/>
          </a:xfrm>
        </p:grpSpPr>
        <p:sp>
          <p:nvSpPr>
            <p:cNvPr id="26" name="object 20">
              <a:extLst>
                <a:ext uri="{FF2B5EF4-FFF2-40B4-BE49-F238E27FC236}">
                  <a16:creationId xmlns:a16="http://schemas.microsoft.com/office/drawing/2014/main" xmlns="" id="{5C4E1E33-BB90-422D-ACC6-13E214B95D6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27" name="object 21">
              <a:extLst>
                <a:ext uri="{FF2B5EF4-FFF2-40B4-BE49-F238E27FC236}">
                  <a16:creationId xmlns:a16="http://schemas.microsoft.com/office/drawing/2014/main" xmlns="" id="{8F11759C-1879-4745-B124-BD6B3E47D99D}"/>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防火・防犯等の管理ルールの検討、措置</a:t>
              </a:r>
            </a:p>
          </p:txBody>
        </p:sp>
        <p:sp>
          <p:nvSpPr>
            <p:cNvPr id="28" name="object 22">
              <a:extLst>
                <a:ext uri="{FF2B5EF4-FFF2-40B4-BE49-F238E27FC236}">
                  <a16:creationId xmlns:a16="http://schemas.microsoft.com/office/drawing/2014/main" xmlns="" id="{7667BF2F-9882-4171-AFA8-B8C70D9EBF9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9" name="object 23">
              <a:extLst>
                <a:ext uri="{FF2B5EF4-FFF2-40B4-BE49-F238E27FC236}">
                  <a16:creationId xmlns:a16="http://schemas.microsoft.com/office/drawing/2014/main" xmlns="" id="{A6153D99-A907-4F52-85EC-6EFEE21AAD09}"/>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１</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0" name="object 9">
            <a:extLst>
              <a:ext uri="{FF2B5EF4-FFF2-40B4-BE49-F238E27FC236}">
                <a16:creationId xmlns:a16="http://schemas.microsoft.com/office/drawing/2014/main" xmlns="" id="{1150659D-8D30-4B7C-AA35-861DACFD112B}"/>
              </a:ext>
            </a:extLst>
          </p:cNvPr>
          <p:cNvSpPr txBox="1"/>
          <p:nvPr/>
        </p:nvSpPr>
        <p:spPr>
          <a:xfrm>
            <a:off x="585665" y="7193336"/>
            <a:ext cx="6186293" cy="7839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E46C0A"/>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defRPr>
            </a:lvl1pPr>
          </a:lstStyle>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部屋ごとに防火・防犯責任者を決めて管理を依頼する。</a:t>
            </a:r>
            <a:endParaRPr kumimoji="1" lang="en-US" altLang="ja-JP" sz="1200" b="1" i="0" u="none" strike="noStrike" kern="0" cap="none" spc="0" normalizeH="0" baseline="0" noProof="0">
              <a:ln>
                <a:noFill/>
              </a:ln>
              <a:solidFill>
                <a:srgbClr val="E46C0A"/>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各部屋の検査状況を毎日確認する。</a:t>
            </a:r>
          </a:p>
        </p:txBody>
      </p:sp>
      <p:grpSp>
        <p:nvGrpSpPr>
          <p:cNvPr id="31" name="グループ化 30">
            <a:extLst>
              <a:ext uri="{FF2B5EF4-FFF2-40B4-BE49-F238E27FC236}">
                <a16:creationId xmlns:a16="http://schemas.microsoft.com/office/drawing/2014/main" xmlns="" id="{F0C52BA7-6259-4FAE-97F3-7CBD575B39C0}"/>
              </a:ext>
            </a:extLst>
          </p:cNvPr>
          <p:cNvGrpSpPr/>
          <p:nvPr/>
        </p:nvGrpSpPr>
        <p:grpSpPr>
          <a:xfrm>
            <a:off x="475839" y="6531383"/>
            <a:ext cx="6357742" cy="504190"/>
            <a:chOff x="728646" y="1851740"/>
            <a:chExt cx="6120130" cy="504190"/>
          </a:xfrm>
        </p:grpSpPr>
        <p:sp>
          <p:nvSpPr>
            <p:cNvPr id="32" name="object 20">
              <a:extLst>
                <a:ext uri="{FF2B5EF4-FFF2-40B4-BE49-F238E27FC236}">
                  <a16:creationId xmlns:a16="http://schemas.microsoft.com/office/drawing/2014/main" xmlns="" id="{553B5405-F9FF-4F8C-9316-B76D68C1D67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33" name="object 21">
              <a:extLst>
                <a:ext uri="{FF2B5EF4-FFF2-40B4-BE49-F238E27FC236}">
                  <a16:creationId xmlns:a16="http://schemas.microsoft.com/office/drawing/2014/main" xmlns="" id="{F8440318-1E1D-4052-84A8-9E855F5EB1E9}"/>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居住空間の防火・防犯措置</a:t>
              </a:r>
            </a:p>
          </p:txBody>
        </p:sp>
        <p:sp>
          <p:nvSpPr>
            <p:cNvPr id="34" name="object 22">
              <a:extLst>
                <a:ext uri="{FF2B5EF4-FFF2-40B4-BE49-F238E27FC236}">
                  <a16:creationId xmlns:a16="http://schemas.microsoft.com/office/drawing/2014/main" xmlns="" id="{EB8A9B26-B2F6-487B-AC53-3E9CE34FFD3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5" name="object 23">
              <a:extLst>
                <a:ext uri="{FF2B5EF4-FFF2-40B4-BE49-F238E27FC236}">
                  <a16:creationId xmlns:a16="http://schemas.microsoft.com/office/drawing/2014/main" xmlns="" id="{72841ABF-D3D5-4458-94F7-6B6419827CCF}"/>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２</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6" name="object 5">
            <a:extLst>
              <a:ext uri="{FF2B5EF4-FFF2-40B4-BE49-F238E27FC236}">
                <a16:creationId xmlns:a16="http://schemas.microsoft.com/office/drawing/2014/main" xmlns="" id="{5F3F9875-A297-408F-B2F7-AC53C8F35A9E}"/>
              </a:ext>
            </a:extLst>
          </p:cNvPr>
          <p:cNvSpPr txBox="1"/>
          <p:nvPr/>
        </p:nvSpPr>
        <p:spPr>
          <a:xfrm>
            <a:off x="1222973" y="1796095"/>
            <a:ext cx="5031002" cy="456535"/>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srgbClr val="221815"/>
                </a:solidFill>
                <a:latin typeface="Yu Gothic" panose="020B0400000000000000" pitchFamily="34" charset="-128"/>
                <a:cs typeface="YuGothic"/>
              </a:rPr>
              <a:t>様式</a:t>
            </a:r>
            <a:r>
              <a:rPr kumimoji="1" lang="en-US" altLang="ja-JP" sz="1400" b="1">
                <a:solidFill>
                  <a:srgbClr val="221815"/>
                </a:solidFill>
                <a:latin typeface="Yu Gothic" panose="020B0400000000000000" pitchFamily="34" charset="-128"/>
                <a:cs typeface="YuGothic"/>
              </a:rPr>
              <a:t>12</a:t>
            </a:r>
            <a:r>
              <a:rPr kumimoji="1" lang="ja-JP" altLang="en-US" sz="1400" b="1">
                <a:solidFill>
                  <a:srgbClr val="221815"/>
                </a:solidFill>
                <a:latin typeface="Yu Gothic" panose="020B0400000000000000" pitchFamily="34" charset="-128"/>
                <a:cs typeface="YuGothic"/>
              </a:rPr>
              <a:t>：避難所ルール</a:t>
            </a:r>
            <a:endParaRPr kumimoji="1" lang="en-US" altLang="ja-JP" sz="1400" b="1">
              <a:solidFill>
                <a:srgbClr val="221815"/>
              </a:solidFill>
              <a:latin typeface="Yu Gothic" panose="020B0400000000000000" pitchFamily="34" charset="-128"/>
              <a:cs typeface="YuGothic"/>
            </a:endParaRPr>
          </a:p>
          <a:p>
            <a:pPr marL="12700" defTabSz="914400">
              <a:spcBef>
                <a:spcPts val="100"/>
              </a:spcBef>
            </a:pPr>
            <a:r>
              <a:rPr kumimoji="1" lang="ja-JP" altLang="en-US" sz="1400" b="1">
                <a:solidFill>
                  <a:srgbClr val="221815"/>
                </a:solidFill>
                <a:latin typeface="Yu Gothic" panose="020B0400000000000000" pitchFamily="34" charset="-128"/>
                <a:cs typeface="YuGothic"/>
              </a:rPr>
              <a:t>様式</a:t>
            </a:r>
            <a:r>
              <a:rPr kumimoji="1" lang="en-US" altLang="ja-JP" sz="1400" b="1">
                <a:solidFill>
                  <a:srgbClr val="221815"/>
                </a:solidFill>
                <a:latin typeface="Yu Gothic" panose="020B0400000000000000" pitchFamily="34" charset="-128"/>
                <a:cs typeface="YuGothic"/>
              </a:rPr>
              <a:t>13</a:t>
            </a:r>
            <a:r>
              <a:rPr kumimoji="1" lang="ja-JP" altLang="en-US" sz="1400" b="1">
                <a:solidFill>
                  <a:srgbClr val="221815"/>
                </a:solidFill>
                <a:latin typeface="Yu Gothic" panose="020B0400000000000000" pitchFamily="34" charset="-128"/>
                <a:cs typeface="YuGothic"/>
              </a:rPr>
              <a:t>：火災予防のための自主検査表</a:t>
            </a:r>
          </a:p>
        </p:txBody>
      </p:sp>
    </p:spTree>
    <p:extLst>
      <p:ext uri="{BB962C8B-B14F-4D97-AF65-F5344CB8AC3E}">
        <p14:creationId xmlns:p14="http://schemas.microsoft.com/office/powerpoint/2010/main" val="2761361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39B9624-8633-400D-BE21-36D093BEF9A9}"/>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６２</a:t>
            </a:r>
            <a:endParaRPr lang="ja-JP" altLang="en-US">
              <a:solidFill>
                <a:schemeClr val="tx1">
                  <a:lumMod val="50000"/>
                  <a:lumOff val="50000"/>
                </a:schemeClr>
              </a:solidFill>
              <a:latin typeface="+mj-ea"/>
              <a:ea typeface="+mj-ea"/>
            </a:endParaRPr>
          </a:p>
        </p:txBody>
      </p:sp>
      <p:sp>
        <p:nvSpPr>
          <p:cNvPr id="14" name="object 2">
            <a:extLst>
              <a:ext uri="{FF2B5EF4-FFF2-40B4-BE49-F238E27FC236}">
                <a16:creationId xmlns:a16="http://schemas.microsoft.com/office/drawing/2014/main" xmlns="" id="{0884AD7B-DD35-49CD-B231-83705F6A30FB}"/>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３</a:t>
            </a:r>
            <a:r>
              <a:rPr kumimoji="0" lang="en-US" altLang="ja-JP"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居住空間、共有空間の安全確保</a:t>
            </a:r>
          </a:p>
        </p:txBody>
      </p:sp>
      <p:sp>
        <p:nvSpPr>
          <p:cNvPr id="15" name="object 9">
            <a:extLst>
              <a:ext uri="{FF2B5EF4-FFF2-40B4-BE49-F238E27FC236}">
                <a16:creationId xmlns:a16="http://schemas.microsoft.com/office/drawing/2014/main" xmlns="" id="{04D6F8C1-4C6F-479E-89BA-2A94814CCD0A}"/>
              </a:ext>
            </a:extLst>
          </p:cNvPr>
          <p:cNvSpPr txBox="1"/>
          <p:nvPr/>
        </p:nvSpPr>
        <p:spPr>
          <a:xfrm>
            <a:off x="738476" y="3142263"/>
            <a:ext cx="6186293" cy="3972562"/>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トイレや更衣室、洗濯場や干場など共有空間の安全・防犯対策について、施設管理者や各班と情報交換するなど連携、協力して検討する。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仮設トイレが設置される場合は、適切な安全対策、防犯対策を実施する。女性トイレに防犯ブザーを設置する、などの対策を行う。</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更衣場所について、女性用スペースを設置するなどの対策を</a:t>
            </a:r>
            <a:r>
              <a:rPr kumimoji="1" lang="en-US" altLang="ja-JP" sz="1600" b="1" dirty="0">
                <a:solidFill>
                  <a:prstClr val="black"/>
                </a:solidFill>
                <a:latin typeface="Yu Gothic" panose="020B0400000000000000" pitchFamily="34" charset="-128"/>
              </a:rPr>
              <a:t/>
            </a:r>
            <a:br>
              <a:rPr kumimoji="1" lang="en-US" altLang="ja-JP" sz="1600" b="1" dirty="0">
                <a:solidFill>
                  <a:prstClr val="black"/>
                </a:solidFill>
                <a:latin typeface="Yu Gothic" panose="020B0400000000000000" pitchFamily="34" charset="-128"/>
              </a:rPr>
            </a:br>
            <a:r>
              <a:rPr kumimoji="1" lang="ja-JP" altLang="en-US" sz="1600" b="1" dirty="0">
                <a:solidFill>
                  <a:prstClr val="black"/>
                </a:solidFill>
                <a:latin typeface="Yu Gothic" panose="020B0400000000000000" pitchFamily="34" charset="-128"/>
              </a:rPr>
              <a:t>行う。</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必要に応じて、被災者自らが洗濯できる環境を整備する。また、洗濯</a:t>
            </a:r>
            <a:r>
              <a:rPr kumimoji="1" lang="ja-JP" altLang="en-US" sz="1600" b="1" dirty="0">
                <a:solidFill>
                  <a:srgbClr val="221815"/>
                </a:solidFill>
                <a:latin typeface="Yu Gothic" panose="020B0400000000000000" pitchFamily="34" charset="-128"/>
              </a:rPr>
              <a:t>場や干し</a:t>
            </a:r>
            <a:r>
              <a:rPr kumimoji="1" lang="ja-JP" altLang="en-US" sz="1600" b="1" dirty="0">
                <a:solidFill>
                  <a:prstClr val="black"/>
                </a:solidFill>
                <a:latin typeface="Yu Gothic" panose="020B0400000000000000" pitchFamily="34" charset="-128"/>
              </a:rPr>
              <a:t>場については、男女別にする、または囲いを設置するなどの対策を行う。</a:t>
            </a:r>
          </a:p>
        </p:txBody>
      </p:sp>
      <p:grpSp>
        <p:nvGrpSpPr>
          <p:cNvPr id="16" name="グループ化 15">
            <a:extLst>
              <a:ext uri="{FF2B5EF4-FFF2-40B4-BE49-F238E27FC236}">
                <a16:creationId xmlns:a16="http://schemas.microsoft.com/office/drawing/2014/main" xmlns="" id="{4C571B83-31FF-418C-9E6D-6ED401742465}"/>
              </a:ext>
            </a:extLst>
          </p:cNvPr>
          <p:cNvGrpSpPr/>
          <p:nvPr/>
        </p:nvGrpSpPr>
        <p:grpSpPr>
          <a:xfrm>
            <a:off x="628650" y="2480310"/>
            <a:ext cx="6357742" cy="504190"/>
            <a:chOff x="728646" y="1851740"/>
            <a:chExt cx="6120130" cy="504190"/>
          </a:xfrm>
        </p:grpSpPr>
        <p:sp>
          <p:nvSpPr>
            <p:cNvPr id="17" name="object 20">
              <a:extLst>
                <a:ext uri="{FF2B5EF4-FFF2-40B4-BE49-F238E27FC236}">
                  <a16:creationId xmlns:a16="http://schemas.microsoft.com/office/drawing/2014/main" xmlns="" id="{379C72C9-2223-4B8B-BF46-7F3B868CCE8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18" name="object 21">
              <a:extLst>
                <a:ext uri="{FF2B5EF4-FFF2-40B4-BE49-F238E27FC236}">
                  <a16:creationId xmlns:a16="http://schemas.microsoft.com/office/drawing/2014/main" xmlns="" id="{F3FDF6D3-C593-4404-A12D-0416FD58F13E}"/>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共有空間の安全・防犯対策</a:t>
              </a:r>
            </a:p>
          </p:txBody>
        </p:sp>
        <p:sp>
          <p:nvSpPr>
            <p:cNvPr id="19" name="object 22">
              <a:extLst>
                <a:ext uri="{FF2B5EF4-FFF2-40B4-BE49-F238E27FC236}">
                  <a16:creationId xmlns:a16="http://schemas.microsoft.com/office/drawing/2014/main" xmlns="" id="{C5005E29-2F81-48FD-847D-A75D0D7AE4C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0" name="object 23">
              <a:extLst>
                <a:ext uri="{FF2B5EF4-FFF2-40B4-BE49-F238E27FC236}">
                  <a16:creationId xmlns:a16="http://schemas.microsoft.com/office/drawing/2014/main" xmlns="" id="{D6D245EE-0791-4045-95B9-020A3BF5CD47}"/>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３</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grpSp>
        <p:nvGrpSpPr>
          <p:cNvPr id="21" name="グループ化 20">
            <a:extLst>
              <a:ext uri="{FF2B5EF4-FFF2-40B4-BE49-F238E27FC236}">
                <a16:creationId xmlns:a16="http://schemas.microsoft.com/office/drawing/2014/main" xmlns="" id="{644706A4-806F-4C0E-A988-E7F8F8E9DD47}"/>
              </a:ext>
            </a:extLst>
          </p:cNvPr>
          <p:cNvGrpSpPr/>
          <p:nvPr/>
        </p:nvGrpSpPr>
        <p:grpSpPr>
          <a:xfrm>
            <a:off x="689917" y="1624372"/>
            <a:ext cx="6283775" cy="648000"/>
            <a:chOff x="689917" y="1624372"/>
            <a:chExt cx="6283775" cy="648000"/>
          </a:xfrm>
        </p:grpSpPr>
        <p:pic>
          <p:nvPicPr>
            <p:cNvPr id="22" name="グラフィックス 21" descr="ドキュメント 枠線">
              <a:extLst>
                <a:ext uri="{FF2B5EF4-FFF2-40B4-BE49-F238E27FC236}">
                  <a16:creationId xmlns:a16="http://schemas.microsoft.com/office/drawing/2014/main" xmlns="" id="{AAE06077-44E3-4916-BC1D-C55C195D69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3" name="正方形/長方形 22">
              <a:extLst>
                <a:ext uri="{FF2B5EF4-FFF2-40B4-BE49-F238E27FC236}">
                  <a16:creationId xmlns:a16="http://schemas.microsoft.com/office/drawing/2014/main" xmlns="" id="{EF7B9ABD-6C9B-4D5E-A5B7-FE861D326531}"/>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4" name="object 5">
            <a:extLst>
              <a:ext uri="{FF2B5EF4-FFF2-40B4-BE49-F238E27FC236}">
                <a16:creationId xmlns:a16="http://schemas.microsoft.com/office/drawing/2014/main" xmlns="" id="{908B5740-A8B3-4AAC-8D87-DB3C9AB33D6B}"/>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14</a:t>
            </a:r>
            <a:r>
              <a:rPr kumimoji="1" lang="ja-JP" altLang="en-US" sz="1400" b="1">
                <a:solidFill>
                  <a:prstClr val="black"/>
                </a:solidFill>
                <a:latin typeface="Yu Gothic" panose="020B0400000000000000" pitchFamily="34" charset="-128"/>
                <a:cs typeface="YuGothic"/>
              </a:rPr>
              <a:t>：避難所チェックシート</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42370790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2E0E9A44-BBF8-41F1-9CDB-65484142FDB8}"/>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６３</a:t>
            </a:r>
            <a:endParaRPr lang="ja-JP" altLang="en-US">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09056E35-28FE-46C6-8AEF-E9BDD431E468}"/>
              </a:ext>
            </a:extLst>
          </p:cNvPr>
          <p:cNvSpPr txBox="1">
            <a:spLocks/>
          </p:cNvSpPr>
          <p:nvPr/>
        </p:nvSpPr>
        <p:spPr>
          <a:xfrm>
            <a:off x="394940"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４</a:t>
            </a:r>
            <a:r>
              <a:rPr kumimoji="0" lang="en-US" altLang="ja-JP"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防火・防犯のための見回り</a:t>
            </a:r>
          </a:p>
        </p:txBody>
      </p:sp>
      <p:grpSp>
        <p:nvGrpSpPr>
          <p:cNvPr id="22" name="グループ化 21">
            <a:extLst>
              <a:ext uri="{FF2B5EF4-FFF2-40B4-BE49-F238E27FC236}">
                <a16:creationId xmlns:a16="http://schemas.microsoft.com/office/drawing/2014/main" xmlns="" id="{18D712CB-ACB5-4250-A701-97E50522304A}"/>
              </a:ext>
            </a:extLst>
          </p:cNvPr>
          <p:cNvGrpSpPr/>
          <p:nvPr/>
        </p:nvGrpSpPr>
        <p:grpSpPr>
          <a:xfrm>
            <a:off x="536755" y="1668095"/>
            <a:ext cx="6283775" cy="648000"/>
            <a:chOff x="689917" y="1624372"/>
            <a:chExt cx="6283775" cy="648000"/>
          </a:xfrm>
        </p:grpSpPr>
        <p:pic>
          <p:nvPicPr>
            <p:cNvPr id="23" name="グラフィックス 22" descr="ドキュメント 枠線">
              <a:extLst>
                <a:ext uri="{FF2B5EF4-FFF2-40B4-BE49-F238E27FC236}">
                  <a16:creationId xmlns:a16="http://schemas.microsoft.com/office/drawing/2014/main" xmlns="" id="{2FE8EFFC-8138-4624-840A-A0C44FF9EF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4" name="正方形/長方形 23">
              <a:extLst>
                <a:ext uri="{FF2B5EF4-FFF2-40B4-BE49-F238E27FC236}">
                  <a16:creationId xmlns:a16="http://schemas.microsoft.com/office/drawing/2014/main" xmlns="" id="{42F01FB1-1E71-4F74-B607-78B1A5695347}"/>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5" name="object 9">
            <a:extLst>
              <a:ext uri="{FF2B5EF4-FFF2-40B4-BE49-F238E27FC236}">
                <a16:creationId xmlns:a16="http://schemas.microsoft.com/office/drawing/2014/main" xmlns="" id="{416CBF83-65D7-4657-9AB2-3BD541478DF5}"/>
              </a:ext>
            </a:extLst>
          </p:cNvPr>
          <p:cNvSpPr txBox="1"/>
          <p:nvPr/>
        </p:nvSpPr>
        <p:spPr>
          <a:xfrm>
            <a:off x="591918" y="3142263"/>
            <a:ext cx="6186293" cy="3178499"/>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見回るべき場所を検討するとともに、避難所敷地内にある危険な場所や死角になる場所などを確認し、見回りのルートを</a:t>
            </a:r>
            <a:r>
              <a:rPr kumimoji="1" lang="en-US" altLang="ja-JP" sz="1600" b="1">
                <a:solidFill>
                  <a:prstClr val="black"/>
                </a:solidFill>
                <a:latin typeface="Yu Gothic" panose="020B0400000000000000" pitchFamily="34" charset="-128"/>
              </a:rPr>
              <a:t/>
            </a:r>
            <a:br>
              <a:rPr kumimoji="1" lang="en-US" altLang="ja-JP" sz="1600" b="1">
                <a:solidFill>
                  <a:prstClr val="black"/>
                </a:solidFill>
                <a:latin typeface="Yu Gothic" panose="020B0400000000000000" pitchFamily="34" charset="-128"/>
              </a:rPr>
            </a:br>
            <a:r>
              <a:rPr kumimoji="1" lang="ja-JP" altLang="en-US" sz="1600" b="1">
                <a:solidFill>
                  <a:prstClr val="black"/>
                </a:solidFill>
                <a:latin typeface="Yu Gothic" panose="020B0400000000000000" pitchFamily="34" charset="-128"/>
              </a:rPr>
              <a:t>決める。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見回りのルート、実施時間帯、確認事項、見回り体制（避難者参加）を検討し、誰が、いつ、避難所の見回りを行うのか役割分担を整理する。</a:t>
            </a:r>
            <a:endParaRPr kumimoji="1" lang="en-US" altLang="ja-JP" sz="1200" b="1">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防火・防犯のための避難所内の見回り実施の必要性と方法（場所、時間）について、情報班を通じて避難者に説明し、協力を依頼をする。</a:t>
            </a:r>
            <a:endParaRPr kumimoji="1" lang="ja-JP" altLang="en-US" sz="1600" b="1">
              <a:solidFill>
                <a:prstClr val="black"/>
              </a:solidFill>
              <a:latin typeface="Yu Gothic" panose="020B0400000000000000" pitchFamily="34" charset="-128"/>
              <a:cs typeface="YuGothic"/>
            </a:endParaRPr>
          </a:p>
        </p:txBody>
      </p:sp>
      <p:grpSp>
        <p:nvGrpSpPr>
          <p:cNvPr id="26" name="グループ化 25">
            <a:extLst>
              <a:ext uri="{FF2B5EF4-FFF2-40B4-BE49-F238E27FC236}">
                <a16:creationId xmlns:a16="http://schemas.microsoft.com/office/drawing/2014/main" xmlns="" id="{7E7C70E1-0244-4D97-BBBD-A75229AE60DB}"/>
              </a:ext>
            </a:extLst>
          </p:cNvPr>
          <p:cNvGrpSpPr/>
          <p:nvPr/>
        </p:nvGrpSpPr>
        <p:grpSpPr>
          <a:xfrm>
            <a:off x="482092" y="2480310"/>
            <a:ext cx="6357742" cy="504190"/>
            <a:chOff x="728646" y="1851740"/>
            <a:chExt cx="6120130" cy="504190"/>
          </a:xfrm>
        </p:grpSpPr>
        <p:sp>
          <p:nvSpPr>
            <p:cNvPr id="27" name="object 20">
              <a:extLst>
                <a:ext uri="{FF2B5EF4-FFF2-40B4-BE49-F238E27FC236}">
                  <a16:creationId xmlns:a16="http://schemas.microsoft.com/office/drawing/2014/main" xmlns="" id="{10D14C2F-1322-4F9D-BC69-99A92B0A073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28" name="object 21">
              <a:extLst>
                <a:ext uri="{FF2B5EF4-FFF2-40B4-BE49-F238E27FC236}">
                  <a16:creationId xmlns:a16="http://schemas.microsoft.com/office/drawing/2014/main" xmlns="" id="{30926E5A-23D5-413A-A4A8-D0C55B09B2E8}"/>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体制づくり（避難者役割分担）</a:t>
              </a:r>
            </a:p>
          </p:txBody>
        </p:sp>
        <p:sp>
          <p:nvSpPr>
            <p:cNvPr id="29" name="object 22">
              <a:extLst>
                <a:ext uri="{FF2B5EF4-FFF2-40B4-BE49-F238E27FC236}">
                  <a16:creationId xmlns:a16="http://schemas.microsoft.com/office/drawing/2014/main" xmlns="" id="{66628C85-604F-4D35-A337-E3EDB6D508E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0" name="object 23">
              <a:extLst>
                <a:ext uri="{FF2B5EF4-FFF2-40B4-BE49-F238E27FC236}">
                  <a16:creationId xmlns:a16="http://schemas.microsoft.com/office/drawing/2014/main" xmlns="" id="{0E2DF55D-11D4-41B1-8A5B-10202B227280}"/>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１</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1" name="object 9">
            <a:extLst>
              <a:ext uri="{FF2B5EF4-FFF2-40B4-BE49-F238E27FC236}">
                <a16:creationId xmlns:a16="http://schemas.microsoft.com/office/drawing/2014/main" xmlns="" id="{C5B0CA3E-EF7F-4748-83F0-91FC02ED18F0}"/>
              </a:ext>
            </a:extLst>
          </p:cNvPr>
          <p:cNvSpPr txBox="1"/>
          <p:nvPr/>
        </p:nvSpPr>
        <p:spPr>
          <a:xfrm>
            <a:off x="585678" y="7104256"/>
            <a:ext cx="6186293" cy="1424172"/>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毎日の見回り体制、見回るルート、見回りで確認すべき事項を確認する。</a:t>
            </a:r>
            <a:endParaRPr kumimoji="1" lang="en-US" altLang="ja-JP" sz="1600" b="1">
              <a:solidFill>
                <a:prstClr val="black"/>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見回りを担当した人から、見回り状況と問題の発生有無があったかどうかを確認する。</a:t>
            </a:r>
          </a:p>
        </p:txBody>
      </p:sp>
      <p:grpSp>
        <p:nvGrpSpPr>
          <p:cNvPr id="32" name="グループ化 31">
            <a:extLst>
              <a:ext uri="{FF2B5EF4-FFF2-40B4-BE49-F238E27FC236}">
                <a16:creationId xmlns:a16="http://schemas.microsoft.com/office/drawing/2014/main" xmlns="" id="{CFD67DDC-97E7-43F1-A529-D85C2666C8B0}"/>
              </a:ext>
            </a:extLst>
          </p:cNvPr>
          <p:cNvGrpSpPr/>
          <p:nvPr/>
        </p:nvGrpSpPr>
        <p:grpSpPr>
          <a:xfrm>
            <a:off x="475852" y="6442303"/>
            <a:ext cx="6357742" cy="504190"/>
            <a:chOff x="728646" y="1851740"/>
            <a:chExt cx="6120130" cy="504190"/>
          </a:xfrm>
        </p:grpSpPr>
        <p:sp>
          <p:nvSpPr>
            <p:cNvPr id="33" name="object 20">
              <a:extLst>
                <a:ext uri="{FF2B5EF4-FFF2-40B4-BE49-F238E27FC236}">
                  <a16:creationId xmlns:a16="http://schemas.microsoft.com/office/drawing/2014/main" xmlns="" id="{56DDB9C3-3E53-4EB8-96C7-C238F2EF2AF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82680032-F6DB-4A13-9AF4-6E71295048B0}"/>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見回り・声掛け協力</a:t>
              </a:r>
            </a:p>
          </p:txBody>
        </p:sp>
        <p:sp>
          <p:nvSpPr>
            <p:cNvPr id="35" name="object 22">
              <a:extLst>
                <a:ext uri="{FF2B5EF4-FFF2-40B4-BE49-F238E27FC236}">
                  <a16:creationId xmlns:a16="http://schemas.microsoft.com/office/drawing/2014/main" xmlns="" id="{6AD79CE8-24F8-4BF4-993C-75ACA4BED0B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6" name="object 23">
              <a:extLst>
                <a:ext uri="{FF2B5EF4-FFF2-40B4-BE49-F238E27FC236}">
                  <a16:creationId xmlns:a16="http://schemas.microsoft.com/office/drawing/2014/main" xmlns="" id="{A826C871-B232-4B2B-BDC9-FC45BD21B287}"/>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２</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7" name="object 5">
            <a:extLst>
              <a:ext uri="{FF2B5EF4-FFF2-40B4-BE49-F238E27FC236}">
                <a16:creationId xmlns:a16="http://schemas.microsoft.com/office/drawing/2014/main" xmlns="" id="{9385CC14-4E38-4224-BA02-7865A342F3D3}"/>
              </a:ext>
            </a:extLst>
          </p:cNvPr>
          <p:cNvSpPr txBox="1"/>
          <p:nvPr/>
        </p:nvSpPr>
        <p:spPr>
          <a:xfrm>
            <a:off x="1222986" y="1873328"/>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38" name="テキスト ボックス 37">
            <a:extLst>
              <a:ext uri="{FF2B5EF4-FFF2-40B4-BE49-F238E27FC236}">
                <a16:creationId xmlns:a16="http://schemas.microsoft.com/office/drawing/2014/main" xmlns="" id="{CCF6CDF6-BBB2-4CD4-AA58-A32422A56D63}"/>
              </a:ext>
            </a:extLst>
          </p:cNvPr>
          <p:cNvSpPr txBox="1"/>
          <p:nvPr/>
        </p:nvSpPr>
        <p:spPr>
          <a:xfrm>
            <a:off x="609210" y="8692750"/>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13】</a:t>
            </a:r>
            <a:r>
              <a:rPr kumimoji="1" lang="ja-JP" altLang="en-US" sz="1600" b="1" u="sng">
                <a:solidFill>
                  <a:srgbClr val="172A88"/>
                </a:solidFill>
                <a:latin typeface="Yu Gothic" panose="020B0400000000000000" pitchFamily="34" charset="-128"/>
                <a:cs typeface="YuGothic"/>
              </a:rPr>
              <a:t>防火・防犯の取り組み</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55087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xmlns="" id="{9F49996D-8A31-443E-9163-3252B10B35D5}"/>
              </a:ext>
            </a:extLst>
          </p:cNvPr>
          <p:cNvGrpSpPr/>
          <p:nvPr/>
        </p:nvGrpSpPr>
        <p:grpSpPr>
          <a:xfrm>
            <a:off x="671724" y="3580452"/>
            <a:ext cx="6710137" cy="6975146"/>
            <a:chOff x="687766" y="3580452"/>
            <a:chExt cx="6710137" cy="6975146"/>
          </a:xfrm>
        </p:grpSpPr>
        <p:sp>
          <p:nvSpPr>
            <p:cNvPr id="3" name="Rectangle 4">
              <a:extLst>
                <a:ext uri="{FF2B5EF4-FFF2-40B4-BE49-F238E27FC236}">
                  <a16:creationId xmlns:a16="http://schemas.microsoft.com/office/drawing/2014/main" xmlns="" id="{2D4D020B-8E3B-41F0-B42D-1D242FD76FBD}"/>
                </a:ext>
              </a:extLst>
            </p:cNvPr>
            <p:cNvSpPr>
              <a:spLocks noChangeArrowheads="1"/>
            </p:cNvSpPr>
            <p:nvPr/>
          </p:nvSpPr>
          <p:spPr bwMode="auto">
            <a:xfrm>
              <a:off x="687766" y="4447942"/>
              <a:ext cx="6248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避難所開設・運営</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マニュアルの使い方</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AutoShape 116">
              <a:extLst>
                <a:ext uri="{FF2B5EF4-FFF2-40B4-BE49-F238E27FC236}">
                  <a16:creationId xmlns:a16="http://schemas.microsoft.com/office/drawing/2014/main" xmlns="" id="{18244203-7BD7-47E9-B73F-9C6A8435D32D}"/>
                </a:ext>
              </a:extLst>
            </p:cNvPr>
            <p:cNvSpPr>
              <a:spLocks noChangeArrowheads="1"/>
            </p:cNvSpPr>
            <p:nvPr/>
          </p:nvSpPr>
          <p:spPr bwMode="auto">
            <a:xfrm>
              <a:off x="1890297" y="3580452"/>
              <a:ext cx="3843338" cy="4778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第１章</a:t>
              </a:r>
              <a:endParaRPr kumimoji="0" lang="en-US" altLang="ja-JP" sz="24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xmlns="" id="{AF0FD996-2EAF-4E4F-8898-72918E9EF4CE}"/>
                </a:ext>
              </a:extLst>
            </p:cNvPr>
            <p:cNvSpPr txBox="1"/>
            <p:nvPr/>
          </p:nvSpPr>
          <p:spPr>
            <a:xfrm>
              <a:off x="6779229" y="10186266"/>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a:t>
              </a:r>
              <a:endParaRPr lang="ja-JP" altLang="en-US">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2527851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39B9624-8633-400D-BE21-36D093BEF9A9}"/>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６４</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7C9CC5B4-C336-4334-B933-DB725101EA2A}"/>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solidFill>
                  <a:srgbClr val="E46C0A"/>
                </a:solidFill>
              </a:rPr>
              <a:t>５</a:t>
            </a:r>
            <a:r>
              <a:rPr lang="en-US" altLang="ja-JP">
                <a:solidFill>
                  <a:srgbClr val="E46C0A"/>
                </a:solidFill>
              </a:rPr>
              <a:t>. </a:t>
            </a:r>
            <a:r>
              <a:rPr lang="ja-JP" altLang="en-US">
                <a:solidFill>
                  <a:srgbClr val="E46C0A"/>
                </a:solidFill>
              </a:rPr>
              <a:t>トイレの対策の体制整備</a:t>
            </a:r>
          </a:p>
        </p:txBody>
      </p:sp>
      <p:sp>
        <p:nvSpPr>
          <p:cNvPr id="4" name="object 9">
            <a:extLst>
              <a:ext uri="{FF2B5EF4-FFF2-40B4-BE49-F238E27FC236}">
                <a16:creationId xmlns:a16="http://schemas.microsoft.com/office/drawing/2014/main" xmlns="" id="{CA9754A7-8517-4AAD-A83C-1414160FB433}"/>
              </a:ext>
            </a:extLst>
          </p:cNvPr>
          <p:cNvSpPr txBox="1"/>
          <p:nvPr/>
        </p:nvSpPr>
        <p:spPr>
          <a:xfrm>
            <a:off x="738476" y="3142263"/>
            <a:ext cx="6186293" cy="20643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E46C0A"/>
              </a:buClr>
            </a:pPr>
            <a:r>
              <a:rPr lang="ja-JP" altLang="en-US" dirty="0"/>
              <a:t>既存トイレの使用可否を確認し、使用しないと決めたトイレは、貼り紙などで使用禁止を表示する。</a:t>
            </a:r>
            <a:endParaRPr lang="en-US" altLang="ja-JP" dirty="0"/>
          </a:p>
          <a:p>
            <a:pPr>
              <a:buClr>
                <a:srgbClr val="E46C0A"/>
              </a:buClr>
            </a:pPr>
            <a:r>
              <a:rPr lang="ja-JP" altLang="en-US" dirty="0"/>
              <a:t>トイレの数が足りない場合には、災害用トイレ（携帯トイレ、簡易トイレなど）が備蓄物資にないか確認し、ない場合には</a:t>
            </a:r>
            <a:r>
              <a:rPr lang="en-US" altLang="ja-JP" dirty="0"/>
              <a:t/>
            </a:r>
            <a:br>
              <a:rPr lang="en-US" altLang="ja-JP" dirty="0"/>
            </a:br>
            <a:r>
              <a:rPr lang="ja-JP" altLang="en-US" dirty="0"/>
              <a:t>食料・物資班への物資等依頼票を使用して食料・物資班に調達を依頼する。</a:t>
            </a:r>
            <a:endParaRPr lang="ja-JP" altLang="en-US" sz="1200" dirty="0">
              <a:solidFill>
                <a:schemeClr val="accent1"/>
              </a:solidFill>
            </a:endParaRPr>
          </a:p>
        </p:txBody>
      </p:sp>
      <p:grpSp>
        <p:nvGrpSpPr>
          <p:cNvPr id="5" name="グループ化 4">
            <a:extLst>
              <a:ext uri="{FF2B5EF4-FFF2-40B4-BE49-F238E27FC236}">
                <a16:creationId xmlns:a16="http://schemas.microsoft.com/office/drawing/2014/main" xmlns="" id="{B0051B6F-A88A-4F90-9162-75F1586BCF13}"/>
              </a:ext>
            </a:extLst>
          </p:cNvPr>
          <p:cNvGrpSpPr/>
          <p:nvPr/>
        </p:nvGrpSpPr>
        <p:grpSpPr>
          <a:xfrm>
            <a:off x="628650" y="2480310"/>
            <a:ext cx="6357742" cy="504190"/>
            <a:chOff x="728646" y="1851740"/>
            <a:chExt cx="6120130" cy="504190"/>
          </a:xfrm>
        </p:grpSpPr>
        <p:sp>
          <p:nvSpPr>
            <p:cNvPr id="6" name="object 20">
              <a:extLst>
                <a:ext uri="{FF2B5EF4-FFF2-40B4-BE49-F238E27FC236}">
                  <a16:creationId xmlns:a16="http://schemas.microsoft.com/office/drawing/2014/main" xmlns="" id="{82DD128D-BD03-4B36-A87D-1B5AC9CCED8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49C0586D-D997-486A-B7F4-BF22F1307C49}"/>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トイレ状況の確認</a:t>
              </a:r>
            </a:p>
          </p:txBody>
        </p:sp>
        <p:sp>
          <p:nvSpPr>
            <p:cNvPr id="8" name="object 22">
              <a:extLst>
                <a:ext uri="{FF2B5EF4-FFF2-40B4-BE49-F238E27FC236}">
                  <a16:creationId xmlns:a16="http://schemas.microsoft.com/office/drawing/2014/main" xmlns="" id="{4FA7A0E7-9AB6-472D-B368-7DDDB1885BA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09002DBB-A498-4013-8602-53295A93B84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E46C0A"/>
                  </a:solidFill>
                  <a:latin typeface="Yu Gothic" panose="020B0400000000000000" pitchFamily="34" charset="-128"/>
                  <a:ea typeface="Yu Gothic" panose="020B0400000000000000" pitchFamily="34" charset="-128"/>
                  <a:cs typeface="YuGothic"/>
                </a:rPr>
                <a:t>１</a:t>
              </a:r>
              <a:endParaRPr sz="2100" b="1">
                <a:solidFill>
                  <a:srgbClr val="E46C0A"/>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F6554FCB-76BB-49AA-8595-0CB9A6336986}"/>
              </a:ext>
            </a:extLst>
          </p:cNvPr>
          <p:cNvGrpSpPr/>
          <p:nvPr/>
        </p:nvGrpSpPr>
        <p:grpSpPr>
          <a:xfrm>
            <a:off x="68991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7F19EBC7-8BE0-4DB6-A2EB-B05043CCBD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6EC0E5AB-D92F-47C8-99EF-ABDB2346B50F}"/>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7C75589F-5BFC-46BC-A9FE-FFD2EDB61255}"/>
              </a:ext>
            </a:extLst>
          </p:cNvPr>
          <p:cNvSpPr txBox="1"/>
          <p:nvPr/>
        </p:nvSpPr>
        <p:spPr>
          <a:xfrm>
            <a:off x="732236" y="6097598"/>
            <a:ext cx="6186293" cy="269221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E46C0A"/>
              </a:buClr>
            </a:pPr>
            <a:r>
              <a:rPr lang="ja-JP" altLang="en-US" dirty="0"/>
              <a:t>トイレが不足する場合は、できるだけ早く屋外に簡易トイレ等を設置する。その際、女性用トイレの数が十分に確保できるよう配慮する。</a:t>
            </a:r>
          </a:p>
          <a:p>
            <a:pPr>
              <a:buClr>
                <a:srgbClr val="E46C0A"/>
              </a:buClr>
            </a:pPr>
            <a:r>
              <a:rPr lang="ja-JP" altLang="en-US" dirty="0"/>
              <a:t>仮設トイレが必要</a:t>
            </a:r>
            <a:r>
              <a:rPr lang="ja-JP" altLang="en-US" dirty="0">
                <a:solidFill>
                  <a:srgbClr val="221815"/>
                </a:solidFill>
              </a:rPr>
              <a:t>であれば、町職員（町職員がいない場合は総務班）を通して</a:t>
            </a:r>
            <a:r>
              <a:rPr lang="ja-JP" altLang="en-US" dirty="0"/>
              <a:t>町災害対策本部に調達を要請する。</a:t>
            </a:r>
          </a:p>
          <a:p>
            <a:pPr>
              <a:buClr>
                <a:srgbClr val="E46C0A"/>
              </a:buClr>
            </a:pPr>
            <a:r>
              <a:rPr lang="ja-JP" altLang="en-US" dirty="0"/>
              <a:t>仮設トイレの設置場所を検討し、設置する。</a:t>
            </a:r>
            <a:endParaRPr lang="en-US" altLang="ja-JP" dirty="0"/>
          </a:p>
          <a:p>
            <a:pPr>
              <a:buClr>
                <a:srgbClr val="E46C0A"/>
              </a:buClr>
            </a:pPr>
            <a:r>
              <a:rPr lang="ja-JP" altLang="en-US" dirty="0"/>
              <a:t>屋外にトイレを設置した場合は、仮設屋根を設置する。</a:t>
            </a:r>
          </a:p>
        </p:txBody>
      </p:sp>
      <p:grpSp>
        <p:nvGrpSpPr>
          <p:cNvPr id="14" name="グループ化 13">
            <a:extLst>
              <a:ext uri="{FF2B5EF4-FFF2-40B4-BE49-F238E27FC236}">
                <a16:creationId xmlns:a16="http://schemas.microsoft.com/office/drawing/2014/main" xmlns="" id="{14BC04EF-1282-403D-8450-F141D342D22B}"/>
              </a:ext>
            </a:extLst>
          </p:cNvPr>
          <p:cNvGrpSpPr/>
          <p:nvPr/>
        </p:nvGrpSpPr>
        <p:grpSpPr>
          <a:xfrm>
            <a:off x="622410" y="5435645"/>
            <a:ext cx="6357742" cy="504190"/>
            <a:chOff x="728646" y="1851740"/>
            <a:chExt cx="6120130" cy="504190"/>
          </a:xfrm>
        </p:grpSpPr>
        <p:sp>
          <p:nvSpPr>
            <p:cNvPr id="15" name="object 20">
              <a:extLst>
                <a:ext uri="{FF2B5EF4-FFF2-40B4-BE49-F238E27FC236}">
                  <a16:creationId xmlns:a16="http://schemas.microsoft.com/office/drawing/2014/main" xmlns="" id="{D82EAEB1-81A0-4CBB-B942-F4B73C268A16}"/>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4631F9F6-4157-4B67-947C-BF8F295DA335}"/>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簡易トイレ設置・仮設トイレ等確保</a:t>
              </a:r>
            </a:p>
          </p:txBody>
        </p:sp>
        <p:sp>
          <p:nvSpPr>
            <p:cNvPr id="17" name="object 22">
              <a:extLst>
                <a:ext uri="{FF2B5EF4-FFF2-40B4-BE49-F238E27FC236}">
                  <a16:creationId xmlns:a16="http://schemas.microsoft.com/office/drawing/2014/main" xmlns="" id="{D75DA610-3F57-4748-BFF3-2EF1D8D5BE8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C7E767CA-D756-464E-9916-FF08C93201E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E46C0A"/>
                  </a:solidFill>
                  <a:latin typeface="Yu Gothic" panose="020B0400000000000000" pitchFamily="34" charset="-128"/>
                  <a:ea typeface="Yu Gothic" panose="020B0400000000000000" pitchFamily="34" charset="-128"/>
                  <a:cs typeface="YuGothic"/>
                </a:rPr>
                <a:t>２</a:t>
              </a:r>
              <a:endParaRPr sz="2100" b="1">
                <a:solidFill>
                  <a:srgbClr val="E46C0A"/>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7470F6DF-C5C2-46D9-9450-8DFF57AAB895}"/>
              </a:ext>
            </a:extLst>
          </p:cNvPr>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32</a:t>
            </a:r>
            <a:r>
              <a:rPr lang="ja-JP" altLang="en-US" sz="1400" b="1" dirty="0">
                <a:latin typeface="Yu Gothic" panose="020B0400000000000000" pitchFamily="34" charset="-128"/>
                <a:ea typeface="Yu Gothic" panose="020B0400000000000000" pitchFamily="34" charset="-128"/>
                <a:cs typeface="YuGothic"/>
              </a:rPr>
              <a:t>：食料・物資班への物資等依頼票</a:t>
            </a:r>
            <a:endParaRPr lang="zh-TW" altLang="en-US" sz="1400" b="1" dirty="0">
              <a:latin typeface="Yu Gothic" panose="020B0400000000000000" pitchFamily="34" charset="-128"/>
              <a:ea typeface="Yu Gothic" panose="020B0400000000000000" pitchFamily="34" charset="-128"/>
              <a:cs typeface="YuGothic"/>
            </a:endParaRPr>
          </a:p>
        </p:txBody>
      </p:sp>
      <p:sp>
        <p:nvSpPr>
          <p:cNvPr id="20" name="テキスト ボックス 19">
            <a:extLst>
              <a:ext uri="{FF2B5EF4-FFF2-40B4-BE49-F238E27FC236}">
                <a16:creationId xmlns:a16="http://schemas.microsoft.com/office/drawing/2014/main" xmlns="" id="{56261C8D-A5C3-4B19-B1EC-F47559CD112C}"/>
              </a:ext>
            </a:extLst>
          </p:cNvPr>
          <p:cNvSpPr txBox="1"/>
          <p:nvPr/>
        </p:nvSpPr>
        <p:spPr>
          <a:xfrm>
            <a:off x="663766" y="9209797"/>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19】</a:t>
            </a:r>
            <a:r>
              <a:rPr lang="ja-JP" altLang="en-US" sz="1600" b="1" u="sng" dirty="0">
                <a:solidFill>
                  <a:srgbClr val="172A88"/>
                </a:solidFill>
                <a:latin typeface="Yu Gothic" panose="020B0400000000000000" pitchFamily="34" charset="-128"/>
                <a:ea typeface="Yu Gothic" panose="020B0400000000000000" pitchFamily="34" charset="-128"/>
                <a:cs typeface="YuGothic"/>
              </a:rPr>
              <a:t>トイレの対応</a:t>
            </a:r>
            <a:endParaRPr lang="ja-JP" altLang="en-US" sz="1600" u="sng" dirty="0">
              <a:solidFill>
                <a:srgbClr val="172A88"/>
              </a:solidFill>
            </a:endParaRPr>
          </a:p>
        </p:txBody>
      </p:sp>
    </p:spTree>
    <p:extLst>
      <p:ext uri="{BB962C8B-B14F-4D97-AF65-F5344CB8AC3E}">
        <p14:creationId xmlns:p14="http://schemas.microsoft.com/office/powerpoint/2010/main" val="36363872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2E0E9A44-BBF8-41F1-9CDB-65484142FDB8}"/>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６５</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6C1ED26C-D84B-4559-9089-97CDB1804565}"/>
              </a:ext>
            </a:extLst>
          </p:cNvPr>
          <p:cNvSpPr txBox="1">
            <a:spLocks/>
          </p:cNvSpPr>
          <p:nvPr/>
        </p:nvSpPr>
        <p:spPr>
          <a:xfrm>
            <a:off x="394921"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solidFill>
                  <a:srgbClr val="E46C0A"/>
                </a:solidFill>
              </a:rPr>
              <a:t>５</a:t>
            </a:r>
            <a:r>
              <a:rPr lang="en-US" altLang="ja-JP">
                <a:solidFill>
                  <a:srgbClr val="E46C0A"/>
                </a:solidFill>
              </a:rPr>
              <a:t>. </a:t>
            </a:r>
            <a:r>
              <a:rPr lang="ja-JP" altLang="en-US">
                <a:solidFill>
                  <a:srgbClr val="E46C0A"/>
                </a:solidFill>
              </a:rPr>
              <a:t>トイレの対策の体制整備</a:t>
            </a:r>
          </a:p>
        </p:txBody>
      </p:sp>
      <p:grpSp>
        <p:nvGrpSpPr>
          <p:cNvPr id="4" name="グループ化 3">
            <a:extLst>
              <a:ext uri="{FF2B5EF4-FFF2-40B4-BE49-F238E27FC236}">
                <a16:creationId xmlns:a16="http://schemas.microsoft.com/office/drawing/2014/main" xmlns="" id="{7CD1BAA8-59EE-47AB-83E7-4D24CE55FED9}"/>
              </a:ext>
            </a:extLst>
          </p:cNvPr>
          <p:cNvGrpSpPr/>
          <p:nvPr/>
        </p:nvGrpSpPr>
        <p:grpSpPr>
          <a:xfrm>
            <a:off x="536736" y="1668095"/>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9CAC359B-5262-4A57-9BEB-6C895D1E07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FD9A7C76-520B-423F-B331-5D7EE3E3318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object 9">
            <a:extLst>
              <a:ext uri="{FF2B5EF4-FFF2-40B4-BE49-F238E27FC236}">
                <a16:creationId xmlns:a16="http://schemas.microsoft.com/office/drawing/2014/main" xmlns="" id="{1A5CC318-4891-46D2-A728-2C5BDFCF80FC}"/>
              </a:ext>
            </a:extLst>
          </p:cNvPr>
          <p:cNvSpPr txBox="1"/>
          <p:nvPr/>
        </p:nvSpPr>
        <p:spPr>
          <a:xfrm>
            <a:off x="591899" y="3142263"/>
            <a:ext cx="6186293" cy="20643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E46C0A"/>
              </a:buClr>
            </a:pPr>
            <a:r>
              <a:rPr lang="ja-JP" altLang="en-US"/>
              <a:t>消毒液、トイレットペーパーや、ペーパータオルなど、トイレ利用者に必要な物品の状況を確認し、不足分は食料・物資班を通じて確保する。</a:t>
            </a:r>
            <a:endParaRPr lang="en-US" altLang="ja-JP"/>
          </a:p>
          <a:p>
            <a:pPr>
              <a:buClr>
                <a:srgbClr val="E46C0A"/>
              </a:buClr>
            </a:pPr>
            <a:r>
              <a:rPr lang="ja-JP" altLang="en-US"/>
              <a:t>トイレ用衛生用品やスリッパをはじめ、清掃用品・用具など、トイレの対策に必要な物品の状況を確認し、不足分は</a:t>
            </a:r>
            <a:r>
              <a:rPr lang="en-US" altLang="ja-JP"/>
              <a:t/>
            </a:r>
            <a:br>
              <a:rPr lang="en-US" altLang="ja-JP"/>
            </a:br>
            <a:r>
              <a:rPr lang="ja-JP" altLang="en-US"/>
              <a:t>食料・物資班を通じて確保する。</a:t>
            </a:r>
            <a:endParaRPr lang="ja-JP" altLang="en-US" sz="1200">
              <a:solidFill>
                <a:schemeClr val="accent1"/>
              </a:solidFill>
            </a:endParaRPr>
          </a:p>
        </p:txBody>
      </p:sp>
      <p:grpSp>
        <p:nvGrpSpPr>
          <p:cNvPr id="8" name="グループ化 7">
            <a:extLst>
              <a:ext uri="{FF2B5EF4-FFF2-40B4-BE49-F238E27FC236}">
                <a16:creationId xmlns:a16="http://schemas.microsoft.com/office/drawing/2014/main" xmlns="" id="{4C819AD5-A44D-4E26-8AE8-E946706FC707}"/>
              </a:ext>
            </a:extLst>
          </p:cNvPr>
          <p:cNvGrpSpPr/>
          <p:nvPr/>
        </p:nvGrpSpPr>
        <p:grpSpPr>
          <a:xfrm>
            <a:off x="482073" y="2480310"/>
            <a:ext cx="6357742" cy="504190"/>
            <a:chOff x="728646" y="1851740"/>
            <a:chExt cx="6120130" cy="504190"/>
          </a:xfrm>
        </p:grpSpPr>
        <p:sp>
          <p:nvSpPr>
            <p:cNvPr id="9" name="object 20">
              <a:extLst>
                <a:ext uri="{FF2B5EF4-FFF2-40B4-BE49-F238E27FC236}">
                  <a16:creationId xmlns:a16="http://schemas.microsoft.com/office/drawing/2014/main" xmlns="" id="{E421383E-3E4B-4B4A-8384-0BE2E97F0951}"/>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33B2AB7A-46CB-4FE6-9B4A-4E538AD3F46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トイレ用品の確保</a:t>
              </a:r>
            </a:p>
          </p:txBody>
        </p:sp>
        <p:sp>
          <p:nvSpPr>
            <p:cNvPr id="11" name="object 22">
              <a:extLst>
                <a:ext uri="{FF2B5EF4-FFF2-40B4-BE49-F238E27FC236}">
                  <a16:creationId xmlns:a16="http://schemas.microsoft.com/office/drawing/2014/main" xmlns="" id="{9B7B4430-7552-4827-B112-527A022EB1F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2" name="object 23">
              <a:extLst>
                <a:ext uri="{FF2B5EF4-FFF2-40B4-BE49-F238E27FC236}">
                  <a16:creationId xmlns:a16="http://schemas.microsoft.com/office/drawing/2014/main" xmlns="" id="{B1E4378A-73D2-451D-B6C1-2207DCF5E9D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E46C0A"/>
                  </a:solidFill>
                  <a:latin typeface="Yu Gothic" panose="020B0400000000000000" pitchFamily="34" charset="-128"/>
                  <a:ea typeface="Yu Gothic" panose="020B0400000000000000" pitchFamily="34" charset="-128"/>
                  <a:cs typeface="YuGothic"/>
                </a:rPr>
                <a:t>３</a:t>
              </a:r>
              <a:endParaRPr sz="2100" b="1">
                <a:solidFill>
                  <a:srgbClr val="E46C0A"/>
                </a:solidFill>
                <a:latin typeface="Yu Gothic" panose="020B0400000000000000" pitchFamily="34" charset="-128"/>
                <a:ea typeface="Yu Gothic" panose="020B0400000000000000" pitchFamily="34" charset="-128"/>
                <a:cs typeface="YuGothic"/>
              </a:endParaRPr>
            </a:p>
          </p:txBody>
        </p:sp>
      </p:grpSp>
      <p:sp>
        <p:nvSpPr>
          <p:cNvPr id="13" name="object 5">
            <a:extLst>
              <a:ext uri="{FF2B5EF4-FFF2-40B4-BE49-F238E27FC236}">
                <a16:creationId xmlns:a16="http://schemas.microsoft.com/office/drawing/2014/main" xmlns="" id="{4311453D-4CFE-4043-A9F3-4A116619A66C}"/>
              </a:ext>
            </a:extLst>
          </p:cNvPr>
          <p:cNvSpPr txBox="1"/>
          <p:nvPr/>
        </p:nvSpPr>
        <p:spPr>
          <a:xfrm>
            <a:off x="1222967"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14" name="object 9">
            <a:extLst>
              <a:ext uri="{FF2B5EF4-FFF2-40B4-BE49-F238E27FC236}">
                <a16:creationId xmlns:a16="http://schemas.microsoft.com/office/drawing/2014/main" xmlns="" id="{D19F8BC5-E7DF-4359-8699-3B953E00B702}"/>
              </a:ext>
            </a:extLst>
          </p:cNvPr>
          <p:cNvSpPr txBox="1"/>
          <p:nvPr/>
        </p:nvSpPr>
        <p:spPr>
          <a:xfrm>
            <a:off x="585659" y="6068568"/>
            <a:ext cx="6186293" cy="1447063"/>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E46C0A"/>
              </a:buClr>
            </a:pPr>
            <a:r>
              <a:rPr lang="ja-JP" altLang="en-US"/>
              <a:t>使用するトイレの状況に応じて、使用上の注意点を確認し、</a:t>
            </a:r>
            <a:r>
              <a:rPr lang="en-US" altLang="ja-JP"/>
              <a:t/>
            </a:r>
            <a:br>
              <a:rPr lang="en-US" altLang="ja-JP"/>
            </a:br>
            <a:r>
              <a:rPr lang="ja-JP" altLang="en-US"/>
              <a:t>使用ルールを定める。</a:t>
            </a:r>
            <a:endParaRPr lang="en-US" altLang="ja-JP"/>
          </a:p>
          <a:p>
            <a:pPr>
              <a:buClr>
                <a:srgbClr val="E46C0A"/>
              </a:buClr>
            </a:pPr>
            <a:r>
              <a:rPr lang="ja-JP" altLang="en-US"/>
              <a:t>施設内に、「トイレ使用注意チラシ</a:t>
            </a:r>
            <a:r>
              <a:rPr lang="ja-JP" altLang="en-US">
                <a:solidFill>
                  <a:srgbClr val="221815"/>
                </a:solidFill>
              </a:rPr>
              <a:t>」を張り出し、掲示板へ</a:t>
            </a:r>
            <a:r>
              <a:rPr lang="en-US" altLang="ja-JP">
                <a:solidFill>
                  <a:srgbClr val="221815"/>
                </a:solidFill>
              </a:rPr>
              <a:t/>
            </a:r>
            <a:br>
              <a:rPr lang="en-US" altLang="ja-JP">
                <a:solidFill>
                  <a:srgbClr val="221815"/>
                </a:solidFill>
              </a:rPr>
            </a:br>
            <a:r>
              <a:rPr lang="ja-JP" altLang="en-US">
                <a:solidFill>
                  <a:srgbClr val="221815"/>
                </a:solidFill>
              </a:rPr>
              <a:t>掲示するなどして、利用者に衛生的な使用</a:t>
            </a:r>
            <a:r>
              <a:rPr lang="ja-JP" altLang="en-US"/>
              <a:t>を呼び掛ける。</a:t>
            </a:r>
            <a:endParaRPr lang="en-US" altLang="ja-JP"/>
          </a:p>
        </p:txBody>
      </p:sp>
      <p:grpSp>
        <p:nvGrpSpPr>
          <p:cNvPr id="15" name="グループ化 14">
            <a:extLst>
              <a:ext uri="{FF2B5EF4-FFF2-40B4-BE49-F238E27FC236}">
                <a16:creationId xmlns:a16="http://schemas.microsoft.com/office/drawing/2014/main" xmlns="" id="{C7E50ADB-958A-49AC-A8C5-0F50D8333E33}"/>
              </a:ext>
            </a:extLst>
          </p:cNvPr>
          <p:cNvGrpSpPr/>
          <p:nvPr/>
        </p:nvGrpSpPr>
        <p:grpSpPr>
          <a:xfrm>
            <a:off x="475833" y="5406615"/>
            <a:ext cx="6357742" cy="504190"/>
            <a:chOff x="728646" y="1851740"/>
            <a:chExt cx="6120130" cy="504190"/>
          </a:xfrm>
        </p:grpSpPr>
        <p:sp>
          <p:nvSpPr>
            <p:cNvPr id="16" name="object 20">
              <a:extLst>
                <a:ext uri="{FF2B5EF4-FFF2-40B4-BE49-F238E27FC236}">
                  <a16:creationId xmlns:a16="http://schemas.microsoft.com/office/drawing/2014/main" xmlns="" id="{FA608323-8457-4465-86BF-E0855A43C5A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65A3476E-8931-4582-AB86-E37474A3EBB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トイレ使用ルールの周知</a:t>
              </a:r>
            </a:p>
          </p:txBody>
        </p:sp>
        <p:sp>
          <p:nvSpPr>
            <p:cNvPr id="18" name="object 22">
              <a:extLst>
                <a:ext uri="{FF2B5EF4-FFF2-40B4-BE49-F238E27FC236}">
                  <a16:creationId xmlns:a16="http://schemas.microsoft.com/office/drawing/2014/main" xmlns="" id="{0747EB9C-FF80-4F11-A218-82BDA12780F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 name="object 23">
              <a:extLst>
                <a:ext uri="{FF2B5EF4-FFF2-40B4-BE49-F238E27FC236}">
                  <a16:creationId xmlns:a16="http://schemas.microsoft.com/office/drawing/2014/main" xmlns="" id="{89118CD4-BE97-40C7-B9A7-910772CF10E9}"/>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E46C0A"/>
                  </a:solidFill>
                  <a:latin typeface="Yu Gothic" panose="020B0400000000000000" pitchFamily="34" charset="-128"/>
                  <a:ea typeface="Yu Gothic" panose="020B0400000000000000" pitchFamily="34" charset="-128"/>
                  <a:cs typeface="YuGothic"/>
                </a:rPr>
                <a:t>４</a:t>
              </a:r>
              <a:endParaRPr sz="2100" b="1">
                <a:solidFill>
                  <a:srgbClr val="E46C0A"/>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4716469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39B9624-8633-400D-BE21-36D093BEF9A9}"/>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６６</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35148D24-51FC-4975-9393-FCC2DC7BB077}"/>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solidFill>
                  <a:srgbClr val="E46C0A"/>
                </a:solidFill>
              </a:rPr>
              <a:t>５</a:t>
            </a:r>
            <a:r>
              <a:rPr lang="en-US" altLang="ja-JP">
                <a:solidFill>
                  <a:srgbClr val="E46C0A"/>
                </a:solidFill>
              </a:rPr>
              <a:t>. </a:t>
            </a:r>
            <a:r>
              <a:rPr lang="ja-JP" altLang="en-US">
                <a:solidFill>
                  <a:srgbClr val="E46C0A"/>
                </a:solidFill>
              </a:rPr>
              <a:t>トイレの対策の体制整備</a:t>
            </a:r>
          </a:p>
        </p:txBody>
      </p:sp>
      <p:sp>
        <p:nvSpPr>
          <p:cNvPr id="4" name="object 9">
            <a:extLst>
              <a:ext uri="{FF2B5EF4-FFF2-40B4-BE49-F238E27FC236}">
                <a16:creationId xmlns:a16="http://schemas.microsoft.com/office/drawing/2014/main" xmlns="" id="{6CC595A1-41AC-4DB0-A282-06D4CC828408}"/>
              </a:ext>
            </a:extLst>
          </p:cNvPr>
          <p:cNvSpPr txBox="1"/>
          <p:nvPr/>
        </p:nvSpPr>
        <p:spPr>
          <a:xfrm>
            <a:off x="738476" y="3142263"/>
            <a:ext cx="6186293" cy="269221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E46C0A"/>
              </a:buClr>
            </a:pPr>
            <a:r>
              <a:rPr lang="ja-JP" altLang="en-US" dirty="0"/>
              <a:t>避難者への呼びかけを通じて、トイレの清掃体制を整備する。</a:t>
            </a:r>
            <a:endParaRPr lang="en-US" altLang="ja-JP" dirty="0"/>
          </a:p>
          <a:p>
            <a:pPr>
              <a:buClr>
                <a:srgbClr val="E46C0A"/>
              </a:buClr>
            </a:pPr>
            <a:r>
              <a:rPr lang="ja-JP" altLang="en-US" dirty="0"/>
              <a:t>清掃体制は情報班を通じて、避難所内に周知する。</a:t>
            </a:r>
            <a:endParaRPr lang="en-US" altLang="ja-JP" dirty="0"/>
          </a:p>
          <a:p>
            <a:pPr>
              <a:buClr>
                <a:srgbClr val="E46C0A"/>
              </a:buClr>
            </a:pPr>
            <a:r>
              <a:rPr lang="ja-JP" altLang="en-US" dirty="0"/>
              <a:t>避難者によるトイレの清掃が定着するまで、１日に数回見回りを行い、必要に応じて一緒に掃除を行う。</a:t>
            </a:r>
            <a:endParaRPr lang="en-US" altLang="ja-JP" sz="1200" dirty="0">
              <a:solidFill>
                <a:schemeClr val="accent1"/>
              </a:solidFill>
            </a:endParaRPr>
          </a:p>
          <a:p>
            <a:pPr>
              <a:buClr>
                <a:srgbClr val="E46C0A"/>
              </a:buClr>
            </a:pPr>
            <a:r>
              <a:rPr lang="ja-JP" altLang="en-US" dirty="0"/>
              <a:t>汲み取りが必要な場合には、できるだけ早</a:t>
            </a:r>
            <a:r>
              <a:rPr lang="ja-JP" altLang="en-US" dirty="0">
                <a:solidFill>
                  <a:srgbClr val="221815"/>
                </a:solidFill>
              </a:rPr>
              <a:t>めに町職員（町職員がいない場合は総務班）を通し</a:t>
            </a:r>
            <a:r>
              <a:rPr lang="ja-JP" altLang="en-US" dirty="0"/>
              <a:t>て町災害対策本部に汲み取りを</a:t>
            </a:r>
            <a:r>
              <a:rPr lang="en-US" altLang="ja-JP" dirty="0"/>
              <a:t/>
            </a:r>
            <a:br>
              <a:rPr lang="en-US" altLang="ja-JP" dirty="0"/>
            </a:br>
            <a:r>
              <a:rPr lang="ja-JP" altLang="en-US" dirty="0"/>
              <a:t>要請する。</a:t>
            </a:r>
            <a:endParaRPr lang="ja-JP" altLang="en-US" sz="1200" dirty="0">
              <a:solidFill>
                <a:schemeClr val="accent1"/>
              </a:solidFill>
            </a:endParaRPr>
          </a:p>
        </p:txBody>
      </p:sp>
      <p:grpSp>
        <p:nvGrpSpPr>
          <p:cNvPr id="5" name="グループ化 4">
            <a:extLst>
              <a:ext uri="{FF2B5EF4-FFF2-40B4-BE49-F238E27FC236}">
                <a16:creationId xmlns:a16="http://schemas.microsoft.com/office/drawing/2014/main" xmlns="" id="{B9261228-BF31-4A3F-ABC4-2D514D5827E6}"/>
              </a:ext>
            </a:extLst>
          </p:cNvPr>
          <p:cNvGrpSpPr/>
          <p:nvPr/>
        </p:nvGrpSpPr>
        <p:grpSpPr>
          <a:xfrm>
            <a:off x="628650" y="2480310"/>
            <a:ext cx="6357742" cy="504190"/>
            <a:chOff x="728646" y="1851740"/>
            <a:chExt cx="6120130" cy="504190"/>
          </a:xfrm>
        </p:grpSpPr>
        <p:sp>
          <p:nvSpPr>
            <p:cNvPr id="6" name="object 20">
              <a:extLst>
                <a:ext uri="{FF2B5EF4-FFF2-40B4-BE49-F238E27FC236}">
                  <a16:creationId xmlns:a16="http://schemas.microsoft.com/office/drawing/2014/main" xmlns="" id="{2C6D3358-256A-4E5D-AC6E-307A3909D0F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33103503-E461-4756-9FD0-FF72B91D19A9}"/>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清掃体制づくり</a:t>
              </a:r>
            </a:p>
          </p:txBody>
        </p:sp>
        <p:sp>
          <p:nvSpPr>
            <p:cNvPr id="8" name="object 22">
              <a:extLst>
                <a:ext uri="{FF2B5EF4-FFF2-40B4-BE49-F238E27FC236}">
                  <a16:creationId xmlns:a16="http://schemas.microsoft.com/office/drawing/2014/main" xmlns="" id="{A748977E-EC6B-464A-93FE-1F78CCFD6147}"/>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7FF2F1B9-8C2B-4AF3-A402-BF71C4F9901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E46C0A"/>
                  </a:solidFill>
                  <a:latin typeface="Yu Gothic" panose="020B0400000000000000" pitchFamily="34" charset="-128"/>
                  <a:ea typeface="Yu Gothic" panose="020B0400000000000000" pitchFamily="34" charset="-128"/>
                  <a:cs typeface="YuGothic"/>
                </a:rPr>
                <a:t>５</a:t>
              </a:r>
              <a:endParaRPr sz="2100" b="1">
                <a:solidFill>
                  <a:srgbClr val="E46C0A"/>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55E110DC-5C5E-4496-9560-B7A9957E77E7}"/>
              </a:ext>
            </a:extLst>
          </p:cNvPr>
          <p:cNvGrpSpPr/>
          <p:nvPr/>
        </p:nvGrpSpPr>
        <p:grpSpPr>
          <a:xfrm>
            <a:off x="68991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40A8D5E3-5629-4883-84F3-ACD8299E30C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9B630585-6E54-4120-8B1D-D801D273A8F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5">
            <a:extLst>
              <a:ext uri="{FF2B5EF4-FFF2-40B4-BE49-F238E27FC236}">
                <a16:creationId xmlns:a16="http://schemas.microsoft.com/office/drawing/2014/main" xmlns="" id="{111B547F-1466-42D4-A826-DC052770E378}"/>
              </a:ext>
            </a:extLst>
          </p:cNvPr>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883404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2E0E9A44-BBF8-41F1-9CDB-65484142FDB8}"/>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６７</a:t>
            </a:r>
            <a:endParaRPr lang="ja-JP" altLang="en-US">
              <a:solidFill>
                <a:schemeClr val="tx1">
                  <a:lumMod val="50000"/>
                  <a:lumOff val="50000"/>
                </a:schemeClr>
              </a:solidFill>
              <a:latin typeface="+mj-ea"/>
              <a:ea typeface="+mj-ea"/>
            </a:endParaRPr>
          </a:p>
        </p:txBody>
      </p:sp>
      <p:sp>
        <p:nvSpPr>
          <p:cNvPr id="22" name="object 2">
            <a:extLst>
              <a:ext uri="{FF2B5EF4-FFF2-40B4-BE49-F238E27FC236}">
                <a16:creationId xmlns:a16="http://schemas.microsoft.com/office/drawing/2014/main" xmlns="" id="{56A2DB0A-CE89-49B9-B7E4-36315F0B6C74}"/>
              </a:ext>
            </a:extLst>
          </p:cNvPr>
          <p:cNvSpPr txBox="1">
            <a:spLocks/>
          </p:cNvSpPr>
          <p:nvPr/>
        </p:nvSpPr>
        <p:spPr>
          <a:xfrm>
            <a:off x="38064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E46C0A"/>
                </a:solidFill>
                <a:effectLst/>
                <a:uLnTx/>
                <a:uFillTx/>
                <a:latin typeface="Yu Gothic" panose="020B0400000000000000" pitchFamily="34" charset="-128"/>
                <a:ea typeface="Yu Gothic" panose="020B0400000000000000" pitchFamily="34" charset="-128"/>
                <a:cs typeface="+mj-cs"/>
              </a:rPr>
              <a:t>６</a:t>
            </a:r>
            <a:r>
              <a:rPr kumimoji="0" lang="en-US" altLang="ja-JP" sz="3200" b="1" i="0" u="none" strike="noStrike" kern="0" cap="none" spc="0" normalizeH="0" baseline="0" noProof="0">
                <a:ln>
                  <a:noFill/>
                </a:ln>
                <a:solidFill>
                  <a:srgbClr val="E46C0A"/>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E46C0A"/>
                </a:solidFill>
                <a:effectLst/>
                <a:uLnTx/>
                <a:uFillTx/>
                <a:latin typeface="Yu Gothic" panose="020B0400000000000000" pitchFamily="34" charset="-128"/>
                <a:ea typeface="Yu Gothic" panose="020B0400000000000000" pitchFamily="34" charset="-128"/>
                <a:cs typeface="+mj-cs"/>
              </a:rPr>
              <a:t>その他、共有空間の環境管理</a:t>
            </a:r>
          </a:p>
        </p:txBody>
      </p:sp>
      <p:grpSp>
        <p:nvGrpSpPr>
          <p:cNvPr id="23" name="グループ化 22">
            <a:extLst>
              <a:ext uri="{FF2B5EF4-FFF2-40B4-BE49-F238E27FC236}">
                <a16:creationId xmlns:a16="http://schemas.microsoft.com/office/drawing/2014/main" xmlns="" id="{02FEE3B4-6FD4-4E7A-BCA0-5CB3BF5A5400}"/>
              </a:ext>
            </a:extLst>
          </p:cNvPr>
          <p:cNvGrpSpPr/>
          <p:nvPr/>
        </p:nvGrpSpPr>
        <p:grpSpPr>
          <a:xfrm>
            <a:off x="522460" y="1668095"/>
            <a:ext cx="6283775" cy="648000"/>
            <a:chOff x="689917" y="1624372"/>
            <a:chExt cx="6283775" cy="648000"/>
          </a:xfrm>
        </p:grpSpPr>
        <p:pic>
          <p:nvPicPr>
            <p:cNvPr id="24" name="グラフィックス 23" descr="ドキュメント 枠線">
              <a:extLst>
                <a:ext uri="{FF2B5EF4-FFF2-40B4-BE49-F238E27FC236}">
                  <a16:creationId xmlns:a16="http://schemas.microsoft.com/office/drawing/2014/main" xmlns="" id="{CAC22750-87C5-4ECC-81B6-33A5574D28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5" name="正方形/長方形 24">
              <a:extLst>
                <a:ext uri="{FF2B5EF4-FFF2-40B4-BE49-F238E27FC236}">
                  <a16:creationId xmlns:a16="http://schemas.microsoft.com/office/drawing/2014/main" xmlns="" id="{7F6967E4-F14C-45E6-9969-858C50B3D2B4}"/>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6" name="object 9">
            <a:extLst>
              <a:ext uri="{FF2B5EF4-FFF2-40B4-BE49-F238E27FC236}">
                <a16:creationId xmlns:a16="http://schemas.microsoft.com/office/drawing/2014/main" xmlns="" id="{876BFA82-E926-4DE8-A862-8FC98967BB92}"/>
              </a:ext>
            </a:extLst>
          </p:cNvPr>
          <p:cNvSpPr txBox="1"/>
          <p:nvPr/>
        </p:nvSpPr>
        <p:spPr>
          <a:xfrm>
            <a:off x="577623" y="3142263"/>
            <a:ext cx="6186293" cy="2846100"/>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総務班と連携し、敷地内にごみ集積所を決める。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ごみ集積所では、地域の規定に従い、分別の種類ごとに置き場を決めて表示する。</a:t>
            </a:r>
            <a:endParaRPr kumimoji="1" lang="en-US" altLang="ja-JP" sz="1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ごみ集積所の場所やごみの分別方法は情報掲示板に掲示するなどして避難所利用者全員に確実に伝わるようにして、周知する。</a:t>
            </a:r>
            <a:endParaRPr kumimoji="1" lang="ja-JP" altLang="en-US" sz="1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必要に応じて、ごみ集積場で適切に分別されているか確認する。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ごみの収集を、町災害対策本部に要請する。</a:t>
            </a:r>
          </a:p>
        </p:txBody>
      </p:sp>
      <p:grpSp>
        <p:nvGrpSpPr>
          <p:cNvPr id="27" name="グループ化 26">
            <a:extLst>
              <a:ext uri="{FF2B5EF4-FFF2-40B4-BE49-F238E27FC236}">
                <a16:creationId xmlns:a16="http://schemas.microsoft.com/office/drawing/2014/main" xmlns="" id="{4D5B4A77-0A78-4FD5-A966-11DA2D6F0FC5}"/>
              </a:ext>
            </a:extLst>
          </p:cNvPr>
          <p:cNvGrpSpPr/>
          <p:nvPr/>
        </p:nvGrpSpPr>
        <p:grpSpPr>
          <a:xfrm>
            <a:off x="467797" y="2480310"/>
            <a:ext cx="6357742" cy="504190"/>
            <a:chOff x="728646" y="1851740"/>
            <a:chExt cx="6120130" cy="504190"/>
          </a:xfrm>
        </p:grpSpPr>
        <p:sp>
          <p:nvSpPr>
            <p:cNvPr id="28" name="object 20">
              <a:extLst>
                <a:ext uri="{FF2B5EF4-FFF2-40B4-BE49-F238E27FC236}">
                  <a16:creationId xmlns:a16="http://schemas.microsoft.com/office/drawing/2014/main" xmlns="" id="{90E19E66-9D8F-4039-AF20-6CAB0DE8F0C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29" name="object 21">
              <a:extLst>
                <a:ext uri="{FF2B5EF4-FFF2-40B4-BE49-F238E27FC236}">
                  <a16:creationId xmlns:a16="http://schemas.microsoft.com/office/drawing/2014/main" xmlns="" id="{A7B923CE-2A8F-46FE-9EE6-58B03F221973}"/>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ごみ置き場（管理）</a:t>
              </a:r>
            </a:p>
          </p:txBody>
        </p:sp>
        <p:sp>
          <p:nvSpPr>
            <p:cNvPr id="30" name="object 22">
              <a:extLst>
                <a:ext uri="{FF2B5EF4-FFF2-40B4-BE49-F238E27FC236}">
                  <a16:creationId xmlns:a16="http://schemas.microsoft.com/office/drawing/2014/main" xmlns="" id="{BAAA78F5-7FB8-42CB-AD48-81B07080E0E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1" name="object 23">
              <a:extLst>
                <a:ext uri="{FF2B5EF4-FFF2-40B4-BE49-F238E27FC236}">
                  <a16:creationId xmlns:a16="http://schemas.microsoft.com/office/drawing/2014/main" xmlns="" id="{8FF4F69D-C0B6-4D61-817A-785208DFF928}"/>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１</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2" name="object 5">
            <a:extLst>
              <a:ext uri="{FF2B5EF4-FFF2-40B4-BE49-F238E27FC236}">
                <a16:creationId xmlns:a16="http://schemas.microsoft.com/office/drawing/2014/main" xmlns="" id="{0C8174F4-AE23-4FE5-86CF-D247FE7E3397}"/>
              </a:ext>
            </a:extLst>
          </p:cNvPr>
          <p:cNvSpPr txBox="1"/>
          <p:nvPr/>
        </p:nvSpPr>
        <p:spPr>
          <a:xfrm>
            <a:off x="1208691" y="1873328"/>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33" name="object 9">
            <a:extLst>
              <a:ext uri="{FF2B5EF4-FFF2-40B4-BE49-F238E27FC236}">
                <a16:creationId xmlns:a16="http://schemas.microsoft.com/office/drawing/2014/main" xmlns="" id="{DFCCB605-EBCB-45D2-99B0-B25D27064523}"/>
              </a:ext>
            </a:extLst>
          </p:cNvPr>
          <p:cNvSpPr txBox="1"/>
          <p:nvPr/>
        </p:nvSpPr>
        <p:spPr>
          <a:xfrm>
            <a:off x="571383" y="7192336"/>
            <a:ext cx="6186293" cy="2538324"/>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断水している場合は、飲料水、手洗い、洗顔、洗髪、洗濯などに使う生活用水やトイレ用の水を確保する。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断水時に、給水車などから生活用水が確保できたら、簡易の</a:t>
            </a:r>
            <a:r>
              <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
            </a:r>
            <a:br>
              <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b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手洗い場（蛇口のあるタンクに水を入れたもの）を設置する。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炊き出し、洗濯、風呂、シャワーなどを仮設で設置する場合は、総務班と連携し、浄化槽や下水道などの排水処理設備に流せるところに設置できるよう検討する。</a:t>
            </a:r>
            <a:endParaRPr kumimoji="1" lang="ja-JP" altLang="en-US" sz="1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34" name="グループ化 33">
            <a:extLst>
              <a:ext uri="{FF2B5EF4-FFF2-40B4-BE49-F238E27FC236}">
                <a16:creationId xmlns:a16="http://schemas.microsoft.com/office/drawing/2014/main" xmlns="" id="{B63B2F48-E316-4A44-BF72-7F9EF7BD368D}"/>
              </a:ext>
            </a:extLst>
          </p:cNvPr>
          <p:cNvGrpSpPr/>
          <p:nvPr/>
        </p:nvGrpSpPr>
        <p:grpSpPr>
          <a:xfrm>
            <a:off x="461557" y="6530383"/>
            <a:ext cx="6357742" cy="504190"/>
            <a:chOff x="728646" y="1851740"/>
            <a:chExt cx="6120130" cy="504190"/>
          </a:xfrm>
        </p:grpSpPr>
        <p:sp>
          <p:nvSpPr>
            <p:cNvPr id="35" name="object 20">
              <a:extLst>
                <a:ext uri="{FF2B5EF4-FFF2-40B4-BE49-F238E27FC236}">
                  <a16:creationId xmlns:a16="http://schemas.microsoft.com/office/drawing/2014/main" xmlns="" id="{A127A8BC-6137-4222-99AD-ED496368077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36" name="object 21">
              <a:extLst>
                <a:ext uri="{FF2B5EF4-FFF2-40B4-BE49-F238E27FC236}">
                  <a16:creationId xmlns:a16="http://schemas.microsoft.com/office/drawing/2014/main" xmlns="" id="{AFA15A99-0EFE-49AD-9D32-A9E8B32C1EB7}"/>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zh-TW" altLang="en-US" sz="2000" b="1">
                  <a:solidFill>
                    <a:srgbClr val="FFFFFF"/>
                  </a:solidFill>
                  <a:latin typeface="Yu Gothic" panose="020B0400000000000000" pitchFamily="34" charset="-128"/>
                  <a:ea typeface="Yu Gothic" panose="020B0400000000000000" pitchFamily="34" charset="-128"/>
                  <a:cs typeface="YuGothic"/>
                </a:rPr>
                <a:t>水場（洗面等）</a:t>
              </a:r>
            </a:p>
          </p:txBody>
        </p:sp>
        <p:sp>
          <p:nvSpPr>
            <p:cNvPr id="37" name="object 22">
              <a:extLst>
                <a:ext uri="{FF2B5EF4-FFF2-40B4-BE49-F238E27FC236}">
                  <a16:creationId xmlns:a16="http://schemas.microsoft.com/office/drawing/2014/main" xmlns="" id="{6C288DA2-7684-4BF3-8442-6D54086D4EF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8" name="object 23">
              <a:extLst>
                <a:ext uri="{FF2B5EF4-FFF2-40B4-BE49-F238E27FC236}">
                  <a16:creationId xmlns:a16="http://schemas.microsoft.com/office/drawing/2014/main" xmlns="" id="{328B08B3-1EE1-452A-A337-F36F1C86BA5D}"/>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２</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9" name="テキスト ボックス 38">
            <a:extLst>
              <a:ext uri="{FF2B5EF4-FFF2-40B4-BE49-F238E27FC236}">
                <a16:creationId xmlns:a16="http://schemas.microsoft.com/office/drawing/2014/main" xmlns="" id="{6F325AB1-8A18-436D-AB6E-9270EF99A52C}"/>
              </a:ext>
            </a:extLst>
          </p:cNvPr>
          <p:cNvSpPr txBox="1"/>
          <p:nvPr/>
        </p:nvSpPr>
        <p:spPr>
          <a:xfrm>
            <a:off x="537272" y="6048228"/>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20】</a:t>
            </a:r>
            <a:r>
              <a:rPr kumimoji="1" lang="ja-JP" altLang="en-US" sz="1600" b="1" u="sng">
                <a:solidFill>
                  <a:srgbClr val="172A88"/>
                </a:solidFill>
                <a:latin typeface="Yu Gothic" panose="020B0400000000000000" pitchFamily="34" charset="-128"/>
                <a:cs typeface="YuGothic"/>
              </a:rPr>
              <a:t>ごみの対応</a:t>
            </a:r>
            <a:endParaRPr kumimoji="1" lang="ja-JP" altLang="en-US" sz="1600" u="sng">
              <a:solidFill>
                <a:srgbClr val="172A88"/>
              </a:solidFill>
              <a:ea typeface="ＭＳ Ｐゴシック" panose="020B0600070205080204" pitchFamily="50" charset="-128"/>
            </a:endParaRPr>
          </a:p>
        </p:txBody>
      </p:sp>
      <p:sp>
        <p:nvSpPr>
          <p:cNvPr id="40" name="テキスト ボックス 39">
            <a:extLst>
              <a:ext uri="{FF2B5EF4-FFF2-40B4-BE49-F238E27FC236}">
                <a16:creationId xmlns:a16="http://schemas.microsoft.com/office/drawing/2014/main" xmlns="" id="{321DC17F-EAC7-4B2F-B4B5-A59674772081}"/>
              </a:ext>
            </a:extLst>
          </p:cNvPr>
          <p:cNvSpPr txBox="1"/>
          <p:nvPr/>
        </p:nvSpPr>
        <p:spPr>
          <a:xfrm>
            <a:off x="514506" y="9808746"/>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21】</a:t>
            </a:r>
            <a:r>
              <a:rPr kumimoji="1" lang="ja-JP" altLang="en-US" sz="1600" b="1" u="sng">
                <a:solidFill>
                  <a:srgbClr val="172A88"/>
                </a:solidFill>
                <a:latin typeface="Yu Gothic" panose="020B0400000000000000" pitchFamily="34" charset="-128"/>
                <a:cs typeface="YuGothic"/>
              </a:rPr>
              <a:t>生活用水の確保と排水処理</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17911327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39B9624-8633-400D-BE21-36D093BEF9A9}"/>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６８</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F4208119-F0B2-45F4-A776-78B901216A39}"/>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solidFill>
                  <a:srgbClr val="E46C0A"/>
                </a:solidFill>
              </a:rPr>
              <a:t>６</a:t>
            </a:r>
            <a:r>
              <a:rPr lang="en-US" altLang="ja-JP">
                <a:solidFill>
                  <a:srgbClr val="E46C0A"/>
                </a:solidFill>
              </a:rPr>
              <a:t>.</a:t>
            </a:r>
            <a:r>
              <a:rPr lang="ja-JP" altLang="en-US">
                <a:solidFill>
                  <a:srgbClr val="E46C0A"/>
                </a:solidFill>
              </a:rPr>
              <a:t>その他、共有空間の環境管理</a:t>
            </a:r>
          </a:p>
        </p:txBody>
      </p:sp>
      <p:sp>
        <p:nvSpPr>
          <p:cNvPr id="4" name="object 9">
            <a:extLst>
              <a:ext uri="{FF2B5EF4-FFF2-40B4-BE49-F238E27FC236}">
                <a16:creationId xmlns:a16="http://schemas.microsoft.com/office/drawing/2014/main" xmlns="" id="{3466C7DA-EAB2-4865-B6E1-29B9C278B6A7}"/>
              </a:ext>
            </a:extLst>
          </p:cNvPr>
          <p:cNvSpPr txBox="1"/>
          <p:nvPr/>
        </p:nvSpPr>
        <p:spPr>
          <a:xfrm>
            <a:off x="738476" y="3056535"/>
            <a:ext cx="6186293" cy="1104085"/>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E46C0A"/>
              </a:buClr>
            </a:pPr>
            <a:r>
              <a:rPr lang="ja-JP" altLang="en-US"/>
              <a:t>女性用スペース、男性用スペースなどの更衣場所を整備する。</a:t>
            </a:r>
          </a:p>
          <a:p>
            <a:pPr>
              <a:buClr>
                <a:srgbClr val="E46C0A"/>
              </a:buClr>
            </a:pPr>
            <a:r>
              <a:rPr lang="ja-JP" altLang="en-US"/>
              <a:t>更衣場所内の清掃・管理の当番を決め、定期的に清掃を行ってもらう。</a:t>
            </a:r>
          </a:p>
        </p:txBody>
      </p:sp>
      <p:grpSp>
        <p:nvGrpSpPr>
          <p:cNvPr id="5" name="グループ化 4">
            <a:extLst>
              <a:ext uri="{FF2B5EF4-FFF2-40B4-BE49-F238E27FC236}">
                <a16:creationId xmlns:a16="http://schemas.microsoft.com/office/drawing/2014/main" xmlns="" id="{E5CCEF6F-B7C0-4B42-A717-3A07F70D25DB}"/>
              </a:ext>
            </a:extLst>
          </p:cNvPr>
          <p:cNvGrpSpPr/>
          <p:nvPr/>
        </p:nvGrpSpPr>
        <p:grpSpPr>
          <a:xfrm>
            <a:off x="628650" y="2480310"/>
            <a:ext cx="6357742" cy="504190"/>
            <a:chOff x="728646" y="1851740"/>
            <a:chExt cx="6120130" cy="504190"/>
          </a:xfrm>
        </p:grpSpPr>
        <p:sp>
          <p:nvSpPr>
            <p:cNvPr id="6" name="object 20">
              <a:extLst>
                <a:ext uri="{FF2B5EF4-FFF2-40B4-BE49-F238E27FC236}">
                  <a16:creationId xmlns:a16="http://schemas.microsoft.com/office/drawing/2014/main" xmlns="" id="{9F78B194-207E-4660-92F7-EBDF538E854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9F988F85-8569-4B57-A408-AFB512A52BB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更衣場所（管理）</a:t>
              </a:r>
            </a:p>
          </p:txBody>
        </p:sp>
        <p:sp>
          <p:nvSpPr>
            <p:cNvPr id="8" name="object 22">
              <a:extLst>
                <a:ext uri="{FF2B5EF4-FFF2-40B4-BE49-F238E27FC236}">
                  <a16:creationId xmlns:a16="http://schemas.microsoft.com/office/drawing/2014/main" xmlns="" id="{0C9C9432-7905-4750-8BF9-7C25A885F6B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CDB16FF5-8EB8-46C2-A973-6C7B53A4E446}"/>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E46C0A"/>
                  </a:solidFill>
                  <a:latin typeface="Yu Gothic" panose="020B0400000000000000" pitchFamily="34" charset="-128"/>
                  <a:ea typeface="Yu Gothic" panose="020B0400000000000000" pitchFamily="34" charset="-128"/>
                  <a:cs typeface="YuGothic"/>
                </a:rPr>
                <a:t>３</a:t>
              </a:r>
              <a:endParaRPr sz="2100" b="1">
                <a:solidFill>
                  <a:srgbClr val="E46C0A"/>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92E34203-C63B-433E-B78A-C0BCCECF51C0}"/>
              </a:ext>
            </a:extLst>
          </p:cNvPr>
          <p:cNvGrpSpPr/>
          <p:nvPr/>
        </p:nvGrpSpPr>
        <p:grpSpPr>
          <a:xfrm>
            <a:off x="68991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4DAEB020-4415-4836-94D0-8FB8E0DD87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B3C1DE7F-9F33-4A62-8F17-3828123A30BF}"/>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5">
            <a:extLst>
              <a:ext uri="{FF2B5EF4-FFF2-40B4-BE49-F238E27FC236}">
                <a16:creationId xmlns:a16="http://schemas.microsoft.com/office/drawing/2014/main" xmlns="" id="{FA68FA58-D951-4E5B-AC8E-67B3FF8EF3BE}"/>
              </a:ext>
            </a:extLst>
          </p:cNvPr>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32</a:t>
            </a:r>
            <a:r>
              <a:rPr lang="ja-JP" altLang="en-US" sz="1400" b="1" dirty="0">
                <a:latin typeface="Yu Gothic" panose="020B0400000000000000" pitchFamily="34" charset="-128"/>
                <a:ea typeface="Yu Gothic" panose="020B0400000000000000" pitchFamily="34" charset="-128"/>
                <a:cs typeface="YuGothic"/>
              </a:rPr>
              <a:t>：食料・物資班への物資等依頼票</a:t>
            </a:r>
          </a:p>
        </p:txBody>
      </p:sp>
      <p:sp>
        <p:nvSpPr>
          <p:cNvPr id="14" name="object 9">
            <a:extLst>
              <a:ext uri="{FF2B5EF4-FFF2-40B4-BE49-F238E27FC236}">
                <a16:creationId xmlns:a16="http://schemas.microsoft.com/office/drawing/2014/main" xmlns="" id="{9290BC97-9FC3-4CBB-9D0E-6856BA356E14}"/>
              </a:ext>
            </a:extLst>
          </p:cNvPr>
          <p:cNvSpPr txBox="1"/>
          <p:nvPr/>
        </p:nvSpPr>
        <p:spPr>
          <a:xfrm>
            <a:off x="732236" y="4832840"/>
            <a:ext cx="6186293" cy="9501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E46C0A"/>
              </a:buClr>
            </a:pPr>
            <a:r>
              <a:rPr lang="ja-JP" altLang="en-US" dirty="0"/>
              <a:t>生活用水が確保できるようになったら、総務班と連携し、</a:t>
            </a:r>
            <a:r>
              <a:rPr lang="en-US" altLang="ja-JP" dirty="0"/>
              <a:t/>
            </a:r>
            <a:br>
              <a:rPr lang="en-US" altLang="ja-JP" dirty="0"/>
            </a:br>
            <a:r>
              <a:rPr lang="ja-JP" altLang="en-US" dirty="0"/>
              <a:t>洗濯場・物干し場を決める。その際に、男女スペースを分けるなど配慮する。</a:t>
            </a:r>
            <a:endParaRPr lang="ja-JP" altLang="en-US" sz="1200" dirty="0">
              <a:solidFill>
                <a:schemeClr val="accent1"/>
              </a:solidFill>
            </a:endParaRPr>
          </a:p>
        </p:txBody>
      </p:sp>
      <p:grpSp>
        <p:nvGrpSpPr>
          <p:cNvPr id="15" name="グループ化 14">
            <a:extLst>
              <a:ext uri="{FF2B5EF4-FFF2-40B4-BE49-F238E27FC236}">
                <a16:creationId xmlns:a16="http://schemas.microsoft.com/office/drawing/2014/main" xmlns="" id="{8309D107-1AC6-4EE5-A1B4-8DEDBBC6D07C}"/>
              </a:ext>
            </a:extLst>
          </p:cNvPr>
          <p:cNvGrpSpPr/>
          <p:nvPr/>
        </p:nvGrpSpPr>
        <p:grpSpPr>
          <a:xfrm>
            <a:off x="622410" y="4266873"/>
            <a:ext cx="6357742" cy="504190"/>
            <a:chOff x="728646" y="1851740"/>
            <a:chExt cx="6120130" cy="504190"/>
          </a:xfrm>
        </p:grpSpPr>
        <p:sp>
          <p:nvSpPr>
            <p:cNvPr id="16" name="object 20">
              <a:extLst>
                <a:ext uri="{FF2B5EF4-FFF2-40B4-BE49-F238E27FC236}">
                  <a16:creationId xmlns:a16="http://schemas.microsoft.com/office/drawing/2014/main" xmlns="" id="{0248E5EB-3BA1-4FD4-AB38-7EF836003ED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C5B06B83-9A07-44EC-84C3-CBAB150A4D53}"/>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洗濯場・干場</a:t>
              </a:r>
            </a:p>
          </p:txBody>
        </p:sp>
        <p:sp>
          <p:nvSpPr>
            <p:cNvPr id="18" name="object 22">
              <a:extLst>
                <a:ext uri="{FF2B5EF4-FFF2-40B4-BE49-F238E27FC236}">
                  <a16:creationId xmlns:a16="http://schemas.microsoft.com/office/drawing/2014/main" xmlns="" id="{E8E5F30C-E629-4690-AD54-43F902A305D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 name="object 23">
              <a:extLst>
                <a:ext uri="{FF2B5EF4-FFF2-40B4-BE49-F238E27FC236}">
                  <a16:creationId xmlns:a16="http://schemas.microsoft.com/office/drawing/2014/main" xmlns="" id="{2AA9A58C-7438-4B46-8682-DE4C4D8CF55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E46C0A"/>
                  </a:solidFill>
                  <a:latin typeface="Yu Gothic" panose="020B0400000000000000" pitchFamily="34" charset="-128"/>
                  <a:ea typeface="Yu Gothic" panose="020B0400000000000000" pitchFamily="34" charset="-128"/>
                  <a:cs typeface="YuGothic"/>
                </a:rPr>
                <a:t>４</a:t>
              </a:r>
              <a:endParaRPr sz="2100" b="1">
                <a:solidFill>
                  <a:srgbClr val="E46C0A"/>
                </a:solidFill>
                <a:latin typeface="Yu Gothic" panose="020B0400000000000000" pitchFamily="34" charset="-128"/>
                <a:ea typeface="Yu Gothic" panose="020B0400000000000000" pitchFamily="34" charset="-128"/>
                <a:cs typeface="YuGothic"/>
              </a:endParaRPr>
            </a:p>
          </p:txBody>
        </p:sp>
      </p:grpSp>
      <p:sp>
        <p:nvSpPr>
          <p:cNvPr id="20" name="object 9">
            <a:extLst>
              <a:ext uri="{FF2B5EF4-FFF2-40B4-BE49-F238E27FC236}">
                <a16:creationId xmlns:a16="http://schemas.microsoft.com/office/drawing/2014/main" xmlns="" id="{10576022-C93F-427F-A9F2-21DC541EE4B3}"/>
              </a:ext>
            </a:extLst>
          </p:cNvPr>
          <p:cNvSpPr txBox="1"/>
          <p:nvPr/>
        </p:nvSpPr>
        <p:spPr>
          <a:xfrm>
            <a:off x="732236" y="6530704"/>
            <a:ext cx="6186293" cy="1767150"/>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E46C0A"/>
              </a:buClr>
            </a:pPr>
            <a:r>
              <a:rPr lang="ja-JP" altLang="en-US"/>
              <a:t>シャワーの利用や仮設風呂、仮設シャワーが設置できる場合、その利用計画を作成する。</a:t>
            </a:r>
            <a:endParaRPr lang="en-US" altLang="ja-JP"/>
          </a:p>
          <a:p>
            <a:pPr>
              <a:buClr>
                <a:srgbClr val="E46C0A"/>
              </a:buClr>
            </a:pPr>
            <a:r>
              <a:rPr lang="ja-JP" altLang="en-US"/>
              <a:t>仮設風呂や仮設シャワーが設置できる場合は、浴槽水の交換や消毒方法に</a:t>
            </a:r>
            <a:r>
              <a:rPr lang="ja-JP" altLang="en-US">
                <a:solidFill>
                  <a:srgbClr val="221815"/>
                </a:solidFill>
              </a:rPr>
              <a:t>ついて町職員（町職員がいない場合は総務班）を</a:t>
            </a:r>
            <a:r>
              <a:rPr lang="en-US" altLang="ja-JP">
                <a:solidFill>
                  <a:srgbClr val="221815"/>
                </a:solidFill>
              </a:rPr>
              <a:t/>
            </a:r>
            <a:br>
              <a:rPr lang="en-US" altLang="ja-JP">
                <a:solidFill>
                  <a:srgbClr val="221815"/>
                </a:solidFill>
              </a:rPr>
            </a:br>
            <a:r>
              <a:rPr lang="ja-JP" altLang="en-US">
                <a:solidFill>
                  <a:srgbClr val="221815"/>
                </a:solidFill>
              </a:rPr>
              <a:t>通じて町災害対策</a:t>
            </a:r>
            <a:r>
              <a:rPr lang="ja-JP" altLang="en-US"/>
              <a:t>本部や保健所と協議する。</a:t>
            </a:r>
          </a:p>
        </p:txBody>
      </p:sp>
      <p:grpSp>
        <p:nvGrpSpPr>
          <p:cNvPr id="21" name="グループ化 20">
            <a:extLst>
              <a:ext uri="{FF2B5EF4-FFF2-40B4-BE49-F238E27FC236}">
                <a16:creationId xmlns:a16="http://schemas.microsoft.com/office/drawing/2014/main" xmlns="" id="{DBDACEC4-CFDD-4161-B370-9F871E2B4CFF}"/>
              </a:ext>
            </a:extLst>
          </p:cNvPr>
          <p:cNvGrpSpPr/>
          <p:nvPr/>
        </p:nvGrpSpPr>
        <p:grpSpPr>
          <a:xfrm>
            <a:off x="622410" y="5915643"/>
            <a:ext cx="6357742" cy="504190"/>
            <a:chOff x="728646" y="1851740"/>
            <a:chExt cx="6120130" cy="504190"/>
          </a:xfrm>
        </p:grpSpPr>
        <p:sp>
          <p:nvSpPr>
            <p:cNvPr id="22" name="object 20">
              <a:extLst>
                <a:ext uri="{FF2B5EF4-FFF2-40B4-BE49-F238E27FC236}">
                  <a16:creationId xmlns:a16="http://schemas.microsoft.com/office/drawing/2014/main" xmlns="" id="{9843B04A-9056-4655-A604-0819EC5A1C9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 name="object 21">
              <a:extLst>
                <a:ext uri="{FF2B5EF4-FFF2-40B4-BE49-F238E27FC236}">
                  <a16:creationId xmlns:a16="http://schemas.microsoft.com/office/drawing/2014/main" xmlns="" id="{5BA173B4-DE68-4FB7-B8D6-8DBD8EE854D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風呂・シャワー</a:t>
              </a:r>
            </a:p>
          </p:txBody>
        </p:sp>
        <p:sp>
          <p:nvSpPr>
            <p:cNvPr id="24" name="object 22">
              <a:extLst>
                <a:ext uri="{FF2B5EF4-FFF2-40B4-BE49-F238E27FC236}">
                  <a16:creationId xmlns:a16="http://schemas.microsoft.com/office/drawing/2014/main" xmlns="" id="{C34CA98D-5D44-4148-A2E5-E94A7463321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 name="object 23">
              <a:extLst>
                <a:ext uri="{FF2B5EF4-FFF2-40B4-BE49-F238E27FC236}">
                  <a16:creationId xmlns:a16="http://schemas.microsoft.com/office/drawing/2014/main" xmlns="" id="{A8A728CB-D982-43B2-85C2-11F1513759C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E46C0A"/>
                  </a:solidFill>
                  <a:latin typeface="Yu Gothic" panose="020B0400000000000000" pitchFamily="34" charset="-128"/>
                  <a:ea typeface="Yu Gothic" panose="020B0400000000000000" pitchFamily="34" charset="-128"/>
                  <a:cs typeface="YuGothic"/>
                </a:rPr>
                <a:t>５</a:t>
              </a:r>
              <a:endParaRPr sz="2100" b="1">
                <a:solidFill>
                  <a:srgbClr val="E46C0A"/>
                </a:solidFill>
                <a:latin typeface="Yu Gothic" panose="020B0400000000000000" pitchFamily="34" charset="-128"/>
                <a:ea typeface="Yu Gothic" panose="020B0400000000000000" pitchFamily="34" charset="-128"/>
                <a:cs typeface="YuGothic"/>
              </a:endParaRPr>
            </a:p>
          </p:txBody>
        </p:sp>
      </p:grpSp>
      <p:sp>
        <p:nvSpPr>
          <p:cNvPr id="26" name="object 9">
            <a:extLst>
              <a:ext uri="{FF2B5EF4-FFF2-40B4-BE49-F238E27FC236}">
                <a16:creationId xmlns:a16="http://schemas.microsoft.com/office/drawing/2014/main" xmlns="" id="{914F1E24-0497-4885-AB64-39DF6F7BA10A}"/>
              </a:ext>
            </a:extLst>
          </p:cNvPr>
          <p:cNvSpPr txBox="1"/>
          <p:nvPr/>
        </p:nvSpPr>
        <p:spPr>
          <a:xfrm>
            <a:off x="744964" y="9014743"/>
            <a:ext cx="6186293" cy="9501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E46C0A"/>
              </a:buClr>
            </a:pPr>
            <a:r>
              <a:rPr lang="ja-JP" altLang="en-US" dirty="0"/>
              <a:t>清掃用具、消毒機材など、避難所の衛生的な環境整備に必要な物資状況を確認し、不足分は食料・物資班への物資等依頼票を使用して食料・物資班に調達を依頼し、確保する。</a:t>
            </a:r>
          </a:p>
        </p:txBody>
      </p:sp>
      <p:grpSp>
        <p:nvGrpSpPr>
          <p:cNvPr id="27" name="グループ化 26">
            <a:extLst>
              <a:ext uri="{FF2B5EF4-FFF2-40B4-BE49-F238E27FC236}">
                <a16:creationId xmlns:a16="http://schemas.microsoft.com/office/drawing/2014/main" xmlns="" id="{7D072C99-038C-4EAF-9D83-D927FAE51075}"/>
              </a:ext>
            </a:extLst>
          </p:cNvPr>
          <p:cNvGrpSpPr/>
          <p:nvPr/>
        </p:nvGrpSpPr>
        <p:grpSpPr>
          <a:xfrm>
            <a:off x="635138" y="8352790"/>
            <a:ext cx="6357742" cy="504190"/>
            <a:chOff x="728646" y="1851740"/>
            <a:chExt cx="6120130" cy="504190"/>
          </a:xfrm>
        </p:grpSpPr>
        <p:sp>
          <p:nvSpPr>
            <p:cNvPr id="28" name="object 20">
              <a:extLst>
                <a:ext uri="{FF2B5EF4-FFF2-40B4-BE49-F238E27FC236}">
                  <a16:creationId xmlns:a16="http://schemas.microsoft.com/office/drawing/2014/main" xmlns="" id="{AB083510-AF4A-44AB-B2DD-6E8427AB948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9" name="object 21">
              <a:extLst>
                <a:ext uri="{FF2B5EF4-FFF2-40B4-BE49-F238E27FC236}">
                  <a16:creationId xmlns:a16="http://schemas.microsoft.com/office/drawing/2014/main" xmlns="" id="{B03F87F0-845D-453C-AD1E-F2D5C47599B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その他（清掃、各種道具など）</a:t>
              </a:r>
            </a:p>
          </p:txBody>
        </p:sp>
        <p:sp>
          <p:nvSpPr>
            <p:cNvPr id="30" name="object 22">
              <a:extLst>
                <a:ext uri="{FF2B5EF4-FFF2-40B4-BE49-F238E27FC236}">
                  <a16:creationId xmlns:a16="http://schemas.microsoft.com/office/drawing/2014/main" xmlns="" id="{07A9BCF7-A828-4DBB-8D5C-514A5EE3873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1" name="object 23">
              <a:extLst>
                <a:ext uri="{FF2B5EF4-FFF2-40B4-BE49-F238E27FC236}">
                  <a16:creationId xmlns:a16="http://schemas.microsoft.com/office/drawing/2014/main" xmlns="" id="{68C2D4F3-10D8-4C8C-9EFF-5970FA6ECF4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E46C0A"/>
                  </a:solidFill>
                  <a:latin typeface="Yu Gothic" panose="020B0400000000000000" pitchFamily="34" charset="-128"/>
                  <a:ea typeface="Yu Gothic" panose="020B0400000000000000" pitchFamily="34" charset="-128"/>
                  <a:cs typeface="YuGothic"/>
                </a:rPr>
                <a:t>６</a:t>
              </a:r>
              <a:endParaRPr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2" name="テキスト ボックス 31">
            <a:extLst>
              <a:ext uri="{FF2B5EF4-FFF2-40B4-BE49-F238E27FC236}">
                <a16:creationId xmlns:a16="http://schemas.microsoft.com/office/drawing/2014/main" xmlns="" id="{54D729C6-C489-42EA-9A50-BFE43AEB2A96}"/>
              </a:ext>
            </a:extLst>
          </p:cNvPr>
          <p:cNvSpPr txBox="1"/>
          <p:nvPr/>
        </p:nvSpPr>
        <p:spPr>
          <a:xfrm>
            <a:off x="645942" y="10010671"/>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22】</a:t>
            </a:r>
            <a:r>
              <a:rPr lang="ja-JP" altLang="en-US" sz="1600" b="1" u="sng">
                <a:solidFill>
                  <a:srgbClr val="172A88"/>
                </a:solidFill>
                <a:latin typeface="Yu Gothic" panose="020B0400000000000000" pitchFamily="34" charset="-128"/>
                <a:ea typeface="Yu Gothic" panose="020B0400000000000000" pitchFamily="34" charset="-128"/>
                <a:cs typeface="YuGothic"/>
              </a:rPr>
              <a:t>その他生活環境の衛生管理</a:t>
            </a:r>
            <a:endParaRPr lang="ja-JP" altLang="en-US" sz="1600" u="sng">
              <a:solidFill>
                <a:srgbClr val="172A88"/>
              </a:solidFill>
            </a:endParaRPr>
          </a:p>
        </p:txBody>
      </p:sp>
    </p:spTree>
    <p:extLst>
      <p:ext uri="{BB962C8B-B14F-4D97-AF65-F5344CB8AC3E}">
        <p14:creationId xmlns:p14="http://schemas.microsoft.com/office/powerpoint/2010/main" val="836950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2E0E9A44-BBF8-41F1-9CDB-65484142FDB8}"/>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６９</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40CB9AEA-B19E-4EAA-9A94-7D8B4506290E}"/>
              </a:ext>
            </a:extLst>
          </p:cNvPr>
          <p:cNvSpPr txBox="1">
            <a:spLocks/>
          </p:cNvSpPr>
          <p:nvPr/>
        </p:nvSpPr>
        <p:spPr>
          <a:xfrm>
            <a:off x="394941"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E46C0A"/>
                </a:solidFill>
                <a:effectLst/>
                <a:uLnTx/>
                <a:uFillTx/>
                <a:latin typeface="Yu Gothic" panose="020B0400000000000000" pitchFamily="34" charset="-128"/>
                <a:ea typeface="Yu Gothic" panose="020B0400000000000000" pitchFamily="34" charset="-128"/>
                <a:cs typeface="+mj-cs"/>
              </a:rPr>
              <a:t>７</a:t>
            </a:r>
            <a:r>
              <a:rPr kumimoji="0" lang="en-US" altLang="ja-JP" sz="3200" b="1" i="0" u="none" strike="noStrike" kern="0" cap="none" spc="0" normalizeH="0" baseline="0" noProof="0">
                <a:ln>
                  <a:noFill/>
                </a:ln>
                <a:solidFill>
                  <a:srgbClr val="E46C0A"/>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E46C0A"/>
                </a:solidFill>
                <a:effectLst/>
                <a:uLnTx/>
                <a:uFillTx/>
                <a:latin typeface="Yu Gothic" panose="020B0400000000000000" pitchFamily="34" charset="-128"/>
                <a:ea typeface="Yu Gothic" panose="020B0400000000000000" pitchFamily="34" charset="-128"/>
                <a:cs typeface="+mj-cs"/>
              </a:rPr>
              <a:t>居住空間の環境管理</a:t>
            </a:r>
          </a:p>
        </p:txBody>
      </p:sp>
      <p:grpSp>
        <p:nvGrpSpPr>
          <p:cNvPr id="4" name="グループ化 3">
            <a:extLst>
              <a:ext uri="{FF2B5EF4-FFF2-40B4-BE49-F238E27FC236}">
                <a16:creationId xmlns:a16="http://schemas.microsoft.com/office/drawing/2014/main" xmlns="" id="{F5A2BF9A-3F43-4391-B9D1-415D1069A705}"/>
              </a:ext>
            </a:extLst>
          </p:cNvPr>
          <p:cNvGrpSpPr/>
          <p:nvPr/>
        </p:nvGrpSpPr>
        <p:grpSpPr>
          <a:xfrm>
            <a:off x="536756" y="1668095"/>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6CE30DD6-6FB3-4AAB-9D6D-D67A89360BB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5E96D550-806E-4464-94EF-D8A4459F6443}"/>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7" name="object 9">
            <a:extLst>
              <a:ext uri="{FF2B5EF4-FFF2-40B4-BE49-F238E27FC236}">
                <a16:creationId xmlns:a16="http://schemas.microsoft.com/office/drawing/2014/main" xmlns="" id="{B89560CB-01EE-40AF-8ED9-EDDCBF9A2E83}"/>
              </a:ext>
            </a:extLst>
          </p:cNvPr>
          <p:cNvSpPr txBox="1"/>
          <p:nvPr/>
        </p:nvSpPr>
        <p:spPr>
          <a:xfrm>
            <a:off x="591919" y="3142263"/>
            <a:ext cx="6186293" cy="316618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清掃・換気の実施時間と役割分担について検討し、清掃・換気ルールを定める。</a:t>
            </a: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避難者への呼びかけを通じて</a:t>
            </a:r>
            <a:r>
              <a:rPr kumimoji="1" lang="ja-JP" altLang="en-US" sz="1600" b="1" i="0" u="none" strike="noStrike" kern="0" cap="none" spc="0" normalizeH="0" baseline="0" noProof="0" dirty="0">
                <a:ln>
                  <a:noFill/>
                </a:ln>
                <a:solidFill>
                  <a:srgbClr val="221815"/>
                </a:solidFill>
                <a:effectLst/>
                <a:uLnTx/>
                <a:uFillTx/>
                <a:latin typeface="Yu Gothic" panose="020B0400000000000000" pitchFamily="34" charset="-128"/>
                <a:ea typeface="Yu Gothic" panose="020B0400000000000000" pitchFamily="34" charset="-128"/>
              </a:rPr>
              <a:t>、清掃・換気ルールを伝えるとともに、情報班を通じてチラシを掲示板に大きく貼り出すなどして、周知徹底を図る。</a:t>
            </a:r>
            <a:endParaRPr kumimoji="1" lang="en-US" altLang="ja-JP" sz="1600" b="1" i="0" u="none" strike="noStrike" kern="0" cap="none" spc="0" normalizeH="0" baseline="0" noProof="0" dirty="0">
              <a:ln>
                <a:noFill/>
              </a:ln>
              <a:solidFill>
                <a:srgbClr val="221815"/>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毎日決まった時間に身近な部分の清掃を行うよう呼び掛ける。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毎日決まった時間に窓を開けて換気するよう呼び掛ける。</a:t>
            </a: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定期的に、部屋全体の清掃実施を行うよう呼び掛ける。</a:t>
            </a:r>
          </a:p>
        </p:txBody>
      </p:sp>
      <p:grpSp>
        <p:nvGrpSpPr>
          <p:cNvPr id="8" name="グループ化 7">
            <a:extLst>
              <a:ext uri="{FF2B5EF4-FFF2-40B4-BE49-F238E27FC236}">
                <a16:creationId xmlns:a16="http://schemas.microsoft.com/office/drawing/2014/main" xmlns="" id="{1499E19B-5952-45E0-A85A-DBAC3993BA21}"/>
              </a:ext>
            </a:extLst>
          </p:cNvPr>
          <p:cNvGrpSpPr/>
          <p:nvPr/>
        </p:nvGrpSpPr>
        <p:grpSpPr>
          <a:xfrm>
            <a:off x="482093" y="2480310"/>
            <a:ext cx="6357742" cy="504190"/>
            <a:chOff x="728646" y="1851740"/>
            <a:chExt cx="6120130" cy="504190"/>
          </a:xfrm>
        </p:grpSpPr>
        <p:sp>
          <p:nvSpPr>
            <p:cNvPr id="9" name="object 20">
              <a:extLst>
                <a:ext uri="{FF2B5EF4-FFF2-40B4-BE49-F238E27FC236}">
                  <a16:creationId xmlns:a16="http://schemas.microsoft.com/office/drawing/2014/main" xmlns="" id="{927059CB-E926-4284-A686-981C36FE950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0DD154ED-5859-4E51-8819-3BECF3BF710A}"/>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清掃・換気ルール（毎日）</a:t>
              </a:r>
            </a:p>
          </p:txBody>
        </p:sp>
        <p:sp>
          <p:nvSpPr>
            <p:cNvPr id="11" name="object 22">
              <a:extLst>
                <a:ext uri="{FF2B5EF4-FFF2-40B4-BE49-F238E27FC236}">
                  <a16:creationId xmlns:a16="http://schemas.microsoft.com/office/drawing/2014/main" xmlns="" id="{439038B5-7C02-4B3E-8975-4A5E4E7C9F91}"/>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12" name="object 23">
              <a:extLst>
                <a:ext uri="{FF2B5EF4-FFF2-40B4-BE49-F238E27FC236}">
                  <a16:creationId xmlns:a16="http://schemas.microsoft.com/office/drawing/2014/main" xmlns="" id="{DEB6FBC7-024C-438D-BB3F-A37B663F95A1}"/>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１</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13" name="object 5">
            <a:extLst>
              <a:ext uri="{FF2B5EF4-FFF2-40B4-BE49-F238E27FC236}">
                <a16:creationId xmlns:a16="http://schemas.microsoft.com/office/drawing/2014/main" xmlns="" id="{24B7BAAA-DDF3-46A3-9C16-87EF88FD330B}"/>
              </a:ext>
            </a:extLst>
          </p:cNvPr>
          <p:cNvSpPr txBox="1"/>
          <p:nvPr/>
        </p:nvSpPr>
        <p:spPr>
          <a:xfrm>
            <a:off x="1222987" y="1873328"/>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dirty="0">
                <a:solidFill>
                  <a:prstClr val="black"/>
                </a:solidFill>
                <a:latin typeface="Yu Gothic" panose="020B0400000000000000" pitchFamily="34" charset="-128"/>
                <a:cs typeface="YuGothic"/>
              </a:rPr>
              <a:t>様式</a:t>
            </a:r>
            <a:r>
              <a:rPr kumimoji="1" lang="en-US" altLang="ja-JP" sz="1400" b="1" dirty="0">
                <a:solidFill>
                  <a:prstClr val="black"/>
                </a:solidFill>
                <a:latin typeface="Yu Gothic" panose="020B0400000000000000" pitchFamily="34" charset="-128"/>
                <a:cs typeface="YuGothic"/>
              </a:rPr>
              <a:t>32</a:t>
            </a:r>
            <a:r>
              <a:rPr kumimoji="1" lang="ja-JP" altLang="en-US" sz="1400" b="1" dirty="0">
                <a:solidFill>
                  <a:prstClr val="black"/>
                </a:solidFill>
                <a:latin typeface="Yu Gothic" panose="020B0400000000000000" pitchFamily="34" charset="-128"/>
                <a:cs typeface="YuGothic"/>
              </a:rPr>
              <a:t>：食料・物資班への物資等依頼票</a:t>
            </a:r>
            <a:endParaRPr kumimoji="1" lang="zh-TW" altLang="en-US" sz="1400" b="1" dirty="0">
              <a:solidFill>
                <a:prstClr val="black"/>
              </a:solidFill>
              <a:latin typeface="Yu Gothic" panose="020B0400000000000000" pitchFamily="34" charset="-128"/>
              <a:ea typeface="Yu Gothic" panose="020B0400000000000000" pitchFamily="34" charset="-128"/>
              <a:cs typeface="YuGothic"/>
            </a:endParaRPr>
          </a:p>
        </p:txBody>
      </p:sp>
      <p:sp>
        <p:nvSpPr>
          <p:cNvPr id="14" name="object 9">
            <a:extLst>
              <a:ext uri="{FF2B5EF4-FFF2-40B4-BE49-F238E27FC236}">
                <a16:creationId xmlns:a16="http://schemas.microsoft.com/office/drawing/2014/main" xmlns="" id="{66721AF4-3879-46E0-BB7B-9DE787AE5C0B}"/>
              </a:ext>
            </a:extLst>
          </p:cNvPr>
          <p:cNvSpPr txBox="1"/>
          <p:nvPr/>
        </p:nvSpPr>
        <p:spPr>
          <a:xfrm>
            <a:off x="585679" y="7311677"/>
            <a:ext cx="6186293" cy="9501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清掃用具、消毒機材など、避難所の衛生的な環境確保に必要な物品の状況を確認し、不足分は食料・物資班への物資等依頼票を使用して食料・物資班に調達を依頼し、確保する。</a:t>
            </a:r>
            <a:endParaRPr kumimoji="1" lang="ja-JP" altLang="en-US"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15" name="グループ化 14">
            <a:extLst>
              <a:ext uri="{FF2B5EF4-FFF2-40B4-BE49-F238E27FC236}">
                <a16:creationId xmlns:a16="http://schemas.microsoft.com/office/drawing/2014/main" xmlns="" id="{040AC1EB-4C82-4ACB-B457-E7233A892F2C}"/>
              </a:ext>
            </a:extLst>
          </p:cNvPr>
          <p:cNvGrpSpPr/>
          <p:nvPr/>
        </p:nvGrpSpPr>
        <p:grpSpPr>
          <a:xfrm>
            <a:off x="475853" y="6649724"/>
            <a:ext cx="6357742" cy="504190"/>
            <a:chOff x="728646" y="1851740"/>
            <a:chExt cx="6120130" cy="504190"/>
          </a:xfrm>
        </p:grpSpPr>
        <p:sp>
          <p:nvSpPr>
            <p:cNvPr id="16" name="object 20">
              <a:extLst>
                <a:ext uri="{FF2B5EF4-FFF2-40B4-BE49-F238E27FC236}">
                  <a16:creationId xmlns:a16="http://schemas.microsoft.com/office/drawing/2014/main" xmlns="" id="{195A4C4F-B7A9-4C24-A016-7A73E3A310B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C7E38A9A-413E-4B7C-950A-9B2039F42B0B}"/>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衛生用品等の確保</a:t>
              </a:r>
            </a:p>
          </p:txBody>
        </p:sp>
        <p:sp>
          <p:nvSpPr>
            <p:cNvPr id="18" name="object 22">
              <a:extLst>
                <a:ext uri="{FF2B5EF4-FFF2-40B4-BE49-F238E27FC236}">
                  <a16:creationId xmlns:a16="http://schemas.microsoft.com/office/drawing/2014/main" xmlns="" id="{D53DE92B-3F28-4725-8D1B-7AEFE9EE6D2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19" name="object 23">
              <a:extLst>
                <a:ext uri="{FF2B5EF4-FFF2-40B4-BE49-F238E27FC236}">
                  <a16:creationId xmlns:a16="http://schemas.microsoft.com/office/drawing/2014/main" xmlns="" id="{AC678202-7E13-409E-810E-99427B811DA9}"/>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２</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1994231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916474B-736A-4895-AD51-EE8F710BEFEE}"/>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７０</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FBE2F743-DE5E-4E60-88E0-395A653E7E8F}"/>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solidFill>
                  <a:srgbClr val="E46C0A"/>
                </a:solidFill>
              </a:rPr>
              <a:t>８</a:t>
            </a:r>
            <a:r>
              <a:rPr lang="en-US" altLang="ja-JP">
                <a:solidFill>
                  <a:srgbClr val="E46C0A"/>
                </a:solidFill>
              </a:rPr>
              <a:t>. </a:t>
            </a:r>
            <a:r>
              <a:rPr lang="ja-JP" altLang="en-US">
                <a:solidFill>
                  <a:srgbClr val="E46C0A"/>
                </a:solidFill>
              </a:rPr>
              <a:t>避難者の健康管理</a:t>
            </a:r>
          </a:p>
        </p:txBody>
      </p:sp>
      <p:sp>
        <p:nvSpPr>
          <p:cNvPr id="4" name="object 9">
            <a:extLst>
              <a:ext uri="{FF2B5EF4-FFF2-40B4-BE49-F238E27FC236}">
                <a16:creationId xmlns:a16="http://schemas.microsoft.com/office/drawing/2014/main" xmlns="" id="{642A8057-7A7C-469D-AAE0-E346A1687C1F}"/>
              </a:ext>
            </a:extLst>
          </p:cNvPr>
          <p:cNvSpPr txBox="1"/>
          <p:nvPr/>
        </p:nvSpPr>
        <p:spPr>
          <a:xfrm>
            <a:off x="738476" y="3142263"/>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E46C0A"/>
              </a:buClr>
            </a:pPr>
            <a:r>
              <a:rPr lang="ja-JP" altLang="en-US" dirty="0"/>
              <a:t>町職員や保健所と相談の上、避難所利用者の感染防止や健康維持のための行動ルールを検討する。</a:t>
            </a:r>
            <a:endParaRPr lang="en-US" altLang="ja-JP" sz="1200" dirty="0">
              <a:solidFill>
                <a:schemeClr val="accent1"/>
              </a:solidFill>
            </a:endParaRPr>
          </a:p>
          <a:p>
            <a:pPr>
              <a:buClr>
                <a:srgbClr val="E46C0A"/>
              </a:buClr>
            </a:pPr>
            <a:r>
              <a:rPr lang="ja-JP" altLang="en-US" dirty="0"/>
              <a:t>感染症対策や衛生確保のため、チラシを各所に掲示し、流水と石鹸での手洗いを徹底する。</a:t>
            </a:r>
          </a:p>
          <a:p>
            <a:pPr>
              <a:buClr>
                <a:srgbClr val="E46C0A"/>
              </a:buClr>
            </a:pPr>
            <a:r>
              <a:rPr lang="ja-JP" altLang="en-US" dirty="0"/>
              <a:t>健康管理のための各種活動や取り組みの支援を行う。</a:t>
            </a:r>
            <a:endParaRPr lang="ja-JP" altLang="en-US" sz="1200" dirty="0">
              <a:solidFill>
                <a:schemeClr val="accent1"/>
              </a:solidFill>
            </a:endParaRPr>
          </a:p>
        </p:txBody>
      </p:sp>
      <p:grpSp>
        <p:nvGrpSpPr>
          <p:cNvPr id="5" name="グループ化 4">
            <a:extLst>
              <a:ext uri="{FF2B5EF4-FFF2-40B4-BE49-F238E27FC236}">
                <a16:creationId xmlns:a16="http://schemas.microsoft.com/office/drawing/2014/main" xmlns="" id="{CB51877E-B6CE-442F-9E1C-F0DC83A81A19}"/>
              </a:ext>
            </a:extLst>
          </p:cNvPr>
          <p:cNvGrpSpPr/>
          <p:nvPr/>
        </p:nvGrpSpPr>
        <p:grpSpPr>
          <a:xfrm>
            <a:off x="628650" y="2480310"/>
            <a:ext cx="6357742" cy="504190"/>
            <a:chOff x="728646" y="1851740"/>
            <a:chExt cx="6120130" cy="504190"/>
          </a:xfrm>
        </p:grpSpPr>
        <p:sp>
          <p:nvSpPr>
            <p:cNvPr id="6" name="object 20">
              <a:extLst>
                <a:ext uri="{FF2B5EF4-FFF2-40B4-BE49-F238E27FC236}">
                  <a16:creationId xmlns:a16="http://schemas.microsoft.com/office/drawing/2014/main" xmlns="" id="{D877D526-E7AF-4CE4-AFAB-CCC4413FFDF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E62FD91D-E6FA-4298-B7EB-17B101156EF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感染防止・健康管理のための行動ルールの検討</a:t>
              </a:r>
            </a:p>
          </p:txBody>
        </p:sp>
        <p:sp>
          <p:nvSpPr>
            <p:cNvPr id="8" name="object 22">
              <a:extLst>
                <a:ext uri="{FF2B5EF4-FFF2-40B4-BE49-F238E27FC236}">
                  <a16:creationId xmlns:a16="http://schemas.microsoft.com/office/drawing/2014/main" xmlns="" id="{9FDB79CE-0C37-4651-80A4-6A960C308BE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6D428D4D-24CC-44B4-8868-6925DCE9A08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E46C0A"/>
                  </a:solidFill>
                  <a:latin typeface="Yu Gothic" panose="020B0400000000000000" pitchFamily="34" charset="-128"/>
                  <a:ea typeface="Yu Gothic" panose="020B0400000000000000" pitchFamily="34" charset="-128"/>
                  <a:cs typeface="YuGothic"/>
                </a:rPr>
                <a:t>１</a:t>
              </a:r>
              <a:endParaRPr sz="2100" b="1">
                <a:solidFill>
                  <a:srgbClr val="E46C0A"/>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376B5FBB-3EC7-4F1D-BCD9-853B7F237B44}"/>
              </a:ext>
            </a:extLst>
          </p:cNvPr>
          <p:cNvGrpSpPr/>
          <p:nvPr/>
        </p:nvGrpSpPr>
        <p:grpSpPr>
          <a:xfrm>
            <a:off x="68991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03B3ABF8-E3DC-4DC2-9A58-ADC2C4545E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1051C47C-E335-4064-B09F-555274A3E9C3}"/>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5AE24449-95EF-4F8E-93A4-E05645CA2F67}"/>
              </a:ext>
            </a:extLst>
          </p:cNvPr>
          <p:cNvSpPr txBox="1"/>
          <p:nvPr/>
        </p:nvSpPr>
        <p:spPr>
          <a:xfrm>
            <a:off x="732236" y="6161440"/>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E46C0A"/>
              </a:buClr>
            </a:pPr>
            <a:r>
              <a:rPr lang="ja-JP" altLang="en-US" dirty="0"/>
              <a:t>不眠やＰＴＳＤなど、こころのケアが必要と思われる人がいる場合は、その状況を把握する。</a:t>
            </a:r>
            <a:endParaRPr lang="en-US" altLang="ja-JP" dirty="0"/>
          </a:p>
          <a:p>
            <a:pPr>
              <a:buClr>
                <a:srgbClr val="E46C0A"/>
              </a:buClr>
            </a:pPr>
            <a:r>
              <a:rPr lang="ja-JP" altLang="en-US" dirty="0"/>
              <a:t>チラシを活用して、避難所利用者に注意を呼び掛ける。</a:t>
            </a:r>
            <a:endParaRPr lang="en-US" altLang="ja-JP" dirty="0"/>
          </a:p>
          <a:p>
            <a:pPr>
              <a:buClr>
                <a:srgbClr val="E46C0A"/>
              </a:buClr>
            </a:pPr>
            <a:r>
              <a:rPr lang="ja-JP" altLang="en-US" dirty="0"/>
              <a:t>必要に応じて総務班と連携し、町災害対策本部に保健師や</a:t>
            </a:r>
            <a:r>
              <a:rPr lang="en-US" altLang="ja-JP" dirty="0"/>
              <a:t>DPAT</a:t>
            </a:r>
            <a:r>
              <a:rPr lang="ja-JP" altLang="en-US" dirty="0"/>
              <a:t>など専門家の派遣を要請する。</a:t>
            </a:r>
            <a:endParaRPr lang="ja-JP" altLang="en-US" sz="1200" dirty="0">
              <a:solidFill>
                <a:schemeClr val="accent1"/>
              </a:solidFill>
            </a:endParaRPr>
          </a:p>
        </p:txBody>
      </p:sp>
      <p:grpSp>
        <p:nvGrpSpPr>
          <p:cNvPr id="14" name="グループ化 13">
            <a:extLst>
              <a:ext uri="{FF2B5EF4-FFF2-40B4-BE49-F238E27FC236}">
                <a16:creationId xmlns:a16="http://schemas.microsoft.com/office/drawing/2014/main" xmlns="" id="{6C29784A-CBC6-44AD-9700-2AFD1F996ADE}"/>
              </a:ext>
            </a:extLst>
          </p:cNvPr>
          <p:cNvGrpSpPr/>
          <p:nvPr/>
        </p:nvGrpSpPr>
        <p:grpSpPr>
          <a:xfrm>
            <a:off x="622410" y="5499487"/>
            <a:ext cx="6357742" cy="504190"/>
            <a:chOff x="728646" y="1851740"/>
            <a:chExt cx="6120130" cy="504190"/>
          </a:xfrm>
        </p:grpSpPr>
        <p:sp>
          <p:nvSpPr>
            <p:cNvPr id="15" name="object 20">
              <a:extLst>
                <a:ext uri="{FF2B5EF4-FFF2-40B4-BE49-F238E27FC236}">
                  <a16:creationId xmlns:a16="http://schemas.microsoft.com/office/drawing/2014/main" xmlns="" id="{ADF10009-7B60-49FD-B997-BC86299961D9}"/>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EFBB30F6-2EF4-40AD-88D2-1D0B95A6B8C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心のケア対策の取り組み</a:t>
              </a:r>
            </a:p>
          </p:txBody>
        </p:sp>
        <p:sp>
          <p:nvSpPr>
            <p:cNvPr id="17" name="object 22">
              <a:extLst>
                <a:ext uri="{FF2B5EF4-FFF2-40B4-BE49-F238E27FC236}">
                  <a16:creationId xmlns:a16="http://schemas.microsoft.com/office/drawing/2014/main" xmlns="" id="{3CA2A9E2-3E9E-4D08-91D5-F9B840A2029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0A8E965D-7AB4-47BC-B30F-9FC45D474F43}"/>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E46C0A"/>
                  </a:solidFill>
                  <a:latin typeface="Yu Gothic" panose="020B0400000000000000" pitchFamily="34" charset="-128"/>
                  <a:ea typeface="Yu Gothic" panose="020B0400000000000000" pitchFamily="34" charset="-128"/>
                  <a:cs typeface="YuGothic"/>
                </a:rPr>
                <a:t>２</a:t>
              </a:r>
              <a:endParaRPr sz="2100" b="1">
                <a:solidFill>
                  <a:srgbClr val="E46C0A"/>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9ABD697F-DC8B-4F4F-BBA4-AEA8CB7A6AD2}"/>
              </a:ext>
            </a:extLst>
          </p:cNvPr>
          <p:cNvSpPr txBox="1"/>
          <p:nvPr/>
        </p:nvSpPr>
        <p:spPr>
          <a:xfrm>
            <a:off x="1420554" y="1745513"/>
            <a:ext cx="5497975" cy="456535"/>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20</a:t>
            </a:r>
            <a:r>
              <a:rPr lang="ja-JP" altLang="en-US" sz="1400" b="1">
                <a:latin typeface="Yu Gothic" panose="020B0400000000000000" pitchFamily="34" charset="-128"/>
                <a:ea typeface="Yu Gothic" panose="020B0400000000000000" pitchFamily="34" charset="-128"/>
                <a:cs typeface="YuGothic"/>
              </a:rPr>
              <a:t>：手洗いチラシ、</a:t>
            </a:r>
          </a:p>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21</a:t>
            </a:r>
            <a:r>
              <a:rPr lang="ja-JP" altLang="en-US" sz="1400" b="1">
                <a:latin typeface="Yu Gothic" panose="020B0400000000000000" pitchFamily="34" charset="-128"/>
                <a:ea typeface="Yu Gothic" panose="020B0400000000000000" pitchFamily="34" charset="-128"/>
                <a:cs typeface="YuGothic"/>
              </a:rPr>
              <a:t>：災害のあとの気持ちの変化チラシ</a:t>
            </a:r>
          </a:p>
        </p:txBody>
      </p:sp>
      <p:sp>
        <p:nvSpPr>
          <p:cNvPr id="20" name="テキスト ボックス 19">
            <a:extLst>
              <a:ext uri="{FF2B5EF4-FFF2-40B4-BE49-F238E27FC236}">
                <a16:creationId xmlns:a16="http://schemas.microsoft.com/office/drawing/2014/main" xmlns="" id="{221EE78A-1AD8-4792-81A3-6F5A01A8EBF0}"/>
              </a:ext>
            </a:extLst>
          </p:cNvPr>
          <p:cNvSpPr txBox="1"/>
          <p:nvPr/>
        </p:nvSpPr>
        <p:spPr>
          <a:xfrm>
            <a:off x="645942" y="8246648"/>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23】</a:t>
            </a:r>
            <a:r>
              <a:rPr lang="ja-JP" altLang="en-US" sz="1600" b="1" u="sng">
                <a:solidFill>
                  <a:srgbClr val="172A88"/>
                </a:solidFill>
                <a:latin typeface="Yu Gothic" panose="020B0400000000000000" pitchFamily="34" charset="-128"/>
                <a:ea typeface="Yu Gothic" panose="020B0400000000000000" pitchFamily="34" charset="-128"/>
                <a:cs typeface="YuGothic"/>
              </a:rPr>
              <a:t>避難者の健康管理</a:t>
            </a:r>
            <a:endParaRPr lang="ja-JP" altLang="en-US" sz="1600" u="sng">
              <a:solidFill>
                <a:srgbClr val="172A88"/>
              </a:solidFill>
            </a:endParaRPr>
          </a:p>
        </p:txBody>
      </p:sp>
    </p:spTree>
    <p:extLst>
      <p:ext uri="{BB962C8B-B14F-4D97-AF65-F5344CB8AC3E}">
        <p14:creationId xmlns:p14="http://schemas.microsoft.com/office/powerpoint/2010/main" val="28475026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794F5977-DF31-4780-8197-8FFD7443E4E3}"/>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７１</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624456CA-9EDD-4628-BA68-4423DD775915}"/>
              </a:ext>
            </a:extLst>
          </p:cNvPr>
          <p:cNvSpPr txBox="1">
            <a:spLocks/>
          </p:cNvSpPr>
          <p:nvPr/>
        </p:nvSpPr>
        <p:spPr>
          <a:xfrm>
            <a:off x="431524" y="814006"/>
            <a:ext cx="6874792" cy="566822"/>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5400" b="1" kern="0" baseline="-4166">
                <a:solidFill>
                  <a:schemeClr val="accent1"/>
                </a:solidFill>
                <a:latin typeface="Yu Gothic" panose="020B0400000000000000" pitchFamily="34" charset="-128"/>
                <a:ea typeface="Yu Gothic" panose="020B0400000000000000" pitchFamily="34" charset="-128"/>
              </a:rPr>
              <a:t>⑤</a:t>
            </a:r>
            <a:r>
              <a:rPr kumimoji="0" lang="zh-TW" altLang="en-US" sz="5400" b="1" kern="0" baseline="-4166">
                <a:solidFill>
                  <a:schemeClr val="accent1"/>
                </a:solidFill>
                <a:latin typeface="Yu Gothic" panose="020B0400000000000000" pitchFamily="34" charset="-128"/>
                <a:ea typeface="Yu Gothic" panose="020B0400000000000000" pitchFamily="34" charset="-128"/>
              </a:rPr>
              <a:t>要配慮者支援</a:t>
            </a:r>
            <a:r>
              <a:rPr kumimoji="0" lang="ja-JP" altLang="en-US" sz="5400" b="1" kern="0" baseline="-4166">
                <a:solidFill>
                  <a:schemeClr val="accent1"/>
                </a:solidFill>
                <a:latin typeface="Yu Gothic" panose="020B0400000000000000" pitchFamily="34" charset="-128"/>
                <a:ea typeface="Yu Gothic" panose="020B0400000000000000" pitchFamily="34" charset="-128"/>
              </a:rPr>
              <a:t>・救護班</a:t>
            </a:r>
            <a:r>
              <a:rPr kumimoji="0" lang="ja-JP" altLang="en-US" sz="2800" b="1" kern="0">
                <a:solidFill>
                  <a:schemeClr val="accent1"/>
                </a:solidFill>
                <a:latin typeface="Yu Gothic" panose="020B0400000000000000" pitchFamily="34" charset="-128"/>
                <a:ea typeface="Yu Gothic" panose="020B0400000000000000" pitchFamily="34" charset="-128"/>
              </a:rPr>
              <a:t>がすること</a:t>
            </a:r>
          </a:p>
        </p:txBody>
      </p:sp>
      <p:sp>
        <p:nvSpPr>
          <p:cNvPr id="4" name="object 3">
            <a:extLst>
              <a:ext uri="{FF2B5EF4-FFF2-40B4-BE49-F238E27FC236}">
                <a16:creationId xmlns:a16="http://schemas.microsoft.com/office/drawing/2014/main" xmlns="" id="{2E6F8A7D-AB43-4414-9349-64267ACCD1F6}"/>
              </a:ext>
            </a:extLst>
          </p:cNvPr>
          <p:cNvSpPr/>
          <p:nvPr/>
        </p:nvSpPr>
        <p:spPr>
          <a:xfrm>
            <a:off x="772577" y="3776294"/>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5" name="object 4">
            <a:extLst>
              <a:ext uri="{FF2B5EF4-FFF2-40B4-BE49-F238E27FC236}">
                <a16:creationId xmlns:a16="http://schemas.microsoft.com/office/drawing/2014/main" xmlns="" id="{16608D4A-A05B-4E71-9101-A19F647C7BD2}"/>
              </a:ext>
            </a:extLst>
          </p:cNvPr>
          <p:cNvSpPr/>
          <p:nvPr/>
        </p:nvSpPr>
        <p:spPr>
          <a:xfrm>
            <a:off x="772577" y="4387195"/>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6" name="object 5">
            <a:extLst>
              <a:ext uri="{FF2B5EF4-FFF2-40B4-BE49-F238E27FC236}">
                <a16:creationId xmlns:a16="http://schemas.microsoft.com/office/drawing/2014/main" xmlns="" id="{398A2A93-532F-49AD-BA95-5C7A1DDB7737}"/>
              </a:ext>
            </a:extLst>
          </p:cNvPr>
          <p:cNvSpPr/>
          <p:nvPr/>
        </p:nvSpPr>
        <p:spPr>
          <a:xfrm>
            <a:off x="772577" y="4998099"/>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7" name="object 6">
            <a:extLst>
              <a:ext uri="{FF2B5EF4-FFF2-40B4-BE49-F238E27FC236}">
                <a16:creationId xmlns:a16="http://schemas.microsoft.com/office/drawing/2014/main" xmlns="" id="{BF9ED89D-D568-48F7-8D73-2AFEEF309739}"/>
              </a:ext>
            </a:extLst>
          </p:cNvPr>
          <p:cNvSpPr/>
          <p:nvPr/>
        </p:nvSpPr>
        <p:spPr>
          <a:xfrm>
            <a:off x="772577" y="5608999"/>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8" name="object 10">
            <a:extLst>
              <a:ext uri="{FF2B5EF4-FFF2-40B4-BE49-F238E27FC236}">
                <a16:creationId xmlns:a16="http://schemas.microsoft.com/office/drawing/2014/main" xmlns="" id="{BBD8761C-C25C-489D-9BDF-A2265CF14440}"/>
              </a:ext>
            </a:extLst>
          </p:cNvPr>
          <p:cNvSpPr txBox="1"/>
          <p:nvPr/>
        </p:nvSpPr>
        <p:spPr>
          <a:xfrm>
            <a:off x="772577" y="3441700"/>
            <a:ext cx="4052897"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a:latin typeface="Yu Gothic" panose="020B0400000000000000" pitchFamily="34" charset="-128"/>
                <a:ea typeface="Yu Gothic" panose="020B0400000000000000" pitchFamily="34" charset="-128"/>
                <a:cs typeface="YuGothic"/>
              </a:rPr>
              <a:t>応急処置・救護体制の整備</a:t>
            </a:r>
            <a:endParaRPr sz="2000" b="1">
              <a:latin typeface="Yu Gothic" panose="020B0400000000000000" pitchFamily="34" charset="-128"/>
              <a:ea typeface="Yu Gothic" panose="020B0400000000000000" pitchFamily="34" charset="-128"/>
              <a:cs typeface="YuGothic"/>
            </a:endParaRPr>
          </a:p>
        </p:txBody>
      </p:sp>
      <p:sp>
        <p:nvSpPr>
          <p:cNvPr id="9" name="object 10">
            <a:extLst>
              <a:ext uri="{FF2B5EF4-FFF2-40B4-BE49-F238E27FC236}">
                <a16:creationId xmlns:a16="http://schemas.microsoft.com/office/drawing/2014/main" xmlns="" id="{B849B870-032C-4216-B8F8-06CF5F587E1B}"/>
              </a:ext>
            </a:extLst>
          </p:cNvPr>
          <p:cNvSpPr txBox="1"/>
          <p:nvPr/>
        </p:nvSpPr>
        <p:spPr>
          <a:xfrm>
            <a:off x="772577" y="4021680"/>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要配慮者の確認</a:t>
            </a:r>
            <a:endParaRPr sz="2000" b="1">
              <a:latin typeface="Yu Gothic" panose="020B0400000000000000" pitchFamily="34" charset="-128"/>
              <a:ea typeface="Yu Gothic" panose="020B0400000000000000" pitchFamily="34" charset="-128"/>
              <a:cs typeface="YuGothic"/>
            </a:endParaRPr>
          </a:p>
        </p:txBody>
      </p:sp>
      <p:sp>
        <p:nvSpPr>
          <p:cNvPr id="10" name="object 10">
            <a:extLst>
              <a:ext uri="{FF2B5EF4-FFF2-40B4-BE49-F238E27FC236}">
                <a16:creationId xmlns:a16="http://schemas.microsoft.com/office/drawing/2014/main" xmlns="" id="{9315042A-F935-4D0D-878A-458986079636}"/>
              </a:ext>
            </a:extLst>
          </p:cNvPr>
          <p:cNvSpPr txBox="1"/>
          <p:nvPr/>
        </p:nvSpPr>
        <p:spPr>
          <a:xfrm>
            <a:off x="772577" y="4641048"/>
            <a:ext cx="35851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要配慮者への緊急的な対応</a:t>
            </a:r>
            <a:endParaRPr sz="2000" b="1">
              <a:latin typeface="Yu Gothic" panose="020B0400000000000000" pitchFamily="34" charset="-128"/>
              <a:ea typeface="Yu Gothic" panose="020B0400000000000000" pitchFamily="34" charset="-128"/>
              <a:cs typeface="YuGothic"/>
            </a:endParaRPr>
          </a:p>
        </p:txBody>
      </p:sp>
      <p:sp>
        <p:nvSpPr>
          <p:cNvPr id="11" name="object 10">
            <a:extLst>
              <a:ext uri="{FF2B5EF4-FFF2-40B4-BE49-F238E27FC236}">
                <a16:creationId xmlns:a16="http://schemas.microsoft.com/office/drawing/2014/main" xmlns="" id="{802D0837-A69A-4C5E-8712-9890C4B7DFCA}"/>
              </a:ext>
            </a:extLst>
          </p:cNvPr>
          <p:cNvSpPr txBox="1"/>
          <p:nvPr/>
        </p:nvSpPr>
        <p:spPr>
          <a:xfrm>
            <a:off x="772577" y="5244590"/>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4.</a:t>
            </a:r>
            <a:r>
              <a:rPr lang="ja-JP" altLang="en-US" sz="2000" b="1">
                <a:latin typeface="Yu Gothic" panose="020B0400000000000000" pitchFamily="34" charset="-128"/>
                <a:ea typeface="Yu Gothic" panose="020B0400000000000000" pitchFamily="34" charset="-128"/>
                <a:cs typeface="YuGothic"/>
              </a:rPr>
              <a:t>要配慮者支援体制づくり</a:t>
            </a:r>
            <a:endParaRPr sz="2000" b="1">
              <a:latin typeface="Yu Gothic" panose="020B0400000000000000" pitchFamily="34" charset="-128"/>
              <a:ea typeface="Yu Gothic" panose="020B0400000000000000" pitchFamily="34" charset="-128"/>
              <a:cs typeface="YuGothic"/>
            </a:endParaRPr>
          </a:p>
        </p:txBody>
      </p:sp>
      <p:sp>
        <p:nvSpPr>
          <p:cNvPr id="12" name="テキスト ボックス 11">
            <a:extLst>
              <a:ext uri="{FF2B5EF4-FFF2-40B4-BE49-F238E27FC236}">
                <a16:creationId xmlns:a16="http://schemas.microsoft.com/office/drawing/2014/main" xmlns="" id="{25A0913D-B372-4890-B095-ED55D6D37356}"/>
              </a:ext>
            </a:extLst>
          </p:cNvPr>
          <p:cNvSpPr txBox="1"/>
          <p:nvPr/>
        </p:nvSpPr>
        <p:spPr>
          <a:xfrm>
            <a:off x="676503" y="1581307"/>
            <a:ext cx="6214805" cy="1031629"/>
          </a:xfrm>
          <a:prstGeom prst="rect">
            <a:avLst/>
          </a:prstGeom>
          <a:noFill/>
        </p:spPr>
        <p:txBody>
          <a:bodyPr wrap="square">
            <a:spAutoFit/>
          </a:bodyPr>
          <a:lstStyle/>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要配慮者支援・救護班は避難所運営において、</a:t>
            </a:r>
            <a:r>
              <a:rPr lang="ja-JP" altLang="en-US"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「応急処置・救護体制の整備」「要配慮者支援体制づくり」「定期的な見回りと支援」</a:t>
            </a: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そのために、具体的には下記５つの業務を実施します。</a:t>
            </a:r>
            <a:endParaRPr lang="en-US" altLang="ja-JP"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 name="object 6">
            <a:extLst>
              <a:ext uri="{FF2B5EF4-FFF2-40B4-BE49-F238E27FC236}">
                <a16:creationId xmlns:a16="http://schemas.microsoft.com/office/drawing/2014/main" xmlns="" id="{E3C57EFD-2B05-44B6-8E94-23AA2EAA7F3B}"/>
              </a:ext>
            </a:extLst>
          </p:cNvPr>
          <p:cNvSpPr/>
          <p:nvPr/>
        </p:nvSpPr>
        <p:spPr>
          <a:xfrm>
            <a:off x="772577" y="6195144"/>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4" name="object 10">
            <a:extLst>
              <a:ext uri="{FF2B5EF4-FFF2-40B4-BE49-F238E27FC236}">
                <a16:creationId xmlns:a16="http://schemas.microsoft.com/office/drawing/2014/main" xmlns="" id="{CC4CACFB-CF92-4BFB-9C10-A7A5E9038EA1}"/>
              </a:ext>
            </a:extLst>
          </p:cNvPr>
          <p:cNvSpPr txBox="1"/>
          <p:nvPr/>
        </p:nvSpPr>
        <p:spPr>
          <a:xfrm>
            <a:off x="772577" y="5830735"/>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5.</a:t>
            </a:r>
            <a:r>
              <a:rPr lang="ja-JP" altLang="en-US" sz="2000" b="1">
                <a:latin typeface="Yu Gothic" panose="020B0400000000000000" pitchFamily="34" charset="-128"/>
                <a:ea typeface="Yu Gothic" panose="020B0400000000000000" pitchFamily="34" charset="-128"/>
                <a:cs typeface="YuGothic"/>
              </a:rPr>
              <a:t>ニーズの把握と支援</a:t>
            </a:r>
          </a:p>
        </p:txBody>
      </p:sp>
      <p:grpSp>
        <p:nvGrpSpPr>
          <p:cNvPr id="15" name="グループ化 14">
            <a:extLst>
              <a:ext uri="{FF2B5EF4-FFF2-40B4-BE49-F238E27FC236}">
                <a16:creationId xmlns:a16="http://schemas.microsoft.com/office/drawing/2014/main" xmlns="" id="{FF3AD638-C753-40C0-B809-B1C9DF501259}"/>
              </a:ext>
            </a:extLst>
          </p:cNvPr>
          <p:cNvGrpSpPr/>
          <p:nvPr/>
        </p:nvGrpSpPr>
        <p:grpSpPr>
          <a:xfrm>
            <a:off x="753494" y="7175500"/>
            <a:ext cx="6120130" cy="1009514"/>
            <a:chOff x="8283036" y="7404100"/>
            <a:chExt cx="6120130" cy="1009514"/>
          </a:xfrm>
        </p:grpSpPr>
        <p:sp>
          <p:nvSpPr>
            <p:cNvPr id="16" name="object 14">
              <a:extLst>
                <a:ext uri="{FF2B5EF4-FFF2-40B4-BE49-F238E27FC236}">
                  <a16:creationId xmlns:a16="http://schemas.microsoft.com/office/drawing/2014/main" xmlns="" id="{342955C0-0AF6-4303-B317-3888EF1E2FEE}"/>
                </a:ext>
              </a:extLst>
            </p:cNvPr>
            <p:cNvSpPr/>
            <p:nvPr/>
          </p:nvSpPr>
          <p:spPr>
            <a:xfrm>
              <a:off x="8283036" y="7404100"/>
              <a:ext cx="6120130" cy="1009514"/>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chemeClr val="accent1">
                <a:lumMod val="20000"/>
                <a:lumOff val="80000"/>
              </a:schemeClr>
            </a:solidFill>
          </p:spPr>
          <p:txBody>
            <a:bodyPr wrap="square" lIns="0" tIns="0" rIns="0" bIns="0" rtlCol="0"/>
            <a:lstStyle/>
            <a:p>
              <a:endParaRPr/>
            </a:p>
          </p:txBody>
        </p:sp>
        <p:sp>
          <p:nvSpPr>
            <p:cNvPr id="17" name="object 15">
              <a:extLst>
                <a:ext uri="{FF2B5EF4-FFF2-40B4-BE49-F238E27FC236}">
                  <a16:creationId xmlns:a16="http://schemas.microsoft.com/office/drawing/2014/main" xmlns="" id="{147F5BD4-94FC-45D4-834F-7646BD03A3EA}"/>
                </a:ext>
              </a:extLst>
            </p:cNvPr>
            <p:cNvSpPr txBox="1"/>
            <p:nvPr/>
          </p:nvSpPr>
          <p:spPr>
            <a:xfrm>
              <a:off x="8550946" y="7554428"/>
              <a:ext cx="5336504"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a:solidFill>
                    <a:srgbClr val="221815"/>
                  </a:solidFill>
                  <a:latin typeface="Yu Gothic" panose="020B0400000000000000" pitchFamily="34" charset="-128"/>
                  <a:ea typeface="Yu Gothic" panose="020B0400000000000000" pitchFamily="34" charset="-128"/>
                  <a:cs typeface="YuGothic"/>
                </a:rPr>
                <a:t>定期的な班会議を行うなどして、要配慮者支援・救護班での情報共有をしっかりと行いましょう！</a:t>
              </a:r>
              <a:endParaRPr lang="en-US" altLang="ja-JP" sz="1600" b="1">
                <a:solidFill>
                  <a:srgbClr val="221815"/>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35582282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F4A953B-95D4-40EF-A4E0-6A804C0F40A3}"/>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７２</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48BF100D-5122-459B-92D6-FD6434B2E7FA}"/>
              </a:ext>
            </a:extLst>
          </p:cNvPr>
          <p:cNvSpPr txBox="1">
            <a:spLocks/>
          </p:cNvSpPr>
          <p:nvPr/>
        </p:nvSpPr>
        <p:spPr>
          <a:xfrm>
            <a:off x="637386" y="969878"/>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chemeClr val="accent1"/>
                </a:solidFill>
                <a:latin typeface="Yu Gothic" panose="020B0400000000000000" pitchFamily="34" charset="-128"/>
                <a:ea typeface="Yu Gothic" panose="020B0400000000000000" pitchFamily="34" charset="-128"/>
              </a:rPr>
              <a:t>１</a:t>
            </a:r>
            <a:r>
              <a:rPr kumimoji="0" lang="en-US" altLang="ja-JP" sz="3200" b="1" kern="0">
                <a:solidFill>
                  <a:schemeClr val="accent1"/>
                </a:solidFill>
                <a:latin typeface="Yu Gothic" panose="020B0400000000000000" pitchFamily="34" charset="-128"/>
                <a:ea typeface="Yu Gothic" panose="020B0400000000000000" pitchFamily="34" charset="-128"/>
              </a:rPr>
              <a:t>. </a:t>
            </a:r>
            <a:r>
              <a:rPr kumimoji="0" lang="ja-JP" altLang="en-US" sz="3200" b="1" kern="0">
                <a:solidFill>
                  <a:schemeClr val="accent1"/>
                </a:solidFill>
                <a:latin typeface="Yu Gothic" panose="020B0400000000000000" pitchFamily="34" charset="-128"/>
                <a:ea typeface="Yu Gothic" panose="020B0400000000000000" pitchFamily="34" charset="-128"/>
              </a:rPr>
              <a:t>応急処置・救護体制の整備</a:t>
            </a:r>
          </a:p>
        </p:txBody>
      </p:sp>
      <p:sp>
        <p:nvSpPr>
          <p:cNvPr id="4" name="object 9">
            <a:extLst>
              <a:ext uri="{FF2B5EF4-FFF2-40B4-BE49-F238E27FC236}">
                <a16:creationId xmlns:a16="http://schemas.microsoft.com/office/drawing/2014/main" xmlns="" id="{816D29CB-C8CA-43D5-B663-64CD9E11D390}"/>
              </a:ext>
            </a:extLst>
          </p:cNvPr>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食料・物資班と協力して、避難者・要配慮者から緊急的に必要な物資依頼がないか確認する。</a:t>
            </a:r>
            <a:endParaRPr lang="ja-JP" altLang="en-US" sz="1600" b="1" dirty="0">
              <a:solidFill>
                <a:schemeClr val="accent1"/>
              </a:solidFill>
              <a:latin typeface="Yu Gothic" panose="020B0400000000000000" pitchFamily="34" charset="-128"/>
              <a:ea typeface="Yu Gothic" panose="020B0400000000000000" pitchFamily="34" charset="-128"/>
              <a:cs typeface="YuGothic"/>
            </a:endParaRPr>
          </a:p>
        </p:txBody>
      </p:sp>
      <p:grpSp>
        <p:nvGrpSpPr>
          <p:cNvPr id="5" name="グループ化 4">
            <a:extLst>
              <a:ext uri="{FF2B5EF4-FFF2-40B4-BE49-F238E27FC236}">
                <a16:creationId xmlns:a16="http://schemas.microsoft.com/office/drawing/2014/main" xmlns="" id="{7946D7F5-C9BE-4547-9BD6-619FAB9A85D4}"/>
              </a:ext>
            </a:extLst>
          </p:cNvPr>
          <p:cNvGrpSpPr/>
          <p:nvPr/>
        </p:nvGrpSpPr>
        <p:grpSpPr>
          <a:xfrm>
            <a:off x="628650" y="2480310"/>
            <a:ext cx="6357742" cy="504190"/>
            <a:chOff x="728646" y="1851740"/>
            <a:chExt cx="6120130" cy="504190"/>
          </a:xfrm>
        </p:grpSpPr>
        <p:sp>
          <p:nvSpPr>
            <p:cNvPr id="6" name="object 20">
              <a:extLst>
                <a:ext uri="{FF2B5EF4-FFF2-40B4-BE49-F238E27FC236}">
                  <a16:creationId xmlns:a16="http://schemas.microsoft.com/office/drawing/2014/main" xmlns="" id="{AA30702B-D870-430F-894D-135BA1D5544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246CD536-D5D7-4DFF-99A1-1C67F30EEC4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緊急的に必要な物資の把握</a:t>
              </a:r>
            </a:p>
          </p:txBody>
        </p:sp>
        <p:sp>
          <p:nvSpPr>
            <p:cNvPr id="8" name="object 22">
              <a:extLst>
                <a:ext uri="{FF2B5EF4-FFF2-40B4-BE49-F238E27FC236}">
                  <a16:creationId xmlns:a16="http://schemas.microsoft.com/office/drawing/2014/main" xmlns="" id="{7AC30803-5F00-41B8-9460-5B759A116BA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CDE7BFC3-4ABE-4B9F-895A-9B621FB9BBF0}"/>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chemeClr val="accent1"/>
                  </a:solidFill>
                  <a:latin typeface="Yu Gothic" panose="020B0400000000000000" pitchFamily="34" charset="-128"/>
                  <a:ea typeface="Yu Gothic" panose="020B0400000000000000" pitchFamily="34" charset="-128"/>
                  <a:cs typeface="YuGothic"/>
                </a:rPr>
                <a:t>１</a:t>
              </a:r>
              <a:endParaRPr sz="2100" b="1">
                <a:solidFill>
                  <a:schemeClr val="accent1"/>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0CE759AA-08AD-4717-A40B-42E234739239}"/>
              </a:ext>
            </a:extLst>
          </p:cNvPr>
          <p:cNvGrpSpPr/>
          <p:nvPr/>
        </p:nvGrpSpPr>
        <p:grpSpPr>
          <a:xfrm>
            <a:off x="68991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8A25512F-E1E1-4892-84CA-9F2D59DCCA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A3FEB847-B213-495A-9132-A9CF2E84F242}"/>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0849763C-B621-4563-99D2-936B5A43B7E4}"/>
              </a:ext>
            </a:extLst>
          </p:cNvPr>
          <p:cNvSpPr txBox="1"/>
          <p:nvPr/>
        </p:nvSpPr>
        <p:spPr>
          <a:xfrm>
            <a:off x="704365" y="4676196"/>
            <a:ext cx="6186293" cy="5560689"/>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避難者へ呼びかける担当を決め、避難者への呼びかけを通じて、医療、看護や介護などに関する有資格者など専門職能を有している人がいないか確認し、同意の上、協力を依頼する。</a:t>
            </a: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医療、看護や介護などに関する有資格者など専門職能を有している協力者を把握する。</a:t>
            </a: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病人・けが人への対応処置するための救護スペースを確保する。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応急的な措置の実施にあたり、活用できそうな医薬品や</a:t>
            </a:r>
            <a:r>
              <a:rPr lang="en-US" altLang="ja-JP" sz="1600" b="1" dirty="0">
                <a:latin typeface="Yu Gothic" panose="020B0400000000000000" pitchFamily="34" charset="-128"/>
                <a:ea typeface="Yu Gothic" panose="020B0400000000000000" pitchFamily="34" charset="-128"/>
                <a:cs typeface="YuGothic"/>
              </a:rPr>
              <a:t/>
            </a:r>
            <a:br>
              <a:rPr lang="en-US" altLang="ja-JP" sz="1600" b="1" dirty="0">
                <a:latin typeface="Yu Gothic" panose="020B0400000000000000" pitchFamily="34" charset="-128"/>
                <a:ea typeface="Yu Gothic" panose="020B0400000000000000" pitchFamily="34" charset="-128"/>
                <a:cs typeface="YuGothic"/>
              </a:rPr>
            </a:br>
            <a:r>
              <a:rPr lang="ja-JP" altLang="en-US" sz="1600" b="1" dirty="0">
                <a:latin typeface="Yu Gothic" panose="020B0400000000000000" pitchFamily="34" charset="-128"/>
                <a:ea typeface="Yu Gothic" panose="020B0400000000000000" pitchFamily="34" charset="-128"/>
                <a:cs typeface="YuGothic"/>
              </a:rPr>
              <a:t>衛生用品などを確認する。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に医療チームや看護・介護者などが派遣される場合は、避難所の状況と救護スペースの場所、避難者の中にいる病人・けが人の状況、避難者の中にいる協力者（医療、看護や介護などに関する有資格者）を案内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避難所に医療チームや看護・介護者などが派遣される場合は、救護スペース等で対応にあたる、医療チームや看護・介護者</a:t>
            </a:r>
            <a:r>
              <a:rPr lang="en-US" altLang="ja-JP" sz="1600" b="1" dirty="0">
                <a:latin typeface="Yu Gothic" panose="020B0400000000000000" pitchFamily="34" charset="-128"/>
                <a:ea typeface="Yu Gothic" panose="020B0400000000000000" pitchFamily="34" charset="-128"/>
                <a:cs typeface="YuGothic"/>
              </a:rPr>
              <a:t/>
            </a:r>
            <a:br>
              <a:rPr lang="en-US" altLang="ja-JP" sz="1600" b="1" dirty="0">
                <a:latin typeface="Yu Gothic" panose="020B0400000000000000" pitchFamily="34" charset="-128"/>
                <a:ea typeface="Yu Gothic" panose="020B0400000000000000" pitchFamily="34" charset="-128"/>
                <a:cs typeface="YuGothic"/>
              </a:rPr>
            </a:br>
            <a:r>
              <a:rPr lang="ja-JP" altLang="en-US" sz="1600" b="1" dirty="0">
                <a:latin typeface="Yu Gothic" panose="020B0400000000000000" pitchFamily="34" charset="-128"/>
                <a:ea typeface="Yu Gothic" panose="020B0400000000000000" pitchFamily="34" charset="-128"/>
                <a:cs typeface="YuGothic"/>
              </a:rPr>
              <a:t>などからの依頼・相談を受け、必要な対応、説明等を行う。</a:t>
            </a:r>
          </a:p>
        </p:txBody>
      </p:sp>
      <p:grpSp>
        <p:nvGrpSpPr>
          <p:cNvPr id="14" name="グループ化 13">
            <a:extLst>
              <a:ext uri="{FF2B5EF4-FFF2-40B4-BE49-F238E27FC236}">
                <a16:creationId xmlns:a16="http://schemas.microsoft.com/office/drawing/2014/main" xmlns="" id="{9EDF1A41-C9D1-45F9-B2AF-EE35D89E418E}"/>
              </a:ext>
            </a:extLst>
          </p:cNvPr>
          <p:cNvGrpSpPr/>
          <p:nvPr/>
        </p:nvGrpSpPr>
        <p:grpSpPr>
          <a:xfrm>
            <a:off x="594539" y="4014243"/>
            <a:ext cx="6357742" cy="504190"/>
            <a:chOff x="728646" y="1851740"/>
            <a:chExt cx="6120130" cy="504190"/>
          </a:xfrm>
        </p:grpSpPr>
        <p:sp>
          <p:nvSpPr>
            <p:cNvPr id="15" name="object 20">
              <a:extLst>
                <a:ext uri="{FF2B5EF4-FFF2-40B4-BE49-F238E27FC236}">
                  <a16:creationId xmlns:a16="http://schemas.microsoft.com/office/drawing/2014/main" xmlns="" id="{611FB7C6-057E-4A00-A837-D4A28E7B130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014ADED0-5347-42BC-9136-AA90FF73109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応急処置・救護体制の確保</a:t>
              </a:r>
            </a:p>
          </p:txBody>
        </p:sp>
        <p:sp>
          <p:nvSpPr>
            <p:cNvPr id="17" name="object 22">
              <a:extLst>
                <a:ext uri="{FF2B5EF4-FFF2-40B4-BE49-F238E27FC236}">
                  <a16:creationId xmlns:a16="http://schemas.microsoft.com/office/drawing/2014/main" xmlns="" id="{7C91F047-F275-4AAC-9884-91AC3C70CF1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2D55D3DB-F124-490D-9E57-79148482F16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chemeClr val="accent1"/>
                  </a:solidFill>
                  <a:latin typeface="Yu Gothic" panose="020B0400000000000000" pitchFamily="34" charset="-128"/>
                  <a:ea typeface="Yu Gothic" panose="020B0400000000000000" pitchFamily="34" charset="-128"/>
                  <a:cs typeface="YuGothic"/>
                </a:rPr>
                <a:t>２</a:t>
              </a:r>
              <a:endParaRPr sz="2100" b="1">
                <a:solidFill>
                  <a:schemeClr val="accent1"/>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283DD1C8-04DE-4E09-ABC3-0DDC659D9CDA}"/>
              </a:ext>
            </a:extLst>
          </p:cNvPr>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2716596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76DE70C-B4AB-4715-9052-3034CA462FEC}"/>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７３</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3EE2FB4C-6562-451A-A78F-B3DC6C7E9E7B}"/>
              </a:ext>
            </a:extLst>
          </p:cNvPr>
          <p:cNvSpPr txBox="1">
            <a:spLocks/>
          </p:cNvSpPr>
          <p:nvPr/>
        </p:nvSpPr>
        <p:spPr>
          <a:xfrm>
            <a:off x="394922"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chemeClr val="accent1"/>
                </a:solidFill>
                <a:latin typeface="Yu Gothic" panose="020B0400000000000000" pitchFamily="34" charset="-128"/>
                <a:ea typeface="Yu Gothic" panose="020B0400000000000000" pitchFamily="34" charset="-128"/>
              </a:rPr>
              <a:t>１</a:t>
            </a:r>
            <a:r>
              <a:rPr kumimoji="0" lang="en-US" altLang="ja-JP" sz="3200" b="1" kern="0">
                <a:solidFill>
                  <a:schemeClr val="accent1"/>
                </a:solidFill>
                <a:latin typeface="Yu Gothic" panose="020B0400000000000000" pitchFamily="34" charset="-128"/>
                <a:ea typeface="Yu Gothic" panose="020B0400000000000000" pitchFamily="34" charset="-128"/>
              </a:rPr>
              <a:t>. </a:t>
            </a:r>
            <a:r>
              <a:rPr kumimoji="0" lang="ja-JP" altLang="en-US" sz="3200" b="1" kern="0">
                <a:solidFill>
                  <a:schemeClr val="accent1"/>
                </a:solidFill>
                <a:latin typeface="Yu Gothic" panose="020B0400000000000000" pitchFamily="34" charset="-128"/>
                <a:ea typeface="Yu Gothic" panose="020B0400000000000000" pitchFamily="34" charset="-128"/>
              </a:rPr>
              <a:t>応急処置・救護体制の整備</a:t>
            </a:r>
          </a:p>
        </p:txBody>
      </p:sp>
      <p:grpSp>
        <p:nvGrpSpPr>
          <p:cNvPr id="4" name="グループ化 3">
            <a:extLst>
              <a:ext uri="{FF2B5EF4-FFF2-40B4-BE49-F238E27FC236}">
                <a16:creationId xmlns:a16="http://schemas.microsoft.com/office/drawing/2014/main" xmlns="" id="{BFC86C12-B530-4B0D-AA75-4441532D4B98}"/>
              </a:ext>
            </a:extLst>
          </p:cNvPr>
          <p:cNvGrpSpPr/>
          <p:nvPr/>
        </p:nvGrpSpPr>
        <p:grpSpPr>
          <a:xfrm>
            <a:off x="536737" y="1641928"/>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C8762687-47E4-4CBB-8D60-65F4251654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C9F3C6E1-701F-48F6-AB25-554F27563254}"/>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object 9">
            <a:extLst>
              <a:ext uri="{FF2B5EF4-FFF2-40B4-BE49-F238E27FC236}">
                <a16:creationId xmlns:a16="http://schemas.microsoft.com/office/drawing/2014/main" xmlns="" id="{8142EB94-F091-4038-BDFD-506229A307EA}"/>
              </a:ext>
            </a:extLst>
          </p:cNvPr>
          <p:cNvSpPr txBox="1"/>
          <p:nvPr/>
        </p:nvSpPr>
        <p:spPr>
          <a:xfrm>
            <a:off x="646563" y="3185623"/>
            <a:ext cx="6186293" cy="3486275"/>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避難者へ呼びかけを通じて、けが、体調を崩している方がいたらの申し出るようお願いする。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申し出を踏まえて、けが人や体調を崩している方の有無と状況を把握する。</a:t>
            </a: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けが</a:t>
            </a:r>
            <a:r>
              <a:rPr lang="ja-JP" altLang="en-US" sz="1600" b="1" dirty="0">
                <a:latin typeface="Yu Gothic" panose="020B0400000000000000" pitchFamily="34" charset="-128"/>
                <a:ea typeface="Yu Gothic" panose="020B0400000000000000" pitchFamily="34" charset="-128"/>
                <a:cs typeface="YuGothic"/>
              </a:rPr>
              <a:t>や体調の状況を踏まえ、可能な応急措置を実施する。</a:t>
            </a: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町職員や病院などへ連絡する担当を決める。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救護スペースで対応できない場合は、本人や家族の希望を聞いて、医療対応のできる近隣の病院などへ照会する。必要に応じて移送を支援する。</a:t>
            </a:r>
            <a:endParaRPr lang="ja-JP" altLang="en-US" sz="1600" b="1" dirty="0">
              <a:solidFill>
                <a:schemeClr val="accent1"/>
              </a:solidFill>
              <a:latin typeface="Yu Gothic" panose="020B0400000000000000" pitchFamily="34" charset="-128"/>
              <a:ea typeface="Yu Gothic" panose="020B0400000000000000" pitchFamily="34" charset="-128"/>
              <a:cs typeface="YuGothic"/>
            </a:endParaRPr>
          </a:p>
        </p:txBody>
      </p:sp>
      <p:grpSp>
        <p:nvGrpSpPr>
          <p:cNvPr id="8" name="グループ化 7">
            <a:extLst>
              <a:ext uri="{FF2B5EF4-FFF2-40B4-BE49-F238E27FC236}">
                <a16:creationId xmlns:a16="http://schemas.microsoft.com/office/drawing/2014/main" xmlns="" id="{679C3767-6DC3-4308-9C34-F3D3C6045D56}"/>
              </a:ext>
            </a:extLst>
          </p:cNvPr>
          <p:cNvGrpSpPr/>
          <p:nvPr/>
        </p:nvGrpSpPr>
        <p:grpSpPr>
          <a:xfrm>
            <a:off x="536737" y="2523670"/>
            <a:ext cx="6357742" cy="504190"/>
            <a:chOff x="728646" y="1851740"/>
            <a:chExt cx="6120130" cy="504190"/>
          </a:xfrm>
        </p:grpSpPr>
        <p:sp>
          <p:nvSpPr>
            <p:cNvPr id="9" name="object 20">
              <a:extLst>
                <a:ext uri="{FF2B5EF4-FFF2-40B4-BE49-F238E27FC236}">
                  <a16:creationId xmlns:a16="http://schemas.microsoft.com/office/drawing/2014/main" xmlns="" id="{6CDADCFA-F094-4D66-A3A3-8F1C695837A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88ADF787-7BF7-4641-8685-2138B73BD6F9}"/>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けが人、体調不良の人の把握、対応</a:t>
              </a:r>
            </a:p>
          </p:txBody>
        </p:sp>
        <p:sp>
          <p:nvSpPr>
            <p:cNvPr id="11" name="object 22">
              <a:extLst>
                <a:ext uri="{FF2B5EF4-FFF2-40B4-BE49-F238E27FC236}">
                  <a16:creationId xmlns:a16="http://schemas.microsoft.com/office/drawing/2014/main" xmlns="" id="{DE4DB7F9-5463-400D-A467-E149802B533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2" name="object 23">
              <a:extLst>
                <a:ext uri="{FF2B5EF4-FFF2-40B4-BE49-F238E27FC236}">
                  <a16:creationId xmlns:a16="http://schemas.microsoft.com/office/drawing/2014/main" xmlns="" id="{4BB19FBD-91B7-497D-983D-5E5B934B3F3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chemeClr val="accent1"/>
                  </a:solidFill>
                  <a:latin typeface="Yu Gothic" panose="020B0400000000000000" pitchFamily="34" charset="-128"/>
                  <a:ea typeface="Yu Gothic" panose="020B0400000000000000" pitchFamily="34" charset="-128"/>
                  <a:cs typeface="YuGothic"/>
                </a:rPr>
                <a:t>３</a:t>
              </a:r>
              <a:endParaRPr sz="2100" b="1">
                <a:solidFill>
                  <a:schemeClr val="accent1"/>
                </a:solidFill>
                <a:latin typeface="Yu Gothic" panose="020B0400000000000000" pitchFamily="34" charset="-128"/>
                <a:ea typeface="Yu Gothic" panose="020B0400000000000000" pitchFamily="34" charset="-128"/>
                <a:cs typeface="YuGothic"/>
              </a:endParaRPr>
            </a:p>
          </p:txBody>
        </p:sp>
      </p:grpSp>
      <p:sp>
        <p:nvSpPr>
          <p:cNvPr id="13" name="object 5">
            <a:extLst>
              <a:ext uri="{FF2B5EF4-FFF2-40B4-BE49-F238E27FC236}">
                <a16:creationId xmlns:a16="http://schemas.microsoft.com/office/drawing/2014/main" xmlns="" id="{5FF09A99-42AE-4608-AF7B-071B0680C7BA}"/>
              </a:ext>
            </a:extLst>
          </p:cNvPr>
          <p:cNvSpPr txBox="1"/>
          <p:nvPr/>
        </p:nvSpPr>
        <p:spPr>
          <a:xfrm>
            <a:off x="1222968" y="1847161"/>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14" name="テキスト ボックス 13">
            <a:extLst>
              <a:ext uri="{FF2B5EF4-FFF2-40B4-BE49-F238E27FC236}">
                <a16:creationId xmlns:a16="http://schemas.microsoft.com/office/drawing/2014/main" xmlns="" id="{B75584D4-3EEB-4455-9A7B-21E6A9FCAFAC}"/>
              </a:ext>
            </a:extLst>
          </p:cNvPr>
          <p:cNvSpPr txBox="1"/>
          <p:nvPr/>
        </p:nvSpPr>
        <p:spPr>
          <a:xfrm>
            <a:off x="551549" y="719894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17】</a:t>
            </a:r>
            <a:r>
              <a:rPr lang="ja-JP" altLang="en-US" sz="1600" b="1" u="sng">
                <a:solidFill>
                  <a:srgbClr val="172A88"/>
                </a:solidFill>
                <a:latin typeface="Yu Gothic" panose="020B0400000000000000" pitchFamily="34" charset="-128"/>
                <a:ea typeface="Yu Gothic" panose="020B0400000000000000" pitchFamily="34" charset="-128"/>
                <a:cs typeface="YuGothic"/>
              </a:rPr>
              <a:t>応急手当</a:t>
            </a:r>
            <a:endParaRPr lang="ja-JP" altLang="en-US" sz="1600" u="sng">
              <a:solidFill>
                <a:srgbClr val="172A88"/>
              </a:solidFill>
            </a:endParaRPr>
          </a:p>
        </p:txBody>
      </p:sp>
      <p:sp>
        <p:nvSpPr>
          <p:cNvPr id="15" name="テキスト ボックス 14">
            <a:extLst>
              <a:ext uri="{FF2B5EF4-FFF2-40B4-BE49-F238E27FC236}">
                <a16:creationId xmlns:a16="http://schemas.microsoft.com/office/drawing/2014/main" xmlns="" id="{07BF3E78-AA43-4960-9F52-2918C409FB51}"/>
              </a:ext>
            </a:extLst>
          </p:cNvPr>
          <p:cNvSpPr txBox="1"/>
          <p:nvPr/>
        </p:nvSpPr>
        <p:spPr>
          <a:xfrm>
            <a:off x="551549" y="7590989"/>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18】</a:t>
            </a:r>
            <a:r>
              <a:rPr lang="ja-JP" altLang="en-US" sz="1600" b="1" u="sng">
                <a:solidFill>
                  <a:srgbClr val="172A88"/>
                </a:solidFill>
                <a:latin typeface="Yu Gothic" panose="020B0400000000000000" pitchFamily="34" charset="-128"/>
                <a:ea typeface="Yu Gothic" panose="020B0400000000000000" pitchFamily="34" charset="-128"/>
                <a:cs typeface="YuGothic"/>
              </a:rPr>
              <a:t>医薬品等の確保と処方</a:t>
            </a:r>
            <a:endParaRPr lang="ja-JP" altLang="en-US" sz="1600" u="sng">
              <a:solidFill>
                <a:srgbClr val="172A88"/>
              </a:solidFill>
            </a:endParaRPr>
          </a:p>
        </p:txBody>
      </p:sp>
    </p:spTree>
    <p:extLst>
      <p:ext uri="{BB962C8B-B14F-4D97-AF65-F5344CB8AC3E}">
        <p14:creationId xmlns:p14="http://schemas.microsoft.com/office/powerpoint/2010/main" val="4987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653B8236-6538-4798-9ABD-5C7648F6A7B2}"/>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 name="bg object 17">
            <a:extLst>
              <a:ext uri="{FF2B5EF4-FFF2-40B4-BE49-F238E27FC236}">
                <a16:creationId xmlns:a16="http://schemas.microsoft.com/office/drawing/2014/main" xmlns="" id="{5AC0E754-FE54-4CBB-BB23-EA302DC0692A}"/>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4" name="bg object 18">
            <a:extLst>
              <a:ext uri="{FF2B5EF4-FFF2-40B4-BE49-F238E27FC236}">
                <a16:creationId xmlns:a16="http://schemas.microsoft.com/office/drawing/2014/main" xmlns="" id="{5AB58D00-45DD-4CB0-AB24-3567B4BF544F}"/>
              </a:ext>
            </a:extLst>
          </p:cNvPr>
          <p:cNvPicPr/>
          <p:nvPr/>
        </p:nvPicPr>
        <p:blipFill>
          <a:blip r:embed="rId2" cstate="print"/>
          <a:stretch>
            <a:fillRect/>
          </a:stretch>
        </p:blipFill>
        <p:spPr>
          <a:xfrm>
            <a:off x="117745" y="0"/>
            <a:ext cx="174123" cy="208812"/>
          </a:xfrm>
          <a:prstGeom prst="rect">
            <a:avLst/>
          </a:prstGeom>
        </p:spPr>
      </p:pic>
      <p:sp>
        <p:nvSpPr>
          <p:cNvPr id="6" name="テキスト ボックス 5">
            <a:extLst>
              <a:ext uri="{FF2B5EF4-FFF2-40B4-BE49-F238E27FC236}">
                <a16:creationId xmlns:a16="http://schemas.microsoft.com/office/drawing/2014/main" xmlns="" id="{075922DF-A0B6-491C-8602-FEDF5CC58764}"/>
              </a:ext>
            </a:extLst>
          </p:cNvPr>
          <p:cNvSpPr txBox="1"/>
          <p:nvPr/>
        </p:nvSpPr>
        <p:spPr>
          <a:xfrm>
            <a:off x="141513" y="10172700"/>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２</a:t>
            </a:r>
            <a:endParaRPr lang="ja-JP" altLang="en-US">
              <a:solidFill>
                <a:schemeClr val="tx1">
                  <a:lumMod val="50000"/>
                  <a:lumOff val="50000"/>
                </a:schemeClr>
              </a:solidFill>
              <a:latin typeface="+mj-ea"/>
              <a:ea typeface="+mj-ea"/>
            </a:endParaRPr>
          </a:p>
        </p:txBody>
      </p:sp>
      <p:grpSp>
        <p:nvGrpSpPr>
          <p:cNvPr id="7" name="グループ化 6">
            <a:extLst>
              <a:ext uri="{FF2B5EF4-FFF2-40B4-BE49-F238E27FC236}">
                <a16:creationId xmlns:a16="http://schemas.microsoft.com/office/drawing/2014/main" xmlns="" id="{A35FDDAA-1D23-4341-883A-96B0650C6773}"/>
              </a:ext>
            </a:extLst>
          </p:cNvPr>
          <p:cNvGrpSpPr/>
          <p:nvPr/>
        </p:nvGrpSpPr>
        <p:grpSpPr>
          <a:xfrm>
            <a:off x="581774" y="1631484"/>
            <a:ext cx="2781566" cy="289823"/>
            <a:chOff x="721321" y="3930483"/>
            <a:chExt cx="2781566" cy="289823"/>
          </a:xfrm>
        </p:grpSpPr>
        <p:sp>
          <p:nvSpPr>
            <p:cNvPr id="8" name="object 2">
              <a:extLst>
                <a:ext uri="{FF2B5EF4-FFF2-40B4-BE49-F238E27FC236}">
                  <a16:creationId xmlns:a16="http://schemas.microsoft.com/office/drawing/2014/main" xmlns="" id="{24147395-959B-49F9-86BC-0705D9AD6D21}"/>
                </a:ext>
              </a:extLst>
            </p:cNvPr>
            <p:cNvSpPr txBox="1"/>
            <p:nvPr/>
          </p:nvSpPr>
          <p:spPr>
            <a:xfrm>
              <a:off x="1152894" y="3930483"/>
              <a:ext cx="2349993"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マニュアル</a:t>
              </a:r>
              <a:r>
                <a:rPr lang="ja-JP" altLang="en-US" b="1">
                  <a:latin typeface="游ゴシック" panose="020B0400000000000000" pitchFamily="50" charset="-128"/>
                  <a:ea typeface="游ゴシック" panose="020B0400000000000000" pitchFamily="50" charset="-128"/>
                  <a:cs typeface="YuGothic"/>
                </a:rPr>
                <a:t>について</a:t>
              </a:r>
              <a:endParaRPr b="1">
                <a:latin typeface="游ゴシック" panose="020B0400000000000000" pitchFamily="50" charset="-128"/>
                <a:ea typeface="游ゴシック" panose="020B0400000000000000" pitchFamily="50" charset="-128"/>
                <a:cs typeface="YuGothic"/>
              </a:endParaRPr>
            </a:p>
          </p:txBody>
        </p:sp>
        <p:sp>
          <p:nvSpPr>
            <p:cNvPr id="9" name="object 3">
              <a:extLst>
                <a:ext uri="{FF2B5EF4-FFF2-40B4-BE49-F238E27FC236}">
                  <a16:creationId xmlns:a16="http://schemas.microsoft.com/office/drawing/2014/main" xmlns="" id="{060E0491-0DBC-4FCD-9341-A97134C2A1F3}"/>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grpSp>
        <p:nvGrpSpPr>
          <p:cNvPr id="10" name="object 9">
            <a:extLst>
              <a:ext uri="{FF2B5EF4-FFF2-40B4-BE49-F238E27FC236}">
                <a16:creationId xmlns:a16="http://schemas.microsoft.com/office/drawing/2014/main" xmlns="" id="{4369AAA1-9E75-4C1A-8167-E5269FCB9E7D}"/>
              </a:ext>
            </a:extLst>
          </p:cNvPr>
          <p:cNvGrpSpPr/>
          <p:nvPr/>
        </p:nvGrpSpPr>
        <p:grpSpPr>
          <a:xfrm>
            <a:off x="466980" y="698500"/>
            <a:ext cx="6553200" cy="628997"/>
            <a:chOff x="540004" y="1688134"/>
            <a:chExt cx="6480175" cy="334010"/>
          </a:xfrm>
          <a:solidFill>
            <a:srgbClr val="172A88"/>
          </a:solidFill>
        </p:grpSpPr>
        <p:pic>
          <p:nvPicPr>
            <p:cNvPr id="11" name="object 10">
              <a:extLst>
                <a:ext uri="{FF2B5EF4-FFF2-40B4-BE49-F238E27FC236}">
                  <a16:creationId xmlns:a16="http://schemas.microsoft.com/office/drawing/2014/main" xmlns="" id="{4A97F514-F243-4990-B695-D457E55A1FF0}"/>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2" name="object 11">
              <a:extLst>
                <a:ext uri="{FF2B5EF4-FFF2-40B4-BE49-F238E27FC236}">
                  <a16:creationId xmlns:a16="http://schemas.microsoft.com/office/drawing/2014/main" xmlns="" id="{EBD2B7C1-AED9-495E-A223-2C8787D2ACE6}"/>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3" name="object 12">
            <a:extLst>
              <a:ext uri="{FF2B5EF4-FFF2-40B4-BE49-F238E27FC236}">
                <a16:creationId xmlns:a16="http://schemas.microsoft.com/office/drawing/2014/main" xmlns="" id="{4843D889-AF68-4640-A735-A415EBB41E3E}"/>
              </a:ext>
            </a:extLst>
          </p:cNvPr>
          <p:cNvSpPr txBox="1"/>
          <p:nvPr/>
        </p:nvSpPr>
        <p:spPr>
          <a:xfrm>
            <a:off x="628650" y="841067"/>
            <a:ext cx="6292566"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a:solidFill>
                  <a:schemeClr val="bg1"/>
                </a:solidFill>
                <a:latin typeface="游ゴシック" panose="020B0400000000000000" pitchFamily="50" charset="-128"/>
                <a:ea typeface="游ゴシック" panose="020B0400000000000000" pitchFamily="50" charset="-128"/>
                <a:cs typeface="YuGothic"/>
              </a:rPr>
              <a:t>１</a:t>
            </a:r>
            <a:r>
              <a:rPr lang="en-US" altLang="ja-JP" sz="2000" b="1">
                <a:solidFill>
                  <a:schemeClr val="bg1"/>
                </a:solidFill>
                <a:latin typeface="游ゴシック" panose="020B0400000000000000" pitchFamily="50" charset="-128"/>
                <a:ea typeface="游ゴシック" panose="020B0400000000000000" pitchFamily="50" charset="-128"/>
                <a:cs typeface="YuGothic"/>
              </a:rPr>
              <a:t>.</a:t>
            </a:r>
            <a:r>
              <a:rPr lang="ja-JP" altLang="en-US" sz="2000" b="1">
                <a:solidFill>
                  <a:schemeClr val="bg1"/>
                </a:solidFill>
                <a:latin typeface="游ゴシック" panose="020B0400000000000000" pitchFamily="50" charset="-128"/>
                <a:ea typeface="游ゴシック" panose="020B0400000000000000" pitchFamily="50" charset="-128"/>
                <a:cs typeface="YuGothic"/>
              </a:rPr>
              <a:t> 大田自治センター避難所マニュアルについて</a:t>
            </a:r>
          </a:p>
        </p:txBody>
      </p:sp>
      <p:sp>
        <p:nvSpPr>
          <p:cNvPr id="14" name="object 5">
            <a:extLst>
              <a:ext uri="{FF2B5EF4-FFF2-40B4-BE49-F238E27FC236}">
                <a16:creationId xmlns:a16="http://schemas.microsoft.com/office/drawing/2014/main" xmlns="" id="{49B6301B-9870-4CA9-A586-DFDAE94E3723}"/>
              </a:ext>
            </a:extLst>
          </p:cNvPr>
          <p:cNvSpPr txBox="1"/>
          <p:nvPr/>
        </p:nvSpPr>
        <p:spPr>
          <a:xfrm>
            <a:off x="661136" y="2021878"/>
            <a:ext cx="4466477" cy="2233112"/>
          </a:xfrm>
          <a:prstGeom prst="rect">
            <a:avLst/>
          </a:prstGeom>
        </p:spPr>
        <p:txBody>
          <a:bodyPr vert="horz" wrap="square" lIns="0" tIns="12700" rIns="0" bIns="0" rtlCol="0">
            <a:spAutoFit/>
          </a:bodyPr>
          <a:lstStyle/>
          <a:p>
            <a:pPr marL="72000" marR="5080" algn="just">
              <a:lnSpc>
                <a:spcPct val="13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このマニュアルは、災害時に設置する</a:t>
            </a:r>
            <a:r>
              <a:rPr lang="ja-JP" altLang="en-US" sz="1400">
                <a:latin typeface="Yu Gothic Medium" panose="020B0400000000000000" pitchFamily="34" charset="-128"/>
                <a:ea typeface="Yu Gothic Medium" panose="020B0400000000000000" pitchFamily="34" charset="-128"/>
                <a:cs typeface="YuGo-Medium"/>
              </a:rPr>
              <a:t>「大田自治センター避難所」</a:t>
            </a:r>
            <a:r>
              <a:rPr lang="ja-JP" altLang="en-US" sz="1400">
                <a:solidFill>
                  <a:srgbClr val="221815"/>
                </a:solidFill>
                <a:latin typeface="Yu Gothic Medium" panose="020B0400000000000000" pitchFamily="34" charset="-128"/>
                <a:ea typeface="Yu Gothic Medium" panose="020B0400000000000000" pitchFamily="34" charset="-128"/>
                <a:cs typeface="YuGo-Medium"/>
              </a:rPr>
              <a:t>の特徴を示すとともに開設・運営時の体制と主な活動内容についてまとめたものです。</a:t>
            </a:r>
          </a:p>
          <a:p>
            <a:pPr marL="72000" marR="5080" algn="just">
              <a:lnSpc>
                <a:spcPct val="13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　町職員やこの施設の管理者とともに避難所の開設・運営に携わる住民の</a:t>
            </a:r>
            <a:r>
              <a:rPr lang="en-US" altLang="ja-JP" sz="1400">
                <a:solidFill>
                  <a:srgbClr val="221815"/>
                </a:solidFill>
                <a:latin typeface="Yu Gothic Medium" panose="020B0400000000000000" pitchFamily="34" charset="-128"/>
                <a:ea typeface="Yu Gothic Medium" panose="020B0400000000000000" pitchFamily="34" charset="-128"/>
                <a:cs typeface="YuGo-Medium"/>
              </a:rPr>
              <a:t>3</a:t>
            </a:r>
            <a:r>
              <a:rPr lang="ja-JP" altLang="en-US" sz="1400">
                <a:solidFill>
                  <a:srgbClr val="221815"/>
                </a:solidFill>
                <a:latin typeface="Yu Gothic Medium" panose="020B0400000000000000" pitchFamily="34" charset="-128"/>
                <a:ea typeface="Yu Gothic Medium" panose="020B0400000000000000" pitchFamily="34" charset="-128"/>
                <a:cs typeface="YuGo-Medium"/>
              </a:rPr>
              <a:t>者が協働して、この避難所の開設・運営を行う際の手がかりとなるよう、「だれが、いつ、なにを、どうやればよいか」をなるべくわかりやすく示しています。</a:t>
            </a:r>
          </a:p>
        </p:txBody>
      </p:sp>
      <p:grpSp>
        <p:nvGrpSpPr>
          <p:cNvPr id="15" name="object 9">
            <a:extLst>
              <a:ext uri="{FF2B5EF4-FFF2-40B4-BE49-F238E27FC236}">
                <a16:creationId xmlns:a16="http://schemas.microsoft.com/office/drawing/2014/main" xmlns="" id="{7845A9F9-9A6E-4B59-85DC-781258C776A6}"/>
              </a:ext>
            </a:extLst>
          </p:cNvPr>
          <p:cNvGrpSpPr/>
          <p:nvPr/>
        </p:nvGrpSpPr>
        <p:grpSpPr>
          <a:xfrm>
            <a:off x="524447" y="4783776"/>
            <a:ext cx="6553200" cy="628997"/>
            <a:chOff x="540004" y="1688134"/>
            <a:chExt cx="6480175" cy="334010"/>
          </a:xfrm>
          <a:solidFill>
            <a:srgbClr val="172A88"/>
          </a:solidFill>
        </p:grpSpPr>
        <p:pic>
          <p:nvPicPr>
            <p:cNvPr id="16" name="object 10">
              <a:extLst>
                <a:ext uri="{FF2B5EF4-FFF2-40B4-BE49-F238E27FC236}">
                  <a16:creationId xmlns:a16="http://schemas.microsoft.com/office/drawing/2014/main" xmlns="" id="{1469D4C7-65EB-400B-9563-FD187265AC57}"/>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7" name="object 11">
              <a:extLst>
                <a:ext uri="{FF2B5EF4-FFF2-40B4-BE49-F238E27FC236}">
                  <a16:creationId xmlns:a16="http://schemas.microsoft.com/office/drawing/2014/main" xmlns="" id="{CA899315-9ED0-4D3C-B5DB-A23C1BA8475D}"/>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8" name="object 12">
            <a:extLst>
              <a:ext uri="{FF2B5EF4-FFF2-40B4-BE49-F238E27FC236}">
                <a16:creationId xmlns:a16="http://schemas.microsoft.com/office/drawing/2014/main" xmlns="" id="{9FA651CA-DA34-4D90-A2B7-4636B544E5FC}"/>
              </a:ext>
            </a:extLst>
          </p:cNvPr>
          <p:cNvSpPr txBox="1"/>
          <p:nvPr/>
        </p:nvSpPr>
        <p:spPr>
          <a:xfrm>
            <a:off x="686116" y="4926343"/>
            <a:ext cx="4971733"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マニュアルの見方</a:t>
            </a:r>
          </a:p>
        </p:txBody>
      </p:sp>
      <p:grpSp>
        <p:nvGrpSpPr>
          <p:cNvPr id="19" name="グループ化 18">
            <a:extLst>
              <a:ext uri="{FF2B5EF4-FFF2-40B4-BE49-F238E27FC236}">
                <a16:creationId xmlns:a16="http://schemas.microsoft.com/office/drawing/2014/main" xmlns="" id="{329523AE-1E3F-4C15-9924-7FB6A863C3FF}"/>
              </a:ext>
            </a:extLst>
          </p:cNvPr>
          <p:cNvGrpSpPr/>
          <p:nvPr/>
        </p:nvGrpSpPr>
        <p:grpSpPr>
          <a:xfrm>
            <a:off x="586490" y="5654589"/>
            <a:ext cx="4832371" cy="289823"/>
            <a:chOff x="721321" y="3930483"/>
            <a:chExt cx="4832371" cy="289823"/>
          </a:xfrm>
        </p:grpSpPr>
        <p:sp>
          <p:nvSpPr>
            <p:cNvPr id="20" name="object 2">
              <a:extLst>
                <a:ext uri="{FF2B5EF4-FFF2-40B4-BE49-F238E27FC236}">
                  <a16:creationId xmlns:a16="http://schemas.microsoft.com/office/drawing/2014/main" xmlns="" id="{9B85DAF5-EA87-4693-AD83-808E01F9D9D0}"/>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マニュアルの見方</a:t>
              </a:r>
              <a:endParaRPr b="1">
                <a:latin typeface="游ゴシック" panose="020B0400000000000000" pitchFamily="50" charset="-128"/>
                <a:ea typeface="游ゴシック" panose="020B0400000000000000" pitchFamily="50" charset="-128"/>
                <a:cs typeface="YuGothic"/>
              </a:endParaRPr>
            </a:p>
          </p:txBody>
        </p:sp>
        <p:sp>
          <p:nvSpPr>
            <p:cNvPr id="21" name="object 3">
              <a:extLst>
                <a:ext uri="{FF2B5EF4-FFF2-40B4-BE49-F238E27FC236}">
                  <a16:creationId xmlns:a16="http://schemas.microsoft.com/office/drawing/2014/main" xmlns="" id="{F1906D80-BAAF-4B66-8578-F80FFD7CD183}"/>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22" name="object 5">
            <a:extLst>
              <a:ext uri="{FF2B5EF4-FFF2-40B4-BE49-F238E27FC236}">
                <a16:creationId xmlns:a16="http://schemas.microsoft.com/office/drawing/2014/main" xmlns="" id="{618A54EC-19B6-45D9-A316-774A292032B4}"/>
              </a:ext>
            </a:extLst>
          </p:cNvPr>
          <p:cNvSpPr txBox="1"/>
          <p:nvPr/>
        </p:nvSpPr>
        <p:spPr>
          <a:xfrm>
            <a:off x="680379" y="6180449"/>
            <a:ext cx="3205939" cy="1112805"/>
          </a:xfrm>
          <a:prstGeom prst="rect">
            <a:avLst/>
          </a:prstGeom>
        </p:spPr>
        <p:txBody>
          <a:bodyPr vert="horz" wrap="square" lIns="0" tIns="12700" rIns="0" bIns="0" rtlCol="0">
            <a:spAutoFit/>
          </a:bodyPr>
          <a:lstStyle/>
          <a:p>
            <a:pPr marL="72000" marR="5080" algn="just">
              <a:lnSpc>
                <a:spcPct val="130000"/>
              </a:lnSpc>
            </a:pPr>
            <a:r>
              <a:rPr lang="ja-JP" altLang="en-US" sz="1400">
                <a:latin typeface="Yu Gothic Medium" panose="020B0400000000000000" pitchFamily="34" charset="-128"/>
                <a:ea typeface="Yu Gothic Medium" panose="020B0400000000000000" pitchFamily="34" charset="-128"/>
                <a:cs typeface="YuGo-Medium"/>
              </a:rPr>
              <a:t>大田自治センター避難所</a:t>
            </a:r>
            <a:r>
              <a:rPr lang="ja-JP" altLang="en-US" sz="1400">
                <a:solidFill>
                  <a:srgbClr val="221815"/>
                </a:solidFill>
                <a:latin typeface="Yu Gothic Medium" panose="020B0400000000000000" pitchFamily="34" charset="-128"/>
                <a:ea typeface="Yu Gothic Medium" panose="020B0400000000000000" pitchFamily="34" charset="-128"/>
                <a:cs typeface="YuGo-Medium"/>
              </a:rPr>
              <a:t>の利用条件、体制、施設の利用に関することなど、</a:t>
            </a:r>
            <a:r>
              <a:rPr lang="ja-JP" altLang="en-US" sz="1400">
                <a:latin typeface="Yu Gothic Medium" panose="020B0400000000000000" pitchFamily="34" charset="-128"/>
                <a:ea typeface="Yu Gothic Medium" panose="020B0400000000000000" pitchFamily="34" charset="-128"/>
                <a:cs typeface="YuGo-Medium"/>
              </a:rPr>
              <a:t>大田自治センター避難所</a:t>
            </a:r>
            <a:r>
              <a:rPr lang="ja-JP" altLang="en-US" sz="1400">
                <a:solidFill>
                  <a:srgbClr val="221815"/>
                </a:solidFill>
                <a:latin typeface="Yu Gothic Medium" panose="020B0400000000000000" pitchFamily="34" charset="-128"/>
                <a:ea typeface="Yu Gothic Medium" panose="020B0400000000000000" pitchFamily="34" charset="-128"/>
                <a:cs typeface="YuGo-Medium"/>
              </a:rPr>
              <a:t>がどんな避難所なのか知りたい！</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23" name="テキスト ボックス 22">
            <a:extLst>
              <a:ext uri="{FF2B5EF4-FFF2-40B4-BE49-F238E27FC236}">
                <a16:creationId xmlns:a16="http://schemas.microsoft.com/office/drawing/2014/main" xmlns="" id="{8C09C185-4EC1-4CCF-8CC2-48938FE3172B}"/>
              </a:ext>
            </a:extLst>
          </p:cNvPr>
          <p:cNvSpPr txBox="1"/>
          <p:nvPr/>
        </p:nvSpPr>
        <p:spPr>
          <a:xfrm>
            <a:off x="4627858" y="6108700"/>
            <a:ext cx="1872787" cy="1077218"/>
          </a:xfrm>
          <a:prstGeom prst="rect">
            <a:avLst/>
          </a:prstGeom>
          <a:noFill/>
        </p:spPr>
        <p:txBody>
          <a:bodyPr wrap="square">
            <a:spAutoFit/>
          </a:bodyPr>
          <a:lstStyle/>
          <a:p>
            <a:r>
              <a:rPr lang="ja-JP" altLang="en-US" sz="1600" b="1">
                <a:solidFill>
                  <a:srgbClr val="221815"/>
                </a:solidFill>
                <a:latin typeface="Yu Gothic Medium" panose="020B0400000000000000" pitchFamily="34" charset="-128"/>
                <a:ea typeface="Yu Gothic Medium" panose="020B0400000000000000" pitchFamily="34" charset="-128"/>
                <a:cs typeface="YuGo-Medium"/>
              </a:rPr>
              <a:t>第２章 </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本避難所に関する基本条件</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a:solidFill>
                  <a:srgbClr val="221815"/>
                </a:solidFill>
                <a:latin typeface="Yu Gothic Medium" panose="020B0400000000000000" pitchFamily="34" charset="-128"/>
                <a:ea typeface="Yu Gothic Medium" panose="020B0400000000000000" pitchFamily="34" charset="-128"/>
                <a:cs typeface="YuGo-Medium"/>
              </a:rPr>
              <a:t>（</a:t>
            </a:r>
            <a:r>
              <a:rPr lang="en-US" altLang="ja-JP" sz="1600">
                <a:solidFill>
                  <a:srgbClr val="221815"/>
                </a:solidFill>
                <a:latin typeface="Yu Gothic Medium" panose="020B0400000000000000" pitchFamily="34" charset="-128"/>
                <a:ea typeface="Yu Gothic Medium" panose="020B0400000000000000" pitchFamily="34" charset="-128"/>
                <a:cs typeface="YuGo-Medium"/>
              </a:rPr>
              <a:t>P.</a:t>
            </a:r>
            <a:r>
              <a:rPr lang="ja-JP" altLang="en-US" sz="1600">
                <a:solidFill>
                  <a:srgbClr val="221815"/>
                </a:solidFill>
                <a:latin typeface="Yu Gothic Medium" panose="020B0400000000000000" pitchFamily="34" charset="-128"/>
                <a:ea typeface="Yu Gothic Medium" panose="020B0400000000000000" pitchFamily="34" charset="-128"/>
                <a:cs typeface="YuGo-Medium"/>
              </a:rPr>
              <a:t>５～１３） </a:t>
            </a:r>
            <a:endParaRPr lang="ja-JP" altLang="en-US" sz="1600"/>
          </a:p>
        </p:txBody>
      </p:sp>
      <p:sp>
        <p:nvSpPr>
          <p:cNvPr id="24" name="テキスト ボックス 23">
            <a:extLst>
              <a:ext uri="{FF2B5EF4-FFF2-40B4-BE49-F238E27FC236}">
                <a16:creationId xmlns:a16="http://schemas.microsoft.com/office/drawing/2014/main" xmlns="" id="{E1B478ED-2380-4568-B037-297594CCE775}"/>
              </a:ext>
            </a:extLst>
          </p:cNvPr>
          <p:cNvSpPr txBox="1"/>
          <p:nvPr/>
        </p:nvSpPr>
        <p:spPr>
          <a:xfrm>
            <a:off x="4637881" y="7505145"/>
            <a:ext cx="1872787" cy="1077218"/>
          </a:xfrm>
          <a:prstGeom prst="rect">
            <a:avLst/>
          </a:prstGeom>
          <a:noFill/>
        </p:spPr>
        <p:txBody>
          <a:bodyPr wrap="square">
            <a:spAutoFit/>
          </a:bodyPr>
          <a:lstStyle/>
          <a:p>
            <a:r>
              <a:rPr lang="ja-JP" altLang="en-US" sz="1600" b="1">
                <a:solidFill>
                  <a:srgbClr val="221815"/>
                </a:solidFill>
                <a:latin typeface="Yu Gothic Medium" panose="020B0400000000000000" pitchFamily="34" charset="-128"/>
                <a:ea typeface="Yu Gothic Medium" panose="020B0400000000000000" pitchFamily="34" charset="-128"/>
                <a:cs typeface="YuGo-Medium"/>
              </a:rPr>
              <a:t>第３章 </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避難所開設</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アクションカード</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 </a:t>
            </a:r>
            <a:r>
              <a:rPr lang="ja-JP" altLang="en-US" sz="1600">
                <a:solidFill>
                  <a:srgbClr val="221815"/>
                </a:solidFill>
                <a:latin typeface="Yu Gothic Medium" panose="020B0400000000000000" pitchFamily="34" charset="-128"/>
                <a:ea typeface="Yu Gothic Medium" panose="020B0400000000000000" pitchFamily="34" charset="-128"/>
                <a:cs typeface="YuGo-Medium"/>
              </a:rPr>
              <a:t>（別添） </a:t>
            </a:r>
            <a:endParaRPr lang="ja-JP" altLang="en-US" sz="1600"/>
          </a:p>
        </p:txBody>
      </p:sp>
      <p:sp>
        <p:nvSpPr>
          <p:cNvPr id="25" name="矢印: 右 24">
            <a:extLst>
              <a:ext uri="{FF2B5EF4-FFF2-40B4-BE49-F238E27FC236}">
                <a16:creationId xmlns:a16="http://schemas.microsoft.com/office/drawing/2014/main" xmlns="" id="{E5DEC297-6C39-4F69-AF9B-9AD446AC167F}"/>
              </a:ext>
            </a:extLst>
          </p:cNvPr>
          <p:cNvSpPr/>
          <p:nvPr/>
        </p:nvSpPr>
        <p:spPr>
          <a:xfrm>
            <a:off x="4210050" y="6440267"/>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6" name="矢印: 右 25">
            <a:extLst>
              <a:ext uri="{FF2B5EF4-FFF2-40B4-BE49-F238E27FC236}">
                <a16:creationId xmlns:a16="http://schemas.microsoft.com/office/drawing/2014/main" xmlns="" id="{F7648DE9-3089-46F1-BD0C-6CFF3A9691CF}"/>
              </a:ext>
            </a:extLst>
          </p:cNvPr>
          <p:cNvSpPr/>
          <p:nvPr/>
        </p:nvSpPr>
        <p:spPr>
          <a:xfrm>
            <a:off x="4210050" y="7820246"/>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7" name="矢印: 右 26">
            <a:extLst>
              <a:ext uri="{FF2B5EF4-FFF2-40B4-BE49-F238E27FC236}">
                <a16:creationId xmlns:a16="http://schemas.microsoft.com/office/drawing/2014/main" xmlns="" id="{87554513-0587-457A-B165-BE638F0C917D}"/>
              </a:ext>
            </a:extLst>
          </p:cNvPr>
          <p:cNvSpPr/>
          <p:nvPr/>
        </p:nvSpPr>
        <p:spPr>
          <a:xfrm>
            <a:off x="4210050" y="9385300"/>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xmlns="" id="{B7633DCE-ADE4-452F-A29D-9F27AF0B028B}"/>
              </a:ext>
            </a:extLst>
          </p:cNvPr>
          <p:cNvSpPr txBox="1"/>
          <p:nvPr/>
        </p:nvSpPr>
        <p:spPr>
          <a:xfrm>
            <a:off x="4623263" y="9029402"/>
            <a:ext cx="1872787" cy="1077218"/>
          </a:xfrm>
          <a:prstGeom prst="rect">
            <a:avLst/>
          </a:prstGeom>
          <a:noFill/>
        </p:spPr>
        <p:txBody>
          <a:bodyPr wrap="square">
            <a:spAutoFit/>
          </a:bodyPr>
          <a:lstStyle/>
          <a:p>
            <a:r>
              <a:rPr lang="ja-JP" altLang="en-US" sz="1600" b="1">
                <a:solidFill>
                  <a:srgbClr val="221815"/>
                </a:solidFill>
                <a:latin typeface="Yu Gothic Medium" panose="020B0400000000000000" pitchFamily="34" charset="-128"/>
                <a:ea typeface="Yu Gothic Medium" panose="020B0400000000000000" pitchFamily="34" charset="-128"/>
                <a:cs typeface="YuGo-Medium"/>
              </a:rPr>
              <a:t>第４章 </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避難所運営</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マニュアル</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a:solidFill>
                  <a:srgbClr val="221815"/>
                </a:solidFill>
                <a:latin typeface="Yu Gothic Medium" panose="020B0400000000000000" pitchFamily="34" charset="-128"/>
                <a:ea typeface="Yu Gothic Medium" panose="020B0400000000000000" pitchFamily="34" charset="-128"/>
                <a:cs typeface="YuGo-Medium"/>
              </a:rPr>
              <a:t>（</a:t>
            </a:r>
            <a:r>
              <a:rPr lang="en-US" altLang="ja-JP" sz="1600">
                <a:solidFill>
                  <a:srgbClr val="221815"/>
                </a:solidFill>
                <a:latin typeface="Yu Gothic Medium" panose="020B0400000000000000" pitchFamily="34" charset="-128"/>
                <a:ea typeface="Yu Gothic Medium" panose="020B0400000000000000" pitchFamily="34" charset="-128"/>
                <a:cs typeface="YuGo-Medium"/>
              </a:rPr>
              <a:t>P.</a:t>
            </a:r>
            <a:r>
              <a:rPr lang="ja-JP" altLang="en-US" sz="1600">
                <a:solidFill>
                  <a:srgbClr val="221815"/>
                </a:solidFill>
                <a:latin typeface="Yu Gothic Medium" panose="020B0400000000000000" pitchFamily="34" charset="-128"/>
                <a:ea typeface="Yu Gothic Medium" panose="020B0400000000000000" pitchFamily="34" charset="-128"/>
                <a:cs typeface="YuGo-Medium"/>
              </a:rPr>
              <a:t>２１～８１） </a:t>
            </a:r>
            <a:endParaRPr lang="ja-JP" altLang="en-US" sz="1600"/>
          </a:p>
        </p:txBody>
      </p:sp>
      <p:sp>
        <p:nvSpPr>
          <p:cNvPr id="29" name="object 5">
            <a:extLst>
              <a:ext uri="{FF2B5EF4-FFF2-40B4-BE49-F238E27FC236}">
                <a16:creationId xmlns:a16="http://schemas.microsoft.com/office/drawing/2014/main" xmlns="" id="{A2CF1A2E-3600-40E2-A136-63BD5A2A653B}"/>
              </a:ext>
            </a:extLst>
          </p:cNvPr>
          <p:cNvSpPr txBox="1"/>
          <p:nvPr/>
        </p:nvSpPr>
        <p:spPr>
          <a:xfrm>
            <a:off x="680379" y="9004300"/>
            <a:ext cx="3365963" cy="832728"/>
          </a:xfrm>
          <a:prstGeom prst="rect">
            <a:avLst/>
          </a:prstGeom>
        </p:spPr>
        <p:txBody>
          <a:bodyPr vert="horz" wrap="square" lIns="0" tIns="12700" rIns="0" bIns="0" rtlCol="0">
            <a:spAutoFit/>
          </a:bodyPr>
          <a:lstStyle/>
          <a:p>
            <a:pPr marL="72000" marR="5080" algn="just">
              <a:lnSpc>
                <a:spcPct val="13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避難所の本格的な運営が必要になったときに、誰が、何を、どのようにして運営すればよいか知りたい！</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pic>
        <p:nvPicPr>
          <p:cNvPr id="30" name="図 29">
            <a:extLst>
              <a:ext uri="{FF2B5EF4-FFF2-40B4-BE49-F238E27FC236}">
                <a16:creationId xmlns:a16="http://schemas.microsoft.com/office/drawing/2014/main" xmlns="" id="{EEF6DB7D-146A-4C08-96C4-5F897EC4D2A9}"/>
              </a:ext>
            </a:extLst>
          </p:cNvPr>
          <p:cNvPicPr>
            <a:picLocks noChangeAspect="1"/>
          </p:cNvPicPr>
          <p:nvPr/>
        </p:nvPicPr>
        <p:blipFill>
          <a:blip r:embed="rId4"/>
          <a:stretch>
            <a:fillRect/>
          </a:stretch>
        </p:blipFill>
        <p:spPr>
          <a:xfrm>
            <a:off x="5418861" y="2052606"/>
            <a:ext cx="1502355" cy="2125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図 30">
            <a:extLst>
              <a:ext uri="{FF2B5EF4-FFF2-40B4-BE49-F238E27FC236}">
                <a16:creationId xmlns:a16="http://schemas.microsoft.com/office/drawing/2014/main" xmlns="" id="{2C3133D9-4B92-4BA3-8588-764EAFDBAA39}"/>
              </a:ext>
            </a:extLst>
          </p:cNvPr>
          <p:cNvPicPr>
            <a:picLocks noChangeAspect="1"/>
          </p:cNvPicPr>
          <p:nvPr/>
        </p:nvPicPr>
        <p:blipFill>
          <a:blip r:embed="rId5"/>
          <a:stretch>
            <a:fillRect/>
          </a:stretch>
        </p:blipFill>
        <p:spPr>
          <a:xfrm>
            <a:off x="6489655" y="8952511"/>
            <a:ext cx="768395" cy="1084140"/>
          </a:xfrm>
          <a:prstGeom prst="rect">
            <a:avLst/>
          </a:prstGeom>
        </p:spPr>
      </p:pic>
      <p:pic>
        <p:nvPicPr>
          <p:cNvPr id="32" name="図 31">
            <a:extLst>
              <a:ext uri="{FF2B5EF4-FFF2-40B4-BE49-F238E27FC236}">
                <a16:creationId xmlns:a16="http://schemas.microsoft.com/office/drawing/2014/main" xmlns="" id="{F62C053D-BE33-4B04-A875-525220FD9460}"/>
              </a:ext>
            </a:extLst>
          </p:cNvPr>
          <p:cNvPicPr>
            <a:picLocks noChangeAspect="1"/>
          </p:cNvPicPr>
          <p:nvPr/>
        </p:nvPicPr>
        <p:blipFill>
          <a:blip r:embed="rId6"/>
          <a:stretch>
            <a:fillRect/>
          </a:stretch>
        </p:blipFill>
        <p:spPr>
          <a:xfrm>
            <a:off x="6489655" y="6159888"/>
            <a:ext cx="780749" cy="939412"/>
          </a:xfrm>
          <a:prstGeom prst="rect">
            <a:avLst/>
          </a:prstGeom>
        </p:spPr>
      </p:pic>
      <p:sp>
        <p:nvSpPr>
          <p:cNvPr id="33" name="object 5">
            <a:extLst>
              <a:ext uri="{FF2B5EF4-FFF2-40B4-BE49-F238E27FC236}">
                <a16:creationId xmlns:a16="http://schemas.microsoft.com/office/drawing/2014/main" xmlns="" id="{01ED7330-BFF1-47D7-AF5D-EECED9F72450}"/>
              </a:ext>
            </a:extLst>
          </p:cNvPr>
          <p:cNvSpPr txBox="1"/>
          <p:nvPr/>
        </p:nvSpPr>
        <p:spPr>
          <a:xfrm>
            <a:off x="680378" y="7606524"/>
            <a:ext cx="3365963" cy="1112805"/>
          </a:xfrm>
          <a:prstGeom prst="rect">
            <a:avLst/>
          </a:prstGeom>
        </p:spPr>
        <p:txBody>
          <a:bodyPr vert="horz" wrap="square" lIns="0" tIns="12700" rIns="0" bIns="0" rtlCol="0">
            <a:spAutoFit/>
          </a:bodyPr>
          <a:lstStyle/>
          <a:p>
            <a:pPr marL="72000" marR="5080" algn="just">
              <a:lnSpc>
                <a:spcPct val="130000"/>
              </a:lnSpc>
            </a:pPr>
            <a:r>
              <a:rPr lang="ja-JP" altLang="en-US" sz="1400" dirty="0">
                <a:latin typeface="Yu Gothic Medium" panose="020B0400000000000000" pitchFamily="34" charset="-128"/>
                <a:ea typeface="Yu Gothic Medium" panose="020B0400000000000000" pitchFamily="34" charset="-128"/>
                <a:cs typeface="YuGo-Medium"/>
              </a:rPr>
              <a:t>大雨等による災害発生前後や地震の発生後に避難所を開設する場合、具体的に何をどのようにすればよいのか知りたい！</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dirty="0">
                <a:solidFill>
                  <a:srgbClr val="0033CC"/>
                </a:solidFill>
                <a:latin typeface="Yu Gothic Medium" panose="020B0400000000000000" pitchFamily="34" charset="-128"/>
                <a:ea typeface="Yu Gothic Medium" panose="020B0400000000000000" pitchFamily="34" charset="-128"/>
                <a:cs typeface="YuGo-Medium"/>
              </a:rPr>
              <a:t>大雨時編</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dirty="0">
                <a:solidFill>
                  <a:srgbClr val="0033CC"/>
                </a:solidFill>
                <a:latin typeface="Yu Gothic Medium" panose="020B0400000000000000" pitchFamily="34" charset="-128"/>
                <a:ea typeface="Yu Gothic Medium" panose="020B0400000000000000" pitchFamily="34" charset="-128"/>
                <a:cs typeface="YuGo-Medium"/>
              </a:rPr>
              <a:t>青</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dirty="0">
                <a:solidFill>
                  <a:srgbClr val="FF0000"/>
                </a:solidFill>
                <a:latin typeface="Yu Gothic Medium" panose="020B0400000000000000" pitchFamily="34" charset="-128"/>
                <a:ea typeface="Yu Gothic Medium" panose="020B0400000000000000" pitchFamily="34" charset="-128"/>
                <a:cs typeface="YuGo-Medium"/>
              </a:rPr>
              <a:t>地震編</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dirty="0">
                <a:solidFill>
                  <a:srgbClr val="FF0000"/>
                </a:solidFill>
                <a:latin typeface="Yu Gothic Medium" panose="020B0400000000000000" pitchFamily="34" charset="-128"/>
                <a:ea typeface="Yu Gothic Medium" panose="020B0400000000000000" pitchFamily="34" charset="-128"/>
                <a:cs typeface="YuGo-Medium"/>
              </a:rPr>
              <a:t>赤</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endParaRPr sz="1400" dirty="0">
              <a:solidFill>
                <a:srgbClr val="212121"/>
              </a:solidFill>
              <a:latin typeface="Yu Gothic Medium" panose="020B0400000000000000" pitchFamily="34" charset="-128"/>
              <a:ea typeface="Yu Gothic Medium" panose="020B0400000000000000" pitchFamily="34" charset="-128"/>
              <a:cs typeface="YuGo-Medium"/>
            </a:endParaRPr>
          </a:p>
        </p:txBody>
      </p:sp>
      <p:pic>
        <p:nvPicPr>
          <p:cNvPr id="34" name="object 47">
            <a:extLst>
              <a:ext uri="{FF2B5EF4-FFF2-40B4-BE49-F238E27FC236}">
                <a16:creationId xmlns:a16="http://schemas.microsoft.com/office/drawing/2014/main" xmlns="" id="{09CF1878-2178-4A44-BF69-5ED09360D99F}"/>
              </a:ext>
            </a:extLst>
          </p:cNvPr>
          <p:cNvPicPr/>
          <p:nvPr/>
        </p:nvPicPr>
        <p:blipFill>
          <a:blip r:embed="rId7" cstate="print"/>
          <a:stretch>
            <a:fillRect/>
          </a:stretch>
        </p:blipFill>
        <p:spPr>
          <a:xfrm>
            <a:off x="6489655" y="7348382"/>
            <a:ext cx="729291" cy="1079068"/>
          </a:xfrm>
          <a:prstGeom prst="rect">
            <a:avLst/>
          </a:prstGeom>
        </p:spPr>
      </p:pic>
      <p:pic>
        <p:nvPicPr>
          <p:cNvPr id="35" name="図 34">
            <a:extLst>
              <a:ext uri="{FF2B5EF4-FFF2-40B4-BE49-F238E27FC236}">
                <a16:creationId xmlns:a16="http://schemas.microsoft.com/office/drawing/2014/main" xmlns="" id="{9550B550-CD92-4D12-B76D-DB45FA8415A4}"/>
              </a:ext>
            </a:extLst>
          </p:cNvPr>
          <p:cNvPicPr>
            <a:picLocks noChangeAspect="1"/>
          </p:cNvPicPr>
          <p:nvPr/>
        </p:nvPicPr>
        <p:blipFill>
          <a:blip r:embed="rId8"/>
          <a:stretch>
            <a:fillRect/>
          </a:stretch>
        </p:blipFill>
        <p:spPr>
          <a:xfrm>
            <a:off x="6573111" y="7619230"/>
            <a:ext cx="797783" cy="1129120"/>
          </a:xfrm>
          <a:prstGeom prst="rect">
            <a:avLst/>
          </a:prstGeom>
        </p:spPr>
      </p:pic>
    </p:spTree>
    <p:extLst>
      <p:ext uri="{BB962C8B-B14F-4D97-AF65-F5344CB8AC3E}">
        <p14:creationId xmlns:p14="http://schemas.microsoft.com/office/powerpoint/2010/main" val="27968416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F4A953B-95D4-40EF-A4E0-6A804C0F40A3}"/>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７４</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90FC5C6A-BE57-4F06-8C12-D59AE25A9468}"/>
              </a:ext>
            </a:extLst>
          </p:cNvPr>
          <p:cNvSpPr txBox="1">
            <a:spLocks/>
          </p:cNvSpPr>
          <p:nvPr/>
        </p:nvSpPr>
        <p:spPr>
          <a:xfrm>
            <a:off x="523520"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２</a:t>
            </a:r>
            <a:r>
              <a:rPr lang="en-US" altLang="ja-JP"/>
              <a:t>.</a:t>
            </a:r>
            <a:r>
              <a:rPr lang="ja-JP" altLang="en-US"/>
              <a:t> 要配慮者の確認</a:t>
            </a:r>
          </a:p>
        </p:txBody>
      </p:sp>
      <p:grpSp>
        <p:nvGrpSpPr>
          <p:cNvPr id="4" name="グループ化 3">
            <a:extLst>
              <a:ext uri="{FF2B5EF4-FFF2-40B4-BE49-F238E27FC236}">
                <a16:creationId xmlns:a16="http://schemas.microsoft.com/office/drawing/2014/main" xmlns="" id="{71196DB0-BC45-46C0-8704-13463755F613}"/>
              </a:ext>
            </a:extLst>
          </p:cNvPr>
          <p:cNvGrpSpPr/>
          <p:nvPr/>
        </p:nvGrpSpPr>
        <p:grpSpPr>
          <a:xfrm>
            <a:off x="665335" y="1668095"/>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2A051196-D8E3-4C18-A624-7F15A4C91EA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8B5A22CE-7096-42E2-879A-E38CA6F576C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object 9">
            <a:extLst>
              <a:ext uri="{FF2B5EF4-FFF2-40B4-BE49-F238E27FC236}">
                <a16:creationId xmlns:a16="http://schemas.microsoft.com/office/drawing/2014/main" xmlns="" id="{95BCB521-AD38-41FA-B9B6-F461E9124354}"/>
              </a:ext>
            </a:extLst>
          </p:cNvPr>
          <p:cNvSpPr txBox="1"/>
          <p:nvPr/>
        </p:nvSpPr>
        <p:spPr>
          <a:xfrm>
            <a:off x="720498" y="3142263"/>
            <a:ext cx="6186293" cy="3806363"/>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a:t>避難所利用者登録票に書かれた「特に配慮が必要なこと」欄を確認して、避難所内の要配慮者を把握する。</a:t>
            </a:r>
          </a:p>
          <a:p>
            <a:r>
              <a:rPr lang="ja-JP" altLang="en-US"/>
              <a:t>本人や家族などから支援に必要な情報を詳しく聞き取る。</a:t>
            </a:r>
          </a:p>
          <a:p>
            <a:r>
              <a:rPr lang="ja-JP" altLang="en-US"/>
              <a:t>聞き取った事項はメモしておき、総務班が管理・保管している登録票に追記する。</a:t>
            </a:r>
          </a:p>
          <a:p>
            <a:r>
              <a:rPr lang="ja-JP" altLang="en-US"/>
              <a:t>配慮が必要な人に関する情報を、避難所運営のために必要な</a:t>
            </a:r>
            <a:r>
              <a:rPr lang="en-US" altLang="ja-JP"/>
              <a:t/>
            </a:r>
            <a:br>
              <a:rPr lang="en-US" altLang="ja-JP"/>
            </a:br>
            <a:r>
              <a:rPr lang="ja-JP" altLang="en-US"/>
              <a:t>範囲で、関係する各運営班と共有する。</a:t>
            </a:r>
          </a:p>
          <a:p>
            <a:r>
              <a:rPr lang="ja-JP" altLang="en-US"/>
              <a:t>配慮が必要な人やその家族からの意見・要望など、避難所運営のために必要な情報を避難所運営委員会の場で共有し、支援の方針を検討する。</a:t>
            </a:r>
          </a:p>
        </p:txBody>
      </p:sp>
      <p:grpSp>
        <p:nvGrpSpPr>
          <p:cNvPr id="8" name="グループ化 7">
            <a:extLst>
              <a:ext uri="{FF2B5EF4-FFF2-40B4-BE49-F238E27FC236}">
                <a16:creationId xmlns:a16="http://schemas.microsoft.com/office/drawing/2014/main" xmlns="" id="{3D1F172D-1011-4B8E-9962-D3E385E832F7}"/>
              </a:ext>
            </a:extLst>
          </p:cNvPr>
          <p:cNvGrpSpPr/>
          <p:nvPr/>
        </p:nvGrpSpPr>
        <p:grpSpPr>
          <a:xfrm>
            <a:off x="610672" y="2480310"/>
            <a:ext cx="6357742" cy="504190"/>
            <a:chOff x="728646" y="1851740"/>
            <a:chExt cx="6120130" cy="504190"/>
          </a:xfrm>
        </p:grpSpPr>
        <p:sp>
          <p:nvSpPr>
            <p:cNvPr id="9" name="object 20">
              <a:extLst>
                <a:ext uri="{FF2B5EF4-FFF2-40B4-BE49-F238E27FC236}">
                  <a16:creationId xmlns:a16="http://schemas.microsoft.com/office/drawing/2014/main" xmlns="" id="{C1AC04EF-B55F-4BB3-9BC4-98666A5E93C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B1697981-069A-4768-93ED-9C90A5E4719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要配慮者の把握、状態確認</a:t>
              </a:r>
            </a:p>
          </p:txBody>
        </p:sp>
        <p:sp>
          <p:nvSpPr>
            <p:cNvPr id="11" name="object 22">
              <a:extLst>
                <a:ext uri="{FF2B5EF4-FFF2-40B4-BE49-F238E27FC236}">
                  <a16:creationId xmlns:a16="http://schemas.microsoft.com/office/drawing/2014/main" xmlns="" id="{A73598D0-AB20-4B45-AD50-911C3F704411}"/>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2" name="object 23">
              <a:extLst>
                <a:ext uri="{FF2B5EF4-FFF2-40B4-BE49-F238E27FC236}">
                  <a16:creationId xmlns:a16="http://schemas.microsoft.com/office/drawing/2014/main" xmlns="" id="{848C6FE0-AFB2-4CEB-9F03-FA4CDB4DA8B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１</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13" name="object 5">
            <a:extLst>
              <a:ext uri="{FF2B5EF4-FFF2-40B4-BE49-F238E27FC236}">
                <a16:creationId xmlns:a16="http://schemas.microsoft.com/office/drawing/2014/main" xmlns="" id="{370B3E0D-CF3F-4EF8-BF14-B40263E89FE7}"/>
              </a:ext>
            </a:extLst>
          </p:cNvPr>
          <p:cNvSpPr txBox="1"/>
          <p:nvPr/>
        </p:nvSpPr>
        <p:spPr>
          <a:xfrm>
            <a:off x="1351566"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02</a:t>
            </a:r>
            <a:r>
              <a:rPr lang="zh-TW" altLang="en-US" sz="1400" b="1">
                <a:latin typeface="Yu Gothic" panose="020B0400000000000000" pitchFamily="34" charset="-128"/>
                <a:ea typeface="Yu Gothic" panose="020B0400000000000000" pitchFamily="34" charset="-128"/>
                <a:cs typeface="YuGothic"/>
              </a:rPr>
              <a:t>：避難所利用者登録票</a:t>
            </a:r>
          </a:p>
        </p:txBody>
      </p:sp>
      <p:sp>
        <p:nvSpPr>
          <p:cNvPr id="14" name="object 9">
            <a:extLst>
              <a:ext uri="{FF2B5EF4-FFF2-40B4-BE49-F238E27FC236}">
                <a16:creationId xmlns:a16="http://schemas.microsoft.com/office/drawing/2014/main" xmlns="" id="{7AF946EF-BAD8-4165-B7CB-2E0F493A43EF}"/>
              </a:ext>
            </a:extLst>
          </p:cNvPr>
          <p:cNvSpPr txBox="1"/>
          <p:nvPr/>
        </p:nvSpPr>
        <p:spPr>
          <a:xfrm>
            <a:off x="714258" y="7980859"/>
            <a:ext cx="6186293" cy="9501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a:t>医師や保健師、民生委員などによる支援が必要な場合、支援者、その人の支援のために必要な範囲で支援者と要配慮者の状態を共有する。</a:t>
            </a:r>
          </a:p>
        </p:txBody>
      </p:sp>
      <p:grpSp>
        <p:nvGrpSpPr>
          <p:cNvPr id="15" name="グループ化 14">
            <a:extLst>
              <a:ext uri="{FF2B5EF4-FFF2-40B4-BE49-F238E27FC236}">
                <a16:creationId xmlns:a16="http://schemas.microsoft.com/office/drawing/2014/main" xmlns="" id="{ABC4C3DF-A3F1-44C7-923B-94F3C6E5A8C6}"/>
              </a:ext>
            </a:extLst>
          </p:cNvPr>
          <p:cNvGrpSpPr/>
          <p:nvPr/>
        </p:nvGrpSpPr>
        <p:grpSpPr>
          <a:xfrm>
            <a:off x="604432" y="7318906"/>
            <a:ext cx="6357742" cy="504190"/>
            <a:chOff x="728646" y="1851740"/>
            <a:chExt cx="6120130" cy="504190"/>
          </a:xfrm>
        </p:grpSpPr>
        <p:sp>
          <p:nvSpPr>
            <p:cNvPr id="16" name="object 20">
              <a:extLst>
                <a:ext uri="{FF2B5EF4-FFF2-40B4-BE49-F238E27FC236}">
                  <a16:creationId xmlns:a16="http://schemas.microsoft.com/office/drawing/2014/main" xmlns="" id="{A9A1EA73-E07E-4B2E-88C6-007AF3AB2A3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10329985-434D-4EDA-B92D-B2405D6209E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要配慮者の状態の共有</a:t>
              </a:r>
            </a:p>
          </p:txBody>
        </p:sp>
        <p:sp>
          <p:nvSpPr>
            <p:cNvPr id="18" name="object 22">
              <a:extLst>
                <a:ext uri="{FF2B5EF4-FFF2-40B4-BE49-F238E27FC236}">
                  <a16:creationId xmlns:a16="http://schemas.microsoft.com/office/drawing/2014/main" xmlns="" id="{068E27EE-F080-4222-A3FA-15A1E21F16C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 name="object 23">
              <a:extLst>
                <a:ext uri="{FF2B5EF4-FFF2-40B4-BE49-F238E27FC236}">
                  <a16:creationId xmlns:a16="http://schemas.microsoft.com/office/drawing/2014/main" xmlns="" id="{855F3225-F382-4E8D-84F9-296D83F40F5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２</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0" name="テキスト ボックス 19">
            <a:extLst>
              <a:ext uri="{FF2B5EF4-FFF2-40B4-BE49-F238E27FC236}">
                <a16:creationId xmlns:a16="http://schemas.microsoft.com/office/drawing/2014/main" xmlns="" id="{8BDF2A90-B764-4372-AC48-30B15CEC4386}"/>
              </a:ext>
            </a:extLst>
          </p:cNvPr>
          <p:cNvSpPr txBox="1"/>
          <p:nvPr/>
        </p:nvSpPr>
        <p:spPr>
          <a:xfrm>
            <a:off x="657381" y="9040158"/>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24】</a:t>
            </a:r>
            <a:r>
              <a:rPr lang="ja-JP" altLang="en-US" sz="1600" b="1" u="sng">
                <a:solidFill>
                  <a:srgbClr val="172A88"/>
                </a:solidFill>
                <a:latin typeface="Yu Gothic" panose="020B0400000000000000" pitchFamily="34" charset="-128"/>
                <a:ea typeface="Yu Gothic" panose="020B0400000000000000" pitchFamily="34" charset="-128"/>
                <a:cs typeface="YuGothic"/>
              </a:rPr>
              <a:t>要配慮者への支援</a:t>
            </a:r>
            <a:endParaRPr lang="ja-JP" altLang="en-US" sz="1600" u="sng">
              <a:solidFill>
                <a:srgbClr val="172A88"/>
              </a:solidFill>
            </a:endParaRPr>
          </a:p>
        </p:txBody>
      </p:sp>
    </p:spTree>
    <p:extLst>
      <p:ext uri="{BB962C8B-B14F-4D97-AF65-F5344CB8AC3E}">
        <p14:creationId xmlns:p14="http://schemas.microsoft.com/office/powerpoint/2010/main" val="32135481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76DE70C-B4AB-4715-9052-3034CA462FEC}"/>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７５</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9A45DE7B-028D-47C2-AAC5-806D27F809E8}"/>
              </a:ext>
            </a:extLst>
          </p:cNvPr>
          <p:cNvSpPr txBox="1">
            <a:spLocks/>
          </p:cNvSpPr>
          <p:nvPr/>
        </p:nvSpPr>
        <p:spPr>
          <a:xfrm>
            <a:off x="49450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３</a:t>
            </a:r>
            <a:r>
              <a:rPr lang="en-US" altLang="ja-JP"/>
              <a:t>. </a:t>
            </a:r>
            <a:r>
              <a:rPr lang="ja-JP" altLang="en-US"/>
              <a:t>要配慮者への緊急的な対応</a:t>
            </a:r>
          </a:p>
        </p:txBody>
      </p:sp>
      <p:sp>
        <p:nvSpPr>
          <p:cNvPr id="4" name="object 9">
            <a:extLst>
              <a:ext uri="{FF2B5EF4-FFF2-40B4-BE49-F238E27FC236}">
                <a16:creationId xmlns:a16="http://schemas.microsoft.com/office/drawing/2014/main" xmlns="" id="{09FBB547-349E-43F1-9F1F-6E47AB183C9C}"/>
              </a:ext>
            </a:extLst>
          </p:cNvPr>
          <p:cNvSpPr txBox="1"/>
          <p:nvPr/>
        </p:nvSpPr>
        <p:spPr>
          <a:xfrm>
            <a:off x="595596" y="3142263"/>
            <a:ext cx="6186293" cy="1744260"/>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a:t>医療の必要な配慮者が避難所内にいる場合には、町職員（町職員がいない場合は総務班）を通して町災害対策本部に相談し、医師や看護師など専門家につなぐ。</a:t>
            </a:r>
          </a:p>
          <a:p>
            <a:r>
              <a:rPr lang="ja-JP" altLang="en-US"/>
              <a:t>移送先や移送方法が決まったら、医療の必要な要配慮者の搬送支援を行う。</a:t>
            </a:r>
          </a:p>
        </p:txBody>
      </p:sp>
      <p:grpSp>
        <p:nvGrpSpPr>
          <p:cNvPr id="5" name="グループ化 4">
            <a:extLst>
              <a:ext uri="{FF2B5EF4-FFF2-40B4-BE49-F238E27FC236}">
                <a16:creationId xmlns:a16="http://schemas.microsoft.com/office/drawing/2014/main" xmlns="" id="{62B6EDD0-953D-44DA-88C8-0D3D419B9645}"/>
              </a:ext>
            </a:extLst>
          </p:cNvPr>
          <p:cNvGrpSpPr/>
          <p:nvPr/>
        </p:nvGrpSpPr>
        <p:grpSpPr>
          <a:xfrm>
            <a:off x="485770" y="2480310"/>
            <a:ext cx="6357742" cy="504190"/>
            <a:chOff x="728646" y="1851740"/>
            <a:chExt cx="6120130" cy="504190"/>
          </a:xfrm>
        </p:grpSpPr>
        <p:sp>
          <p:nvSpPr>
            <p:cNvPr id="6" name="object 20">
              <a:extLst>
                <a:ext uri="{FF2B5EF4-FFF2-40B4-BE49-F238E27FC236}">
                  <a16:creationId xmlns:a16="http://schemas.microsoft.com/office/drawing/2014/main" xmlns="" id="{A9EF8F9B-42FB-4E66-8CF5-746AFC212C9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55D2DDB7-7A0E-4DCD-A46E-05CA556E874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医療の必要な配慮者への対応</a:t>
              </a:r>
            </a:p>
          </p:txBody>
        </p:sp>
        <p:sp>
          <p:nvSpPr>
            <p:cNvPr id="8" name="object 22">
              <a:extLst>
                <a:ext uri="{FF2B5EF4-FFF2-40B4-BE49-F238E27FC236}">
                  <a16:creationId xmlns:a16="http://schemas.microsoft.com/office/drawing/2014/main" xmlns="" id="{3D22F549-126F-4FF9-B4C0-49FB50DCF08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C883034D-C8B0-433B-8B68-25CB0FCDCD4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１</a:t>
              </a:r>
              <a:endParaRPr sz="2100" b="1">
                <a:solidFill>
                  <a:srgbClr val="4F81BD"/>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DA49EC8E-04A4-4889-8735-9278B8723D25}"/>
              </a:ext>
            </a:extLst>
          </p:cNvPr>
          <p:cNvGrpSpPr/>
          <p:nvPr/>
        </p:nvGrpSpPr>
        <p:grpSpPr>
          <a:xfrm>
            <a:off x="54703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29AD32CA-4D6F-414A-90C2-CD7BFADEA12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8036C7EC-4022-4A18-B159-0B8AEF3E225F}"/>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75AACBC1-C6CF-47F9-BCC3-8EFE999B73D8}"/>
              </a:ext>
            </a:extLst>
          </p:cNvPr>
          <p:cNvSpPr txBox="1"/>
          <p:nvPr/>
        </p:nvSpPr>
        <p:spPr>
          <a:xfrm>
            <a:off x="589356" y="5795839"/>
            <a:ext cx="6186293" cy="20643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a:t>福祉避難所での対応が必要な配慮者が避難所内にいる場合には、町職員（町職員がいない場合は総務班）を通して町災害対策本部に相談し、福祉避難所での受け入れの検討、介護等の専門家への支援につなぐ。</a:t>
            </a:r>
          </a:p>
          <a:p>
            <a:r>
              <a:rPr lang="ja-JP" altLang="en-US"/>
              <a:t>移送先や移送方法が決まったら、医療の必要な要配慮者の搬送支援を行う。</a:t>
            </a:r>
          </a:p>
        </p:txBody>
      </p:sp>
      <p:grpSp>
        <p:nvGrpSpPr>
          <p:cNvPr id="14" name="グループ化 13">
            <a:extLst>
              <a:ext uri="{FF2B5EF4-FFF2-40B4-BE49-F238E27FC236}">
                <a16:creationId xmlns:a16="http://schemas.microsoft.com/office/drawing/2014/main" xmlns="" id="{B08C19B9-958C-42B7-A045-4690EA6A9366}"/>
              </a:ext>
            </a:extLst>
          </p:cNvPr>
          <p:cNvGrpSpPr/>
          <p:nvPr/>
        </p:nvGrpSpPr>
        <p:grpSpPr>
          <a:xfrm>
            <a:off x="479530" y="5133886"/>
            <a:ext cx="6357742" cy="504190"/>
            <a:chOff x="728646" y="1851740"/>
            <a:chExt cx="6120130" cy="504190"/>
          </a:xfrm>
        </p:grpSpPr>
        <p:sp>
          <p:nvSpPr>
            <p:cNvPr id="15" name="object 20">
              <a:extLst>
                <a:ext uri="{FF2B5EF4-FFF2-40B4-BE49-F238E27FC236}">
                  <a16:creationId xmlns:a16="http://schemas.microsoft.com/office/drawing/2014/main" xmlns="" id="{A8FD11BF-736B-4099-9FC3-7AE1D0A742E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B903A577-2D76-4A96-AB61-52111F6CD609}"/>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福祉避難所での対応が必要な配慮者への対応</a:t>
              </a:r>
            </a:p>
          </p:txBody>
        </p:sp>
        <p:sp>
          <p:nvSpPr>
            <p:cNvPr id="17" name="object 22">
              <a:extLst>
                <a:ext uri="{FF2B5EF4-FFF2-40B4-BE49-F238E27FC236}">
                  <a16:creationId xmlns:a16="http://schemas.microsoft.com/office/drawing/2014/main" xmlns="" id="{461CEE6C-FB45-4A04-A1F3-EA8BC3B20147}"/>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B60B5747-A9A0-4D8C-B5E4-E4C08AEACFA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２</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6FD02AAD-A4DC-4FF7-805E-CCF975F04E46}"/>
              </a:ext>
            </a:extLst>
          </p:cNvPr>
          <p:cNvSpPr txBox="1"/>
          <p:nvPr/>
        </p:nvSpPr>
        <p:spPr>
          <a:xfrm>
            <a:off x="127677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08</a:t>
            </a:r>
            <a:r>
              <a:rPr lang="ja-JP" altLang="en-US" sz="1400" b="1">
                <a:solidFill>
                  <a:srgbClr val="221815"/>
                </a:solidFill>
                <a:latin typeface="Yu Gothic" panose="020B0400000000000000" pitchFamily="34" charset="-128"/>
                <a:ea typeface="Yu Gothic" panose="020B0400000000000000" pitchFamily="34" charset="-128"/>
                <a:cs typeface="YuGothic"/>
              </a:rPr>
              <a:t>：相談・要望受付メモ</a:t>
            </a:r>
          </a:p>
        </p:txBody>
      </p:sp>
    </p:spTree>
    <p:extLst>
      <p:ext uri="{BB962C8B-B14F-4D97-AF65-F5344CB8AC3E}">
        <p14:creationId xmlns:p14="http://schemas.microsoft.com/office/powerpoint/2010/main" val="15393957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F4A953B-95D4-40EF-A4E0-6A804C0F40A3}"/>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７６</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23817720-DAD0-445A-B044-8DD20492AC93}"/>
              </a:ext>
            </a:extLst>
          </p:cNvPr>
          <p:cNvSpPr txBox="1">
            <a:spLocks/>
          </p:cNvSpPr>
          <p:nvPr/>
        </p:nvSpPr>
        <p:spPr>
          <a:xfrm>
            <a:off x="523533"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４</a:t>
            </a:r>
            <a:r>
              <a:rPr lang="en-US" altLang="ja-JP"/>
              <a:t>. </a:t>
            </a:r>
            <a:r>
              <a:rPr lang="ja-JP" altLang="en-US"/>
              <a:t>要配慮者支援体制づくり</a:t>
            </a:r>
          </a:p>
        </p:txBody>
      </p:sp>
      <p:grpSp>
        <p:nvGrpSpPr>
          <p:cNvPr id="4" name="グループ化 3">
            <a:extLst>
              <a:ext uri="{FF2B5EF4-FFF2-40B4-BE49-F238E27FC236}">
                <a16:creationId xmlns:a16="http://schemas.microsoft.com/office/drawing/2014/main" xmlns="" id="{64820516-E84B-4CF9-B06C-BD66E40DEF5E}"/>
              </a:ext>
            </a:extLst>
          </p:cNvPr>
          <p:cNvGrpSpPr/>
          <p:nvPr/>
        </p:nvGrpSpPr>
        <p:grpSpPr>
          <a:xfrm>
            <a:off x="665348" y="1668095"/>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B4F45F74-89CF-4971-BCF7-EF0CBCB1CA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F32B70DA-E40A-4F14-9AF9-3DBDF5753D34}"/>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object 9">
            <a:extLst>
              <a:ext uri="{FF2B5EF4-FFF2-40B4-BE49-F238E27FC236}">
                <a16:creationId xmlns:a16="http://schemas.microsoft.com/office/drawing/2014/main" xmlns="" id="{E28E25C5-92E0-4C6A-84F8-B003155F4D4A}"/>
              </a:ext>
            </a:extLst>
          </p:cNvPr>
          <p:cNvSpPr txBox="1"/>
          <p:nvPr/>
        </p:nvSpPr>
        <p:spPr>
          <a:xfrm>
            <a:off x="720511" y="3142263"/>
            <a:ext cx="6186293" cy="2372124"/>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避難所内で要配慮者が利用するスペースを確保し、配慮特性に応じ、利用しやすい場や生活しやすい環境づくりを行う。</a:t>
            </a:r>
          </a:p>
          <a:p>
            <a:r>
              <a:rPr lang="ja-JP" altLang="en-US" dirty="0"/>
              <a:t>要配慮者向けの空間づくりが必要な場合は、施設管理・衛生班と協力して、場づくり、環境づくりを行う。</a:t>
            </a:r>
            <a:endParaRPr lang="en-US" altLang="ja-JP" dirty="0"/>
          </a:p>
          <a:p>
            <a:r>
              <a:rPr lang="ja-JP" altLang="en-US" dirty="0"/>
              <a:t>各班との定期的な連絡会を開催し、情報共有する。</a:t>
            </a:r>
          </a:p>
          <a:p>
            <a:endParaRPr lang="ja-JP" altLang="en-US" dirty="0"/>
          </a:p>
        </p:txBody>
      </p:sp>
      <p:grpSp>
        <p:nvGrpSpPr>
          <p:cNvPr id="8" name="グループ化 7">
            <a:extLst>
              <a:ext uri="{FF2B5EF4-FFF2-40B4-BE49-F238E27FC236}">
                <a16:creationId xmlns:a16="http://schemas.microsoft.com/office/drawing/2014/main" xmlns="" id="{EFBED234-1F25-4820-8C32-24BF83B81D61}"/>
              </a:ext>
            </a:extLst>
          </p:cNvPr>
          <p:cNvGrpSpPr/>
          <p:nvPr/>
        </p:nvGrpSpPr>
        <p:grpSpPr>
          <a:xfrm>
            <a:off x="610685" y="2480310"/>
            <a:ext cx="6357742" cy="504190"/>
            <a:chOff x="728646" y="1851740"/>
            <a:chExt cx="6120130" cy="504190"/>
          </a:xfrm>
        </p:grpSpPr>
        <p:sp>
          <p:nvSpPr>
            <p:cNvPr id="9" name="object 20">
              <a:extLst>
                <a:ext uri="{FF2B5EF4-FFF2-40B4-BE49-F238E27FC236}">
                  <a16:creationId xmlns:a16="http://schemas.microsoft.com/office/drawing/2014/main" xmlns="" id="{C2B18AB6-F9F8-4453-B901-F5331BAC47C1}"/>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4186F61E-204C-443B-B2E3-EAB134D885B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要配慮者福祉スペースの環境整備</a:t>
              </a:r>
            </a:p>
          </p:txBody>
        </p:sp>
        <p:sp>
          <p:nvSpPr>
            <p:cNvPr id="11" name="object 22">
              <a:extLst>
                <a:ext uri="{FF2B5EF4-FFF2-40B4-BE49-F238E27FC236}">
                  <a16:creationId xmlns:a16="http://schemas.microsoft.com/office/drawing/2014/main" xmlns="" id="{E3C0A53D-D1BC-4186-A7E0-F29DFCC72F87}"/>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2" name="object 23">
              <a:extLst>
                <a:ext uri="{FF2B5EF4-FFF2-40B4-BE49-F238E27FC236}">
                  <a16:creationId xmlns:a16="http://schemas.microsoft.com/office/drawing/2014/main" xmlns="" id="{901DE0A7-3D5B-4835-8F87-7B2FF9C0B70E}"/>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１</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13" name="object 9">
            <a:extLst>
              <a:ext uri="{FF2B5EF4-FFF2-40B4-BE49-F238E27FC236}">
                <a16:creationId xmlns:a16="http://schemas.microsoft.com/office/drawing/2014/main" xmlns="" id="{D20A4466-B795-40DB-8557-2AC1BC946AA7}"/>
              </a:ext>
            </a:extLst>
          </p:cNvPr>
          <p:cNvSpPr txBox="1"/>
          <p:nvPr/>
        </p:nvSpPr>
        <p:spPr>
          <a:xfrm>
            <a:off x="714271" y="6082008"/>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食料・物資班と協力して、避難者・要配慮者への支援を行う</a:t>
            </a:r>
            <a:r>
              <a:rPr lang="en-US" altLang="ja-JP" dirty="0"/>
              <a:t/>
            </a:r>
            <a:br>
              <a:rPr lang="en-US" altLang="ja-JP" dirty="0"/>
            </a:br>
            <a:r>
              <a:rPr lang="ja-JP" altLang="en-US" dirty="0"/>
              <a:t>ために必要な物資を確保する。</a:t>
            </a:r>
            <a:endParaRPr lang="en-US" altLang="ja-JP" dirty="0"/>
          </a:p>
          <a:p>
            <a:r>
              <a:rPr lang="ja-JP" altLang="en-US" dirty="0"/>
              <a:t>不足分は、食料・物資班への物資等依頼票を使用して食料・物資班に調達を依頼し、確保する。</a:t>
            </a:r>
          </a:p>
        </p:txBody>
      </p:sp>
      <p:grpSp>
        <p:nvGrpSpPr>
          <p:cNvPr id="14" name="グループ化 13">
            <a:extLst>
              <a:ext uri="{FF2B5EF4-FFF2-40B4-BE49-F238E27FC236}">
                <a16:creationId xmlns:a16="http://schemas.microsoft.com/office/drawing/2014/main" xmlns="" id="{1BA51FB4-880D-4CDD-8969-96C33388D94A}"/>
              </a:ext>
            </a:extLst>
          </p:cNvPr>
          <p:cNvGrpSpPr/>
          <p:nvPr/>
        </p:nvGrpSpPr>
        <p:grpSpPr>
          <a:xfrm>
            <a:off x="604445" y="5420055"/>
            <a:ext cx="6357742" cy="504190"/>
            <a:chOff x="728646" y="1851740"/>
            <a:chExt cx="6120130" cy="504190"/>
          </a:xfrm>
        </p:grpSpPr>
        <p:sp>
          <p:nvSpPr>
            <p:cNvPr id="15" name="object 20">
              <a:extLst>
                <a:ext uri="{FF2B5EF4-FFF2-40B4-BE49-F238E27FC236}">
                  <a16:creationId xmlns:a16="http://schemas.microsoft.com/office/drawing/2014/main" xmlns="" id="{7CC36982-E3A7-41AC-98DE-E8E9214A607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E31C975B-A95A-4283-B5F3-087BAACA17B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必要な道具や機材等の確保</a:t>
              </a:r>
            </a:p>
          </p:txBody>
        </p:sp>
        <p:sp>
          <p:nvSpPr>
            <p:cNvPr id="17" name="object 22">
              <a:extLst>
                <a:ext uri="{FF2B5EF4-FFF2-40B4-BE49-F238E27FC236}">
                  <a16:creationId xmlns:a16="http://schemas.microsoft.com/office/drawing/2014/main" xmlns="" id="{7415A63B-AEA8-4109-9A5D-D3DE58C447C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AB7439E6-01D1-4FF7-902B-C521556140EB}"/>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２</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81FEEF8D-546B-4B5B-977C-E81E87F27321}"/>
              </a:ext>
            </a:extLst>
          </p:cNvPr>
          <p:cNvSpPr txBox="1"/>
          <p:nvPr/>
        </p:nvSpPr>
        <p:spPr>
          <a:xfrm>
            <a:off x="1351579"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32</a:t>
            </a:r>
            <a:r>
              <a:rPr lang="ja-JP" altLang="en-US" sz="1400" b="1" dirty="0">
                <a:latin typeface="Yu Gothic" panose="020B0400000000000000" pitchFamily="34" charset="-128"/>
                <a:ea typeface="Yu Gothic" panose="020B0400000000000000" pitchFamily="34" charset="-128"/>
                <a:cs typeface="YuGothic"/>
              </a:rPr>
              <a:t>：食料・物資班への物資等依頼票</a:t>
            </a:r>
            <a:endParaRPr lang="zh-TW" altLang="en-US" sz="1400" b="1" dirty="0">
              <a:latin typeface="Yu Gothic" panose="020B0400000000000000" pitchFamily="34" charset="-128"/>
              <a:ea typeface="Yu Gothic" panose="020B0400000000000000" pitchFamily="34" charset="-128"/>
              <a:cs typeface="YuGothic"/>
            </a:endParaRPr>
          </a:p>
        </p:txBody>
      </p:sp>
      <p:sp>
        <p:nvSpPr>
          <p:cNvPr id="20" name="object 9">
            <a:extLst>
              <a:ext uri="{FF2B5EF4-FFF2-40B4-BE49-F238E27FC236}">
                <a16:creationId xmlns:a16="http://schemas.microsoft.com/office/drawing/2014/main" xmlns="" id="{93D3F4FE-9FB9-4D6A-86AC-B975AB108311}"/>
              </a:ext>
            </a:extLst>
          </p:cNvPr>
          <p:cNvSpPr txBox="1"/>
          <p:nvPr/>
        </p:nvSpPr>
        <p:spPr>
          <a:xfrm>
            <a:off x="714271" y="8663477"/>
            <a:ext cx="6186293" cy="9501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民生委員や保健師などの協力も得て、配慮が必要な人</a:t>
            </a:r>
            <a:r>
              <a:rPr lang="en-US" altLang="ja-JP" dirty="0"/>
              <a:t>(</a:t>
            </a:r>
            <a:r>
              <a:rPr lang="ja-JP" altLang="en-US" dirty="0"/>
              <a:t>避難所</a:t>
            </a:r>
            <a:r>
              <a:rPr lang="en-US" altLang="ja-JP" dirty="0"/>
              <a:t/>
            </a:r>
            <a:br>
              <a:rPr lang="en-US" altLang="ja-JP" dirty="0"/>
            </a:br>
            <a:r>
              <a:rPr lang="ja-JP" altLang="en-US" dirty="0"/>
              <a:t>以外の場所に滞在する人を含む</a:t>
            </a:r>
            <a:r>
              <a:rPr lang="en-US" altLang="ja-JP" dirty="0"/>
              <a:t>)</a:t>
            </a:r>
            <a:r>
              <a:rPr lang="ja-JP" altLang="en-US" dirty="0"/>
              <a:t>の見守り体制づくりを行う。</a:t>
            </a:r>
            <a:r>
              <a:rPr lang="en-US" altLang="ja-JP" dirty="0"/>
              <a:t/>
            </a:r>
            <a:br>
              <a:rPr lang="en-US" altLang="ja-JP" dirty="0"/>
            </a:br>
            <a:r>
              <a:rPr lang="ja-JP" altLang="en-US" dirty="0"/>
              <a:t>その際、交代して見守りができるよう複数名の担当を検討する。</a:t>
            </a:r>
          </a:p>
        </p:txBody>
      </p:sp>
      <p:grpSp>
        <p:nvGrpSpPr>
          <p:cNvPr id="21" name="グループ化 20">
            <a:extLst>
              <a:ext uri="{FF2B5EF4-FFF2-40B4-BE49-F238E27FC236}">
                <a16:creationId xmlns:a16="http://schemas.microsoft.com/office/drawing/2014/main" xmlns="" id="{FBFB6D81-17EC-4F73-AAA0-2A1D0F33B889}"/>
              </a:ext>
            </a:extLst>
          </p:cNvPr>
          <p:cNvGrpSpPr/>
          <p:nvPr/>
        </p:nvGrpSpPr>
        <p:grpSpPr>
          <a:xfrm>
            <a:off x="604445" y="8001524"/>
            <a:ext cx="6357742" cy="504190"/>
            <a:chOff x="728646" y="1851740"/>
            <a:chExt cx="6120130" cy="504190"/>
          </a:xfrm>
        </p:grpSpPr>
        <p:sp>
          <p:nvSpPr>
            <p:cNvPr id="22" name="object 20">
              <a:extLst>
                <a:ext uri="{FF2B5EF4-FFF2-40B4-BE49-F238E27FC236}">
                  <a16:creationId xmlns:a16="http://schemas.microsoft.com/office/drawing/2014/main" xmlns="" id="{E778FDAC-936E-4AFF-9891-5D786845424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 name="object 21">
              <a:extLst>
                <a:ext uri="{FF2B5EF4-FFF2-40B4-BE49-F238E27FC236}">
                  <a16:creationId xmlns:a16="http://schemas.microsoft.com/office/drawing/2014/main" xmlns="" id="{36D93A79-2CE0-4FA4-920B-7FEDF135F42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見守り体制づくり（専門家との連携）</a:t>
              </a:r>
            </a:p>
          </p:txBody>
        </p:sp>
        <p:sp>
          <p:nvSpPr>
            <p:cNvPr id="24" name="object 22">
              <a:extLst>
                <a:ext uri="{FF2B5EF4-FFF2-40B4-BE49-F238E27FC236}">
                  <a16:creationId xmlns:a16="http://schemas.microsoft.com/office/drawing/2014/main" xmlns="" id="{5C0ABCB4-4EA3-4148-A02C-F0A6BD21658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 name="object 23">
              <a:extLst>
                <a:ext uri="{FF2B5EF4-FFF2-40B4-BE49-F238E27FC236}">
                  <a16:creationId xmlns:a16="http://schemas.microsoft.com/office/drawing/2014/main" xmlns="" id="{4177B2E5-AF90-4FC2-BB6F-4E0E34AF2BF2}"/>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３</a:t>
              </a:r>
              <a:endParaRPr sz="2100" b="1">
                <a:solidFill>
                  <a:srgbClr val="4F81BD"/>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29484730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76DE70C-B4AB-4715-9052-3034CA462FEC}"/>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７７</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0457DC67-68F9-4672-94D3-CDC4DD4DA1C0}"/>
              </a:ext>
            </a:extLst>
          </p:cNvPr>
          <p:cNvSpPr txBox="1">
            <a:spLocks/>
          </p:cNvSpPr>
          <p:nvPr/>
        </p:nvSpPr>
        <p:spPr>
          <a:xfrm>
            <a:off x="49450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５</a:t>
            </a:r>
            <a:r>
              <a:rPr lang="en-US" altLang="ja-JP"/>
              <a:t>. </a:t>
            </a:r>
            <a:r>
              <a:rPr lang="ja-JP" altLang="en-US"/>
              <a:t>要配慮者のニーズの把握と支援</a:t>
            </a:r>
          </a:p>
        </p:txBody>
      </p:sp>
      <p:sp>
        <p:nvSpPr>
          <p:cNvPr id="4" name="object 9">
            <a:extLst>
              <a:ext uri="{FF2B5EF4-FFF2-40B4-BE49-F238E27FC236}">
                <a16:creationId xmlns:a16="http://schemas.microsoft.com/office/drawing/2014/main" xmlns="" id="{A2ACB632-6783-4901-9ED6-628BD013E9D1}"/>
              </a:ext>
            </a:extLst>
          </p:cNvPr>
          <p:cNvSpPr txBox="1"/>
          <p:nvPr/>
        </p:nvSpPr>
        <p:spPr>
          <a:xfrm>
            <a:off x="595596" y="2954695"/>
            <a:ext cx="6186293" cy="4292650"/>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本人やご家族から、必要とするサービスや相談したいこと、</a:t>
            </a:r>
            <a:r>
              <a:rPr lang="en-US" altLang="ja-JP" dirty="0"/>
              <a:t/>
            </a:r>
            <a:br>
              <a:rPr lang="en-US" altLang="ja-JP" dirty="0"/>
            </a:br>
            <a:r>
              <a:rPr lang="ja-JP" altLang="en-US" dirty="0"/>
              <a:t>必要となる物品等を聞き取る。その際、アレルギー対応などに配慮する。</a:t>
            </a:r>
          </a:p>
          <a:p>
            <a:r>
              <a:rPr lang="ja-JP" altLang="en-US" dirty="0"/>
              <a:t>必要とするサービスや情報の提供にあたり、民生委員や介護等の専門職の方に相談するほか、状況に応じて町職員に相談し、具体的な支援につなぐ。</a:t>
            </a:r>
          </a:p>
          <a:p>
            <a:r>
              <a:rPr lang="ja-JP" altLang="en-US" dirty="0"/>
              <a:t>必要とする物資等の調達にあたり、食料・物資班への物資等依頼票を使用して食料・物資班に調達を依頼し、町災害対策本部に要請し、確保する。</a:t>
            </a:r>
          </a:p>
          <a:p>
            <a:r>
              <a:rPr lang="ja-JP" altLang="en-US" dirty="0"/>
              <a:t>各障がい者団体など要配慮者の支援を行う団体から支援のための情報提供を求められた場合は、本人の同意に基づき、できる限り協力する。</a:t>
            </a:r>
          </a:p>
        </p:txBody>
      </p:sp>
      <p:grpSp>
        <p:nvGrpSpPr>
          <p:cNvPr id="5" name="グループ化 4">
            <a:extLst>
              <a:ext uri="{FF2B5EF4-FFF2-40B4-BE49-F238E27FC236}">
                <a16:creationId xmlns:a16="http://schemas.microsoft.com/office/drawing/2014/main" xmlns="" id="{68F266CE-4F37-4D89-A429-D50060A61181}"/>
              </a:ext>
            </a:extLst>
          </p:cNvPr>
          <p:cNvGrpSpPr/>
          <p:nvPr/>
        </p:nvGrpSpPr>
        <p:grpSpPr>
          <a:xfrm>
            <a:off x="485770" y="2398249"/>
            <a:ext cx="6357742" cy="504190"/>
            <a:chOff x="728646" y="1851740"/>
            <a:chExt cx="6120130" cy="504190"/>
          </a:xfrm>
        </p:grpSpPr>
        <p:sp>
          <p:nvSpPr>
            <p:cNvPr id="6" name="object 20">
              <a:extLst>
                <a:ext uri="{FF2B5EF4-FFF2-40B4-BE49-F238E27FC236}">
                  <a16:creationId xmlns:a16="http://schemas.microsoft.com/office/drawing/2014/main" xmlns="" id="{2C36B81E-0A29-472E-A120-814ECB86683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590FB806-5140-421B-897C-1B4DCE62377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情報、物資等の提供支援</a:t>
              </a:r>
            </a:p>
          </p:txBody>
        </p:sp>
        <p:sp>
          <p:nvSpPr>
            <p:cNvPr id="8" name="object 22">
              <a:extLst>
                <a:ext uri="{FF2B5EF4-FFF2-40B4-BE49-F238E27FC236}">
                  <a16:creationId xmlns:a16="http://schemas.microsoft.com/office/drawing/2014/main" xmlns="" id="{D849D69A-852E-4290-B782-723746A685F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DE0113A9-0AA1-4FFA-A458-A9E61754988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１</a:t>
              </a:r>
              <a:endParaRPr sz="2100" b="1">
                <a:solidFill>
                  <a:srgbClr val="4F81BD"/>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7586995D-3962-44C7-A0E1-5C93DD69586D}"/>
              </a:ext>
            </a:extLst>
          </p:cNvPr>
          <p:cNvGrpSpPr/>
          <p:nvPr/>
        </p:nvGrpSpPr>
        <p:grpSpPr>
          <a:xfrm>
            <a:off x="54703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74B32464-01EF-42EE-B9ED-F15690D9FC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58587B8E-7AC8-4F19-B2CF-DB91BF031B11}"/>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9734FB71-BDCB-440D-ACF5-E9AAA563D847}"/>
              </a:ext>
            </a:extLst>
          </p:cNvPr>
          <p:cNvSpPr txBox="1"/>
          <p:nvPr/>
        </p:nvSpPr>
        <p:spPr>
          <a:xfrm>
            <a:off x="589356" y="7845524"/>
            <a:ext cx="6186293" cy="2538324"/>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a:t>配慮が必要な人</a:t>
            </a:r>
            <a:r>
              <a:rPr lang="en-US" altLang="ja-JP"/>
              <a:t>(</a:t>
            </a:r>
            <a:r>
              <a:rPr lang="ja-JP" altLang="en-US"/>
              <a:t>避難所以外の場所に滞在する人を含む</a:t>
            </a:r>
            <a:r>
              <a:rPr lang="en-US" altLang="ja-JP"/>
              <a:t>)</a:t>
            </a:r>
            <a:r>
              <a:rPr lang="ja-JP" altLang="en-US"/>
              <a:t>を定期的に巡回し、健康状態や意見、要望などを聞き取る。</a:t>
            </a:r>
          </a:p>
          <a:p>
            <a:r>
              <a:rPr lang="ja-JP" altLang="en-US"/>
              <a:t>聞き取った内容は、医療・福祉等の専門家と支援に必要な範囲内で共有する。</a:t>
            </a:r>
          </a:p>
          <a:p>
            <a:r>
              <a:rPr lang="ja-JP" altLang="en-US"/>
              <a:t>巡回の際、具合の悪そうな人がいたら声をかけ、必要に応じて、救護スペースの利用や保健師の面談、こころのケアの専門家の相談を紹介する。</a:t>
            </a:r>
          </a:p>
        </p:txBody>
      </p:sp>
      <p:grpSp>
        <p:nvGrpSpPr>
          <p:cNvPr id="14" name="グループ化 13">
            <a:extLst>
              <a:ext uri="{FF2B5EF4-FFF2-40B4-BE49-F238E27FC236}">
                <a16:creationId xmlns:a16="http://schemas.microsoft.com/office/drawing/2014/main" xmlns="" id="{0447240B-6FA8-49C7-A5B0-D74DB42608E4}"/>
              </a:ext>
            </a:extLst>
          </p:cNvPr>
          <p:cNvGrpSpPr/>
          <p:nvPr/>
        </p:nvGrpSpPr>
        <p:grpSpPr>
          <a:xfrm>
            <a:off x="479530" y="7242186"/>
            <a:ext cx="6357742" cy="504190"/>
            <a:chOff x="728646" y="1851740"/>
            <a:chExt cx="6120130" cy="504190"/>
          </a:xfrm>
        </p:grpSpPr>
        <p:sp>
          <p:nvSpPr>
            <p:cNvPr id="15" name="object 20">
              <a:extLst>
                <a:ext uri="{FF2B5EF4-FFF2-40B4-BE49-F238E27FC236}">
                  <a16:creationId xmlns:a16="http://schemas.microsoft.com/office/drawing/2014/main" xmlns="" id="{DD47CCCA-92DD-47DB-BB67-5955912DD35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4EF22D8B-2F53-4392-A148-32F8DE5C820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巡回による把握</a:t>
              </a:r>
            </a:p>
          </p:txBody>
        </p:sp>
        <p:sp>
          <p:nvSpPr>
            <p:cNvPr id="17" name="object 22">
              <a:extLst>
                <a:ext uri="{FF2B5EF4-FFF2-40B4-BE49-F238E27FC236}">
                  <a16:creationId xmlns:a16="http://schemas.microsoft.com/office/drawing/2014/main" xmlns="" id="{B170B1E3-F22C-4DE2-8DFB-CB95A506BBF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72C7F45A-E395-49D1-93F8-4EE46F308B9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２</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373C15AC-00FB-4793-A6FD-C7F72B1F00B6}"/>
              </a:ext>
            </a:extLst>
          </p:cNvPr>
          <p:cNvSpPr txBox="1"/>
          <p:nvPr/>
        </p:nvSpPr>
        <p:spPr>
          <a:xfrm>
            <a:off x="127677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32</a:t>
            </a:r>
            <a:r>
              <a:rPr lang="ja-JP" altLang="en-US" sz="1400" b="1" dirty="0">
                <a:latin typeface="Yu Gothic" panose="020B0400000000000000" pitchFamily="34" charset="-128"/>
                <a:ea typeface="Yu Gothic" panose="020B0400000000000000" pitchFamily="34" charset="-128"/>
                <a:cs typeface="YuGothic"/>
              </a:rPr>
              <a:t>：食料・物資班への物資等依頼票</a:t>
            </a:r>
            <a:endParaRPr lang="zh-TW" altLang="en-US" sz="1400" b="1"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8066890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F4A953B-95D4-40EF-A4E0-6A804C0F40A3}"/>
              </a:ext>
            </a:extLst>
          </p:cNvPr>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７８</a:t>
            </a:r>
            <a:endParaRPr lang="ja-JP" altLang="en-US">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527FA3D2-B451-4419-9803-0D197E25F401}"/>
              </a:ext>
            </a:extLst>
          </p:cNvPr>
          <p:cNvSpPr txBox="1">
            <a:spLocks/>
          </p:cNvSpPr>
          <p:nvPr/>
        </p:nvSpPr>
        <p:spPr>
          <a:xfrm>
            <a:off x="523522"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５</a:t>
            </a:r>
            <a:r>
              <a:rPr lang="en-US" altLang="ja-JP"/>
              <a:t>. </a:t>
            </a:r>
            <a:r>
              <a:rPr lang="ja-JP" altLang="en-US"/>
              <a:t>要配慮者のニーズの把握と支援</a:t>
            </a:r>
          </a:p>
        </p:txBody>
      </p:sp>
      <p:grpSp>
        <p:nvGrpSpPr>
          <p:cNvPr id="4" name="グループ化 3">
            <a:extLst>
              <a:ext uri="{FF2B5EF4-FFF2-40B4-BE49-F238E27FC236}">
                <a16:creationId xmlns:a16="http://schemas.microsoft.com/office/drawing/2014/main" xmlns="" id="{4FA2B303-F9C1-4BDF-A015-76EC81C96EEA}"/>
              </a:ext>
            </a:extLst>
          </p:cNvPr>
          <p:cNvGrpSpPr/>
          <p:nvPr/>
        </p:nvGrpSpPr>
        <p:grpSpPr>
          <a:xfrm>
            <a:off x="665337" y="1668095"/>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404AB159-E295-47DF-91D7-2985E647026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22E587C3-2A72-4DF4-BC4F-32CB50304F9D}"/>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object 9">
            <a:extLst>
              <a:ext uri="{FF2B5EF4-FFF2-40B4-BE49-F238E27FC236}">
                <a16:creationId xmlns:a16="http://schemas.microsoft.com/office/drawing/2014/main" xmlns="" id="{51E74E50-A19B-4CFD-B3D7-174D613405C6}"/>
              </a:ext>
            </a:extLst>
          </p:cNvPr>
          <p:cNvSpPr txBox="1"/>
          <p:nvPr/>
        </p:nvSpPr>
        <p:spPr>
          <a:xfrm>
            <a:off x="720500" y="3142263"/>
            <a:ext cx="6186293" cy="4920514"/>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避難所での暴力を防ぐための対策を検討する。（女性や子供だけでなく、男性も被害者になり得るので注意をする）</a:t>
            </a:r>
          </a:p>
          <a:p>
            <a:r>
              <a:rPr lang="ja-JP" altLang="en-US" dirty="0"/>
              <a:t>避難所での暴力や性的暴力の被害を防ぐため、防犯ブザーやホイッスルを食料・物資班への物資等依頼票を使用して食料・物資班に調達を依頼し、確保する。</a:t>
            </a:r>
            <a:endParaRPr lang="en-US" altLang="ja-JP" dirty="0"/>
          </a:p>
          <a:p>
            <a:r>
              <a:rPr lang="ja-JP" altLang="en-US" dirty="0"/>
              <a:t>防犯ブザーやホイッスルが届いたら配給し、携帯するよう</a:t>
            </a:r>
            <a:r>
              <a:rPr lang="en-US" altLang="ja-JP" dirty="0"/>
              <a:t/>
            </a:r>
            <a:br>
              <a:rPr lang="en-US" altLang="ja-JP" dirty="0"/>
            </a:br>
            <a:r>
              <a:rPr lang="ja-JP" altLang="en-US" dirty="0"/>
              <a:t>呼びかける。</a:t>
            </a:r>
            <a:endParaRPr lang="en-US" altLang="ja-JP" dirty="0"/>
          </a:p>
          <a:p>
            <a:r>
              <a:rPr lang="ja-JP" altLang="en-US" dirty="0"/>
              <a:t>巡回の際に、特に女性や子どもは夜間一人でトイレに行かないように指導するなど注意を呼びかける。</a:t>
            </a:r>
            <a:endParaRPr lang="en-US" altLang="ja-JP" dirty="0"/>
          </a:p>
          <a:p>
            <a:r>
              <a:rPr lang="ja-JP" altLang="en-US" dirty="0"/>
              <a:t>総務班の相談窓口と連携し、避難所での暴力に関する情報を共有する。</a:t>
            </a:r>
            <a:endParaRPr lang="en-US" altLang="ja-JP" dirty="0"/>
          </a:p>
          <a:p>
            <a:r>
              <a:rPr lang="ja-JP" altLang="en-US" dirty="0"/>
              <a:t>必要に応じて近隣の警察署に巡回や、女性警察官の派遣を依頼する。</a:t>
            </a:r>
          </a:p>
        </p:txBody>
      </p:sp>
      <p:grpSp>
        <p:nvGrpSpPr>
          <p:cNvPr id="8" name="グループ化 7">
            <a:extLst>
              <a:ext uri="{FF2B5EF4-FFF2-40B4-BE49-F238E27FC236}">
                <a16:creationId xmlns:a16="http://schemas.microsoft.com/office/drawing/2014/main" xmlns="" id="{A910C540-E7E4-4A89-86F0-1536D5DA8F38}"/>
              </a:ext>
            </a:extLst>
          </p:cNvPr>
          <p:cNvGrpSpPr/>
          <p:nvPr/>
        </p:nvGrpSpPr>
        <p:grpSpPr>
          <a:xfrm>
            <a:off x="610674" y="2480310"/>
            <a:ext cx="6357742" cy="504190"/>
            <a:chOff x="728646" y="1851740"/>
            <a:chExt cx="6120130" cy="504190"/>
          </a:xfrm>
        </p:grpSpPr>
        <p:sp>
          <p:nvSpPr>
            <p:cNvPr id="9" name="object 20">
              <a:extLst>
                <a:ext uri="{FF2B5EF4-FFF2-40B4-BE49-F238E27FC236}">
                  <a16:creationId xmlns:a16="http://schemas.microsoft.com/office/drawing/2014/main" xmlns="" id="{F44AA319-4CBD-4F33-9DDF-679613B2CDF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B532F6CF-59C4-4D78-AC7A-0F06AF79B92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暴力防止対策</a:t>
              </a:r>
            </a:p>
          </p:txBody>
        </p:sp>
        <p:sp>
          <p:nvSpPr>
            <p:cNvPr id="11" name="object 22">
              <a:extLst>
                <a:ext uri="{FF2B5EF4-FFF2-40B4-BE49-F238E27FC236}">
                  <a16:creationId xmlns:a16="http://schemas.microsoft.com/office/drawing/2014/main" xmlns="" id="{F2781453-1F91-4BFD-9E94-475145EDD24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2" name="object 23">
              <a:extLst>
                <a:ext uri="{FF2B5EF4-FFF2-40B4-BE49-F238E27FC236}">
                  <a16:creationId xmlns:a16="http://schemas.microsoft.com/office/drawing/2014/main" xmlns="" id="{DBBE5C47-3214-416A-A065-0F392BFCC15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３</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13" name="object 5">
            <a:extLst>
              <a:ext uri="{FF2B5EF4-FFF2-40B4-BE49-F238E27FC236}">
                <a16:creationId xmlns:a16="http://schemas.microsoft.com/office/drawing/2014/main" xmlns="" id="{2906EEED-A645-4B9D-8891-A84E0F6B01B1}"/>
              </a:ext>
            </a:extLst>
          </p:cNvPr>
          <p:cNvSpPr txBox="1"/>
          <p:nvPr/>
        </p:nvSpPr>
        <p:spPr>
          <a:xfrm>
            <a:off x="1351568"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32</a:t>
            </a:r>
            <a:r>
              <a:rPr lang="ja-JP" altLang="en-US" sz="1400" b="1" dirty="0">
                <a:latin typeface="Yu Gothic" panose="020B0400000000000000" pitchFamily="34" charset="-128"/>
                <a:ea typeface="Yu Gothic" panose="020B0400000000000000" pitchFamily="34" charset="-128"/>
                <a:cs typeface="YuGothic"/>
              </a:rPr>
              <a:t>：食料・物資班への物資等依頼票</a:t>
            </a:r>
            <a:endParaRPr lang="zh-TW" altLang="en-US" sz="1400" b="1"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6136165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6724EC55-8ADD-4A62-B2F5-67FEBC66529F}"/>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７９</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2691961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g object 16">
            <a:extLst>
              <a:ext uri="{FF2B5EF4-FFF2-40B4-BE49-F238E27FC236}">
                <a16:creationId xmlns:a16="http://schemas.microsoft.com/office/drawing/2014/main" xmlns="" id="{A2928CB7-7D53-4C1B-A102-A1E2DEDCFF49}"/>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1" name="bg object 17">
            <a:extLst>
              <a:ext uri="{FF2B5EF4-FFF2-40B4-BE49-F238E27FC236}">
                <a16:creationId xmlns:a16="http://schemas.microsoft.com/office/drawing/2014/main" xmlns="" id="{87E04819-83C8-486B-9B44-235BB1DC96CC}"/>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32" name="bg object 18">
            <a:extLst>
              <a:ext uri="{FF2B5EF4-FFF2-40B4-BE49-F238E27FC236}">
                <a16:creationId xmlns:a16="http://schemas.microsoft.com/office/drawing/2014/main" xmlns="" id="{8E4230CE-D955-409E-A28A-035AE9422505}"/>
              </a:ext>
            </a:extLst>
          </p:cNvPr>
          <p:cNvPicPr/>
          <p:nvPr/>
        </p:nvPicPr>
        <p:blipFill>
          <a:blip r:embed="rId2" cstate="print"/>
          <a:stretch>
            <a:fillRect/>
          </a:stretch>
        </p:blipFill>
        <p:spPr>
          <a:xfrm>
            <a:off x="117745" y="0"/>
            <a:ext cx="174123" cy="208812"/>
          </a:xfrm>
          <a:prstGeom prst="rect">
            <a:avLst/>
          </a:prstGeom>
        </p:spPr>
      </p:pic>
      <p:grpSp>
        <p:nvGrpSpPr>
          <p:cNvPr id="33" name="object 9">
            <a:extLst>
              <a:ext uri="{FF2B5EF4-FFF2-40B4-BE49-F238E27FC236}">
                <a16:creationId xmlns:a16="http://schemas.microsoft.com/office/drawing/2014/main" xmlns="" id="{0738FAD1-A425-4C58-B290-FEFD7F4224BA}"/>
              </a:ext>
            </a:extLst>
          </p:cNvPr>
          <p:cNvGrpSpPr/>
          <p:nvPr/>
        </p:nvGrpSpPr>
        <p:grpSpPr>
          <a:xfrm>
            <a:off x="567691" y="694868"/>
            <a:ext cx="6553200" cy="628997"/>
            <a:chOff x="540004" y="1688134"/>
            <a:chExt cx="6480175" cy="334010"/>
          </a:xfrm>
          <a:solidFill>
            <a:srgbClr val="172A88"/>
          </a:solidFill>
        </p:grpSpPr>
        <p:pic>
          <p:nvPicPr>
            <p:cNvPr id="34" name="object 10">
              <a:extLst>
                <a:ext uri="{FF2B5EF4-FFF2-40B4-BE49-F238E27FC236}">
                  <a16:creationId xmlns:a16="http://schemas.microsoft.com/office/drawing/2014/main" xmlns="" id="{5A5785C7-9B22-40E5-9578-5C7CCD958430}"/>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35" name="object 11">
              <a:extLst>
                <a:ext uri="{FF2B5EF4-FFF2-40B4-BE49-F238E27FC236}">
                  <a16:creationId xmlns:a16="http://schemas.microsoft.com/office/drawing/2014/main" xmlns="" id="{76F7827E-C1F0-430E-BAFA-519BDAF7668D}"/>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36" name="object 12">
            <a:extLst>
              <a:ext uri="{FF2B5EF4-FFF2-40B4-BE49-F238E27FC236}">
                <a16:creationId xmlns:a16="http://schemas.microsoft.com/office/drawing/2014/main" xmlns="" id="{F4A3AC91-7FAA-4506-ACA5-96AFB0D1E057}"/>
              </a:ext>
            </a:extLst>
          </p:cNvPr>
          <p:cNvSpPr txBox="1"/>
          <p:nvPr/>
        </p:nvSpPr>
        <p:spPr>
          <a:xfrm>
            <a:off x="729361" y="837435"/>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５</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避難所の閉鎖（撤収期）</a:t>
            </a:r>
          </a:p>
        </p:txBody>
      </p:sp>
      <p:sp>
        <p:nvSpPr>
          <p:cNvPr id="37" name="テキスト ボックス 36">
            <a:extLst>
              <a:ext uri="{FF2B5EF4-FFF2-40B4-BE49-F238E27FC236}">
                <a16:creationId xmlns:a16="http://schemas.microsoft.com/office/drawing/2014/main" xmlns="" id="{7F4B88EE-D451-49EF-9FE3-C3A18DF52711}"/>
              </a:ext>
            </a:extLst>
          </p:cNvPr>
          <p:cNvSpPr txBox="1"/>
          <p:nvPr/>
        </p:nvSpPr>
        <p:spPr>
          <a:xfrm>
            <a:off x="807596" y="1476788"/>
            <a:ext cx="5975984" cy="1046953"/>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ライフライン機能が復活することにより、地域の本来の生活を再開することができる期間です。住居をなくした人は、より生活環境の整った応急仮設住宅などに移動してもらい、避難所を段階的に統合・閉鎖することで、施設本来業務を再開させる準備を行います。</a:t>
            </a:r>
          </a:p>
        </p:txBody>
      </p:sp>
      <p:sp>
        <p:nvSpPr>
          <p:cNvPr id="38" name="object 2">
            <a:extLst>
              <a:ext uri="{FF2B5EF4-FFF2-40B4-BE49-F238E27FC236}">
                <a16:creationId xmlns:a16="http://schemas.microsoft.com/office/drawing/2014/main" xmlns="" id="{D8175A7D-4906-4EE6-AD5C-108C19729388}"/>
              </a:ext>
            </a:extLst>
          </p:cNvPr>
          <p:cNvSpPr txBox="1">
            <a:spLocks/>
          </p:cNvSpPr>
          <p:nvPr/>
        </p:nvSpPr>
        <p:spPr>
          <a:xfrm>
            <a:off x="803462" y="2801725"/>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en-US" altLang="ja-JP" sz="2400" b="1" kern="0">
                <a:solidFill>
                  <a:srgbClr val="172A88"/>
                </a:solidFill>
                <a:latin typeface="Yu Gothic" panose="020B0400000000000000" pitchFamily="34" charset="-128"/>
                <a:ea typeface="Yu Gothic" panose="020B0400000000000000" pitchFamily="34" charset="-128"/>
              </a:rPr>
              <a:t>1.</a:t>
            </a:r>
            <a:r>
              <a:rPr kumimoji="0" lang="ja-JP" altLang="en-US" sz="2400" b="1" kern="0">
                <a:solidFill>
                  <a:srgbClr val="172A88"/>
                </a:solidFill>
                <a:latin typeface="Yu Gothic" panose="020B0400000000000000" pitchFamily="34" charset="-128"/>
                <a:ea typeface="Yu Gothic" panose="020B0400000000000000" pitchFamily="34" charset="-128"/>
              </a:rPr>
              <a:t> 閉鎖準備</a:t>
            </a:r>
          </a:p>
        </p:txBody>
      </p:sp>
      <p:grpSp>
        <p:nvGrpSpPr>
          <p:cNvPr id="39" name="グループ化 38">
            <a:extLst>
              <a:ext uri="{FF2B5EF4-FFF2-40B4-BE49-F238E27FC236}">
                <a16:creationId xmlns:a16="http://schemas.microsoft.com/office/drawing/2014/main" xmlns="" id="{8FA4647B-01E4-4ABD-89F4-85E575118E1B}"/>
              </a:ext>
            </a:extLst>
          </p:cNvPr>
          <p:cNvGrpSpPr/>
          <p:nvPr/>
        </p:nvGrpSpPr>
        <p:grpSpPr>
          <a:xfrm>
            <a:off x="803462" y="3314700"/>
            <a:ext cx="6120130" cy="328706"/>
            <a:chOff x="719999" y="6776611"/>
            <a:chExt cx="6120130" cy="328706"/>
          </a:xfrm>
        </p:grpSpPr>
        <p:sp>
          <p:nvSpPr>
            <p:cNvPr id="40" name="object 14">
              <a:extLst>
                <a:ext uri="{FF2B5EF4-FFF2-40B4-BE49-F238E27FC236}">
                  <a16:creationId xmlns:a16="http://schemas.microsoft.com/office/drawing/2014/main" xmlns="" id="{606E7AB5-EC8F-4C9C-987E-9FAA6BCED1C2}"/>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41" name="object 15">
              <a:extLst>
                <a:ext uri="{FF2B5EF4-FFF2-40B4-BE49-F238E27FC236}">
                  <a16:creationId xmlns:a16="http://schemas.microsoft.com/office/drawing/2014/main" xmlns="" id="{A626D31E-5674-4567-A88C-D479DBAFC32F}"/>
                </a:ext>
              </a:extLst>
            </p:cNvPr>
            <p:cNvSpPr txBox="1"/>
            <p:nvPr/>
          </p:nvSpPr>
          <p:spPr>
            <a:xfrm>
              <a:off x="810225" y="6776611"/>
              <a:ext cx="4687962"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避難所の統合・閉鎖に向けた準備</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42" name="object 8">
            <a:extLst>
              <a:ext uri="{FF2B5EF4-FFF2-40B4-BE49-F238E27FC236}">
                <a16:creationId xmlns:a16="http://schemas.microsoft.com/office/drawing/2014/main" xmlns="" id="{4D1FB36F-892F-499E-81B2-1D2EC01DBF18}"/>
              </a:ext>
            </a:extLst>
          </p:cNvPr>
          <p:cNvSpPr txBox="1"/>
          <p:nvPr/>
        </p:nvSpPr>
        <p:spPr>
          <a:xfrm>
            <a:off x="1006661" y="3828457"/>
            <a:ext cx="6120129" cy="95462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游ゴシック" panose="020B0400000000000000" pitchFamily="50" charset="-128"/>
                <a:ea typeface="游ゴシック" panose="020B0400000000000000" pitchFamily="50" charset="-128"/>
                <a:cs typeface="YuGothic"/>
              </a:rPr>
              <a:t>避難者の意向を把握するため意向調査表を配布し回収する。</a:t>
            </a:r>
            <a:endParaRPr lang="en-US" altLang="ja-JP" sz="1600" b="1">
              <a:solidFill>
                <a:srgbClr val="221815"/>
              </a:solidFill>
              <a:latin typeface="游ゴシック" panose="020B0400000000000000" pitchFamily="50" charset="-128"/>
              <a:ea typeface="游ゴシック" panose="020B0400000000000000" pitchFamily="50"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游ゴシック" panose="020B0400000000000000" pitchFamily="50" charset="-128"/>
                <a:ea typeface="游ゴシック" panose="020B0400000000000000" pitchFamily="50" charset="-128"/>
                <a:cs typeface="YuGothic"/>
              </a:rPr>
              <a:t>避難所の統合・閉鎖の時期、閉鎖後の対応などについて、</a:t>
            </a:r>
            <a:r>
              <a:rPr lang="ja-JP" altLang="en-US" sz="1600" b="1">
                <a:solidFill>
                  <a:srgbClr val="221815"/>
                </a:solidFill>
                <a:latin typeface="游ゴシック" panose="020B0400000000000000" pitchFamily="50" charset="-128"/>
                <a:ea typeface="游ゴシック" panose="020B0400000000000000" pitchFamily="50" charset="-128"/>
              </a:rPr>
              <a:t>町職員</a:t>
            </a:r>
            <a:r>
              <a:rPr lang="ja-JP" altLang="en-US" sz="1600" b="1">
                <a:solidFill>
                  <a:srgbClr val="221815"/>
                </a:solidFill>
                <a:latin typeface="游ゴシック" panose="020B0400000000000000" pitchFamily="50" charset="-128"/>
                <a:ea typeface="游ゴシック" panose="020B0400000000000000" pitchFamily="50" charset="-128"/>
                <a:cs typeface="YuGothic"/>
              </a:rPr>
              <a:t>を通して、</a:t>
            </a:r>
            <a:r>
              <a:rPr lang="zh-TW" altLang="en-US" sz="1600" b="1">
                <a:solidFill>
                  <a:srgbClr val="221815"/>
                </a:solidFill>
                <a:latin typeface="游ゴシック" panose="020B0400000000000000" pitchFamily="50" charset="-128"/>
                <a:ea typeface="游ゴシック" panose="020B0400000000000000" pitchFamily="50" charset="-128"/>
                <a:cs typeface="YuGothic"/>
              </a:rPr>
              <a:t>町災害対策本部</a:t>
            </a:r>
            <a:r>
              <a:rPr lang="ja-JP" altLang="en-US" sz="1600" b="1">
                <a:solidFill>
                  <a:srgbClr val="221815"/>
                </a:solidFill>
                <a:latin typeface="游ゴシック" panose="020B0400000000000000" pitchFamily="50" charset="-128"/>
                <a:ea typeface="游ゴシック" panose="020B0400000000000000" pitchFamily="50" charset="-128"/>
                <a:cs typeface="YuGothic"/>
              </a:rPr>
              <a:t>と協議する。</a:t>
            </a:r>
            <a:endParaRPr sz="1600" b="1">
              <a:solidFill>
                <a:srgbClr val="221815"/>
              </a:solidFill>
              <a:latin typeface="游ゴシック" panose="020B0400000000000000" pitchFamily="50" charset="-128"/>
              <a:ea typeface="游ゴシック" panose="020B0400000000000000" pitchFamily="50" charset="-128"/>
              <a:cs typeface="YuGothic"/>
            </a:endParaRPr>
          </a:p>
        </p:txBody>
      </p:sp>
      <p:grpSp>
        <p:nvGrpSpPr>
          <p:cNvPr id="43" name="グループ化 42">
            <a:extLst>
              <a:ext uri="{FF2B5EF4-FFF2-40B4-BE49-F238E27FC236}">
                <a16:creationId xmlns:a16="http://schemas.microsoft.com/office/drawing/2014/main" xmlns="" id="{913EBE5E-834E-4834-AB3D-00E173DE8327}"/>
              </a:ext>
            </a:extLst>
          </p:cNvPr>
          <p:cNvGrpSpPr/>
          <p:nvPr/>
        </p:nvGrpSpPr>
        <p:grpSpPr>
          <a:xfrm>
            <a:off x="832423" y="5651500"/>
            <a:ext cx="6120130" cy="328706"/>
            <a:chOff x="719999" y="6776611"/>
            <a:chExt cx="6120130" cy="328706"/>
          </a:xfrm>
        </p:grpSpPr>
        <p:sp>
          <p:nvSpPr>
            <p:cNvPr id="44" name="object 14">
              <a:extLst>
                <a:ext uri="{FF2B5EF4-FFF2-40B4-BE49-F238E27FC236}">
                  <a16:creationId xmlns:a16="http://schemas.microsoft.com/office/drawing/2014/main" xmlns="" id="{A3451970-3065-421F-8DB7-D5D27648AB7D}"/>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45" name="object 15">
              <a:extLst>
                <a:ext uri="{FF2B5EF4-FFF2-40B4-BE49-F238E27FC236}">
                  <a16:creationId xmlns:a16="http://schemas.microsoft.com/office/drawing/2014/main" xmlns="" id="{72F84F33-2EA0-4830-9AB9-748AA78D465F}"/>
                </a:ext>
              </a:extLst>
            </p:cNvPr>
            <p:cNvSpPr txBox="1"/>
            <p:nvPr/>
          </p:nvSpPr>
          <p:spPr>
            <a:xfrm>
              <a:off x="810225" y="6776611"/>
              <a:ext cx="48285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統合・閉鎖に向けた説明会の開催協力</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46" name="object 8">
            <a:extLst>
              <a:ext uri="{FF2B5EF4-FFF2-40B4-BE49-F238E27FC236}">
                <a16:creationId xmlns:a16="http://schemas.microsoft.com/office/drawing/2014/main" xmlns="" id="{D7453717-4369-44E6-B912-9768DA1A3BF9}"/>
              </a:ext>
            </a:extLst>
          </p:cNvPr>
          <p:cNvSpPr txBox="1"/>
          <p:nvPr/>
        </p:nvSpPr>
        <p:spPr>
          <a:xfrm>
            <a:off x="1006661" y="6165257"/>
            <a:ext cx="6120129" cy="58702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避難所の統合・閉鎖にあたり、市町が開催する説明会の開催に協力するなどして、避難所利用者全員に伝える。</a:t>
            </a:r>
            <a:endParaRPr sz="1600" b="1">
              <a:latin typeface="Yu Gothic" panose="020B0400000000000000" pitchFamily="34" charset="-128"/>
              <a:ea typeface="Yu Gothic" panose="020B0400000000000000" pitchFamily="34" charset="-128"/>
              <a:cs typeface="YuGothic"/>
            </a:endParaRPr>
          </a:p>
        </p:txBody>
      </p:sp>
      <p:sp>
        <p:nvSpPr>
          <p:cNvPr id="47" name="object 72">
            <a:extLst>
              <a:ext uri="{FF2B5EF4-FFF2-40B4-BE49-F238E27FC236}">
                <a16:creationId xmlns:a16="http://schemas.microsoft.com/office/drawing/2014/main" xmlns="" id="{E579349A-1226-4804-A3F2-12D311C3D122}"/>
              </a:ext>
            </a:extLst>
          </p:cNvPr>
          <p:cNvSpPr/>
          <p:nvPr/>
        </p:nvSpPr>
        <p:spPr>
          <a:xfrm>
            <a:off x="1032062" y="8093932"/>
            <a:ext cx="3315725"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48" name="object 73">
            <a:extLst>
              <a:ext uri="{FF2B5EF4-FFF2-40B4-BE49-F238E27FC236}">
                <a16:creationId xmlns:a16="http://schemas.microsoft.com/office/drawing/2014/main" xmlns="" id="{51796AFA-0644-4A10-A86B-8AAEB34588D0}"/>
              </a:ext>
            </a:extLst>
          </p:cNvPr>
          <p:cNvSpPr txBox="1"/>
          <p:nvPr/>
        </p:nvSpPr>
        <p:spPr>
          <a:xfrm>
            <a:off x="1147980" y="8155771"/>
            <a:ext cx="3115152" cy="184666"/>
          </a:xfrm>
          <a:prstGeom prst="rect">
            <a:avLst/>
          </a:prstGeom>
        </p:spPr>
        <p:txBody>
          <a:bodyPr vert="horz" wrap="square" lIns="0" tIns="0" rIns="0" bIns="0" rtlCol="0">
            <a:spAutoFit/>
          </a:bodyPr>
          <a:lstStyle/>
          <a:p>
            <a:pPr marL="12700">
              <a:lnSpc>
                <a:spcPct val="100000"/>
              </a:lnSpc>
            </a:pP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dirty="0">
                <a:solidFill>
                  <a:srgbClr val="FFFFFF"/>
                </a:solidFill>
                <a:latin typeface="游ゴシック" panose="020B0400000000000000" pitchFamily="50" charset="-128"/>
                <a:ea typeface="游ゴシック" panose="020B0400000000000000" pitchFamily="50" charset="-128"/>
                <a:cs typeface="BIZ UDゴシック"/>
              </a:rPr>
              <a:t>28</a:t>
            </a: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a:t>
            </a:r>
            <a:r>
              <a:rPr lang="zh-TW" altLang="en-US" sz="1200" b="1" spc="60" dirty="0">
                <a:solidFill>
                  <a:srgbClr val="FFFFFF"/>
                </a:solidFill>
                <a:latin typeface="游ゴシック" panose="020B0400000000000000" pitchFamily="50" charset="-128"/>
                <a:ea typeface="游ゴシック" panose="020B0400000000000000" pitchFamily="50" charset="-128"/>
                <a:cs typeface="BIZ UDゴシック"/>
              </a:rPr>
              <a:t>避難所運営委員会規約（案）</a:t>
            </a:r>
            <a:endParaRPr sz="1200" dirty="0">
              <a:latin typeface="游ゴシック" panose="020B0400000000000000" pitchFamily="50" charset="-128"/>
              <a:ea typeface="游ゴシック" panose="020B0400000000000000" pitchFamily="50" charset="-128"/>
              <a:cs typeface="BIZ UDゴシック"/>
            </a:endParaRPr>
          </a:p>
        </p:txBody>
      </p:sp>
      <p:sp>
        <p:nvSpPr>
          <p:cNvPr id="49" name="object 74">
            <a:extLst>
              <a:ext uri="{FF2B5EF4-FFF2-40B4-BE49-F238E27FC236}">
                <a16:creationId xmlns:a16="http://schemas.microsoft.com/office/drawing/2014/main" xmlns="" id="{9BD63B59-42DE-4314-B6AE-099C48A6CD4F}"/>
              </a:ext>
            </a:extLst>
          </p:cNvPr>
          <p:cNvSpPr/>
          <p:nvPr/>
        </p:nvSpPr>
        <p:spPr>
          <a:xfrm>
            <a:off x="3998690" y="8146773"/>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50" name="object 5">
            <a:extLst>
              <a:ext uri="{FF2B5EF4-FFF2-40B4-BE49-F238E27FC236}">
                <a16:creationId xmlns:a16="http://schemas.microsoft.com/office/drawing/2014/main" xmlns="" id="{EE9A586C-A929-4ABB-B310-D8E1A332F7EF}"/>
              </a:ext>
            </a:extLst>
          </p:cNvPr>
          <p:cNvSpPr txBox="1"/>
          <p:nvPr/>
        </p:nvSpPr>
        <p:spPr>
          <a:xfrm>
            <a:off x="1182732" y="7125865"/>
            <a:ext cx="5841862" cy="495007"/>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避難者と十分な話合いを行い、理解を得ることが重要。</a:t>
            </a: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できるだけ、代表者だけでなく、多くの避難者と話し合う必要がある。</a:t>
            </a:r>
          </a:p>
        </p:txBody>
      </p:sp>
      <p:sp>
        <p:nvSpPr>
          <p:cNvPr id="51" name="object 6">
            <a:extLst>
              <a:ext uri="{FF2B5EF4-FFF2-40B4-BE49-F238E27FC236}">
                <a16:creationId xmlns:a16="http://schemas.microsoft.com/office/drawing/2014/main" xmlns="" id="{449841C4-BA6D-4717-8548-03DE303AB253}"/>
              </a:ext>
            </a:extLst>
          </p:cNvPr>
          <p:cNvSpPr/>
          <p:nvPr/>
        </p:nvSpPr>
        <p:spPr>
          <a:xfrm>
            <a:off x="955862" y="6946900"/>
            <a:ext cx="6128784" cy="838198"/>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sp>
        <p:nvSpPr>
          <p:cNvPr id="52" name="object 72">
            <a:extLst>
              <a:ext uri="{FF2B5EF4-FFF2-40B4-BE49-F238E27FC236}">
                <a16:creationId xmlns:a16="http://schemas.microsoft.com/office/drawing/2014/main" xmlns="" id="{C7D758A8-E3B1-4015-BE6A-693207944EBC}"/>
              </a:ext>
            </a:extLst>
          </p:cNvPr>
          <p:cNvSpPr/>
          <p:nvPr/>
        </p:nvSpPr>
        <p:spPr>
          <a:xfrm>
            <a:off x="1032062" y="4965700"/>
            <a:ext cx="2052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53" name="object 73">
            <a:extLst>
              <a:ext uri="{FF2B5EF4-FFF2-40B4-BE49-F238E27FC236}">
                <a16:creationId xmlns:a16="http://schemas.microsoft.com/office/drawing/2014/main" xmlns="" id="{58C6D4D5-2108-4BB6-95A1-EE0AD820A974}"/>
              </a:ext>
            </a:extLst>
          </p:cNvPr>
          <p:cNvSpPr txBox="1"/>
          <p:nvPr/>
        </p:nvSpPr>
        <p:spPr>
          <a:xfrm>
            <a:off x="1147980" y="5027539"/>
            <a:ext cx="3115152" cy="184666"/>
          </a:xfrm>
          <a:prstGeom prst="rect">
            <a:avLst/>
          </a:prstGeom>
        </p:spPr>
        <p:txBody>
          <a:bodyPr vert="horz" wrap="square" lIns="0" tIns="0" rIns="0" bIns="0" rtlCol="0">
            <a:spAutoFit/>
          </a:bodyPr>
          <a:lstStyle/>
          <a:p>
            <a:pPr marL="12700">
              <a:lnSpc>
                <a:spcPct val="100000"/>
              </a:lnSpc>
            </a:pP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dirty="0">
                <a:solidFill>
                  <a:srgbClr val="FFFFFF"/>
                </a:solidFill>
                <a:latin typeface="游ゴシック" panose="020B0400000000000000" pitchFamily="50" charset="-128"/>
                <a:ea typeface="游ゴシック" panose="020B0400000000000000" pitchFamily="50" charset="-128"/>
                <a:cs typeface="BIZ UDゴシック"/>
              </a:rPr>
              <a:t>30</a:t>
            </a: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：意向調査票</a:t>
            </a:r>
            <a:endParaRPr sz="1200" dirty="0">
              <a:latin typeface="游ゴシック" panose="020B0400000000000000" pitchFamily="50" charset="-128"/>
              <a:ea typeface="游ゴシック" panose="020B0400000000000000" pitchFamily="50" charset="-128"/>
              <a:cs typeface="BIZ UDゴシック"/>
            </a:endParaRPr>
          </a:p>
        </p:txBody>
      </p:sp>
      <p:sp>
        <p:nvSpPr>
          <p:cNvPr id="54" name="object 74">
            <a:extLst>
              <a:ext uri="{FF2B5EF4-FFF2-40B4-BE49-F238E27FC236}">
                <a16:creationId xmlns:a16="http://schemas.microsoft.com/office/drawing/2014/main" xmlns="" id="{C37E7A90-8223-4173-B0E8-4927180ABD3C}"/>
              </a:ext>
            </a:extLst>
          </p:cNvPr>
          <p:cNvSpPr/>
          <p:nvPr/>
        </p:nvSpPr>
        <p:spPr>
          <a:xfrm>
            <a:off x="2756029" y="5018541"/>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55" name="テキスト ボックス 54">
            <a:extLst>
              <a:ext uri="{FF2B5EF4-FFF2-40B4-BE49-F238E27FC236}">
                <a16:creationId xmlns:a16="http://schemas.microsoft.com/office/drawing/2014/main" xmlns="" id="{F344A62E-1961-458E-BC06-C5F52E010BC5}"/>
              </a:ext>
            </a:extLst>
          </p:cNvPr>
          <p:cNvSpPr txBox="1"/>
          <p:nvPr/>
        </p:nvSpPr>
        <p:spPr>
          <a:xfrm>
            <a:off x="141513" y="10172700"/>
            <a:ext cx="740808" cy="369332"/>
          </a:xfrm>
          <a:prstGeom prst="rect">
            <a:avLst/>
          </a:prstGeom>
          <a:noFill/>
        </p:spPr>
        <p:txBody>
          <a:bodyPr wrap="square">
            <a:spAutoFit/>
          </a:bodyPr>
          <a:lstStyle/>
          <a:p>
            <a:pPr algn="ctr"/>
            <a:r>
              <a:rPr lang="ja-JP" altLang="en-US">
                <a:solidFill>
                  <a:schemeClr val="tx1">
                    <a:lumMod val="50000"/>
                    <a:lumOff val="50000"/>
                  </a:schemeClr>
                </a:solidFill>
                <a:latin typeface="+mj-ea"/>
                <a:ea typeface="+mj-ea"/>
              </a:rPr>
              <a:t>８０</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8658654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902CAD6E-C207-4675-A387-5C7A0AEEAE45}"/>
              </a:ext>
            </a:extLst>
          </p:cNvPr>
          <p:cNvSpPr/>
          <p:nvPr/>
        </p:nvSpPr>
        <p:spPr>
          <a:xfrm>
            <a:off x="0" y="-1"/>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 name="bg object 17">
            <a:extLst>
              <a:ext uri="{FF2B5EF4-FFF2-40B4-BE49-F238E27FC236}">
                <a16:creationId xmlns:a16="http://schemas.microsoft.com/office/drawing/2014/main" xmlns="" id="{66B8C8CB-3CE1-45C1-AD88-C75630695BBF}"/>
              </a:ext>
            </a:extLst>
          </p:cNvPr>
          <p:cNvSpPr/>
          <p:nvPr/>
        </p:nvSpPr>
        <p:spPr>
          <a:xfrm>
            <a:off x="142900" y="0"/>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4" name="bg object 18">
            <a:extLst>
              <a:ext uri="{FF2B5EF4-FFF2-40B4-BE49-F238E27FC236}">
                <a16:creationId xmlns:a16="http://schemas.microsoft.com/office/drawing/2014/main" xmlns="" id="{BF6AED5D-208E-448C-BCC5-CEDDAC4B3956}"/>
              </a:ext>
            </a:extLst>
          </p:cNvPr>
          <p:cNvPicPr/>
          <p:nvPr/>
        </p:nvPicPr>
        <p:blipFill>
          <a:blip r:embed="rId2" cstate="print"/>
          <a:stretch>
            <a:fillRect/>
          </a:stretch>
        </p:blipFill>
        <p:spPr>
          <a:xfrm>
            <a:off x="117744" y="-1"/>
            <a:ext cx="174123" cy="208812"/>
          </a:xfrm>
          <a:prstGeom prst="rect">
            <a:avLst/>
          </a:prstGeom>
        </p:spPr>
      </p:pic>
      <p:sp>
        <p:nvSpPr>
          <p:cNvPr id="5" name="object 2">
            <a:extLst>
              <a:ext uri="{FF2B5EF4-FFF2-40B4-BE49-F238E27FC236}">
                <a16:creationId xmlns:a16="http://schemas.microsoft.com/office/drawing/2014/main" xmlns="" id="{9FBB41D0-50BA-4CF1-B202-B8AD4DEE5524}"/>
              </a:ext>
            </a:extLst>
          </p:cNvPr>
          <p:cNvSpPr txBox="1">
            <a:spLocks/>
          </p:cNvSpPr>
          <p:nvPr/>
        </p:nvSpPr>
        <p:spPr>
          <a:xfrm>
            <a:off x="685800" y="1444963"/>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a:t>
            </a:r>
            <a:r>
              <a:rPr kumimoji="0" lang="ja-JP" altLang="en-US" sz="2400" b="1" kern="0" spc="-235">
                <a:solidFill>
                  <a:srgbClr val="172A88"/>
                </a:solidFill>
                <a:latin typeface="Yu Gothic" panose="020B0400000000000000" pitchFamily="34" charset="-128"/>
                <a:ea typeface="Yu Gothic" panose="020B0400000000000000" pitchFamily="34" charset="-128"/>
              </a:rPr>
              <a:t>避難所の閉鎖</a:t>
            </a:r>
            <a:endParaRPr kumimoji="0" lang="ja-JP" altLang="en-US" sz="2400" b="1" kern="0">
              <a:solidFill>
                <a:srgbClr val="172A88"/>
              </a:solidFill>
              <a:latin typeface="Yu Gothic" panose="020B0400000000000000" pitchFamily="34" charset="-128"/>
              <a:ea typeface="Yu Gothic" panose="020B0400000000000000" pitchFamily="34" charset="-128"/>
            </a:endParaRPr>
          </a:p>
        </p:txBody>
      </p:sp>
      <p:grpSp>
        <p:nvGrpSpPr>
          <p:cNvPr id="6" name="グループ化 5">
            <a:extLst>
              <a:ext uri="{FF2B5EF4-FFF2-40B4-BE49-F238E27FC236}">
                <a16:creationId xmlns:a16="http://schemas.microsoft.com/office/drawing/2014/main" xmlns="" id="{F89EA8B8-50A4-4A28-82E3-2D176DE5D401}"/>
              </a:ext>
            </a:extLst>
          </p:cNvPr>
          <p:cNvGrpSpPr/>
          <p:nvPr/>
        </p:nvGrpSpPr>
        <p:grpSpPr>
          <a:xfrm>
            <a:off x="685800" y="1957938"/>
            <a:ext cx="6120130" cy="328706"/>
            <a:chOff x="719999" y="6776611"/>
            <a:chExt cx="6120130" cy="328706"/>
          </a:xfrm>
        </p:grpSpPr>
        <p:sp>
          <p:nvSpPr>
            <p:cNvPr id="7" name="object 14">
              <a:extLst>
                <a:ext uri="{FF2B5EF4-FFF2-40B4-BE49-F238E27FC236}">
                  <a16:creationId xmlns:a16="http://schemas.microsoft.com/office/drawing/2014/main" xmlns="" id="{BDEC128E-C6C8-4BCF-BB56-D920748147B6}"/>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8" name="object 15">
              <a:extLst>
                <a:ext uri="{FF2B5EF4-FFF2-40B4-BE49-F238E27FC236}">
                  <a16:creationId xmlns:a16="http://schemas.microsoft.com/office/drawing/2014/main" xmlns="" id="{5FDA2400-691B-489F-A65C-AFDD1E389C7B}"/>
                </a:ext>
              </a:extLst>
            </p:cNvPr>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片付け</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9" name="object 8">
            <a:extLst>
              <a:ext uri="{FF2B5EF4-FFF2-40B4-BE49-F238E27FC236}">
                <a16:creationId xmlns:a16="http://schemas.microsoft.com/office/drawing/2014/main" xmlns="" id="{DA578B5C-ADB8-460D-A368-7FA44B77BE31}"/>
              </a:ext>
            </a:extLst>
          </p:cNvPr>
          <p:cNvSpPr txBox="1"/>
          <p:nvPr/>
        </p:nvSpPr>
        <p:spPr>
          <a:xfrm>
            <a:off x="888999" y="2471695"/>
            <a:ext cx="6120129" cy="3181577"/>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避難所の統合・閉鎖にあたり、避難所利用者の情報などを円滑に引き継ぎすることができるよう避難所運営委員会、各運営班などの協力を得て、避難所の運営・管理に関する情報や書類を集約する。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集約した情報や書類などは、</a:t>
            </a:r>
            <a:r>
              <a:rPr lang="zh-TW" altLang="en-US" sz="1600" b="1">
                <a:latin typeface="Yu Gothic" panose="020B0400000000000000" pitchFamily="34" charset="-128"/>
                <a:ea typeface="Yu Gothic" panose="020B0400000000000000" pitchFamily="34" charset="-128"/>
                <a:cs typeface="YuGothic"/>
              </a:rPr>
              <a:t>町災害対策本部</a:t>
            </a:r>
            <a:r>
              <a:rPr lang="ja-JP" altLang="en-US" sz="1600" b="1">
                <a:latin typeface="Yu Gothic" panose="020B0400000000000000" pitchFamily="34" charset="-128"/>
                <a:ea typeface="Yu Gothic" panose="020B0400000000000000" pitchFamily="34" charset="-128"/>
                <a:cs typeface="YuGothic"/>
              </a:rPr>
              <a:t>に提出する。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避難所運営委員会、各運営班、避難所利用者、</a:t>
            </a:r>
            <a:r>
              <a:rPr lang="ja-JP" altLang="en-US" sz="1600" b="1">
                <a:solidFill>
                  <a:srgbClr val="221815"/>
                </a:solidFill>
                <a:latin typeface="游ゴシック" panose="020B0400000000000000" pitchFamily="50" charset="-128"/>
                <a:ea typeface="游ゴシック" panose="020B0400000000000000" pitchFamily="50" charset="-128"/>
              </a:rPr>
              <a:t>町職員</a:t>
            </a:r>
            <a:r>
              <a:rPr lang="ja-JP" altLang="en-US" sz="1600" b="1">
                <a:solidFill>
                  <a:srgbClr val="221815"/>
                </a:solidFill>
                <a:latin typeface="游ゴシック" panose="020B0400000000000000" pitchFamily="50" charset="-128"/>
                <a:ea typeface="游ゴシック" panose="020B0400000000000000" pitchFamily="50" charset="-128"/>
                <a:cs typeface="YuGothic"/>
              </a:rPr>
              <a:t>、</a:t>
            </a:r>
            <a:r>
              <a:rPr lang="ja-JP" altLang="en-US" sz="1600" b="1">
                <a:latin typeface="Yu Gothic" panose="020B0400000000000000" pitchFamily="34" charset="-128"/>
                <a:ea typeface="Yu Gothic" panose="020B0400000000000000" pitchFamily="34" charset="-128"/>
                <a:cs typeface="YuGothic"/>
              </a:rPr>
              <a:t>施設管理者は協力して、施設全体の清掃や使用した設備の返却、整理整頓を行う。</a:t>
            </a:r>
            <a:endParaRPr lang="en-US" altLang="ja-JP" sz="1600" b="1">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片付けのための人手が足りない場合は、</a:t>
            </a:r>
            <a:r>
              <a:rPr lang="zh-TW" altLang="en-US" sz="1600" b="1">
                <a:latin typeface="Yu Gothic" panose="020B0400000000000000" pitchFamily="34" charset="-128"/>
                <a:ea typeface="Yu Gothic" panose="020B0400000000000000" pitchFamily="34" charset="-128"/>
                <a:cs typeface="YuGothic"/>
              </a:rPr>
              <a:t>町災害対策本部</a:t>
            </a:r>
            <a:r>
              <a:rPr lang="ja-JP" altLang="en-US" sz="1600" b="1">
                <a:latin typeface="Yu Gothic" panose="020B0400000000000000" pitchFamily="34" charset="-128"/>
                <a:ea typeface="Yu Gothic" panose="020B0400000000000000" pitchFamily="34" charset="-128"/>
                <a:cs typeface="YuGothic"/>
              </a:rPr>
              <a:t>に対し、職員やボランティアの派遣を要請する。</a:t>
            </a:r>
            <a:endParaRPr sz="1600" b="1">
              <a:latin typeface="Yu Gothic" panose="020B0400000000000000" pitchFamily="34" charset="-128"/>
              <a:ea typeface="Yu Gothic" panose="020B0400000000000000" pitchFamily="34" charset="-128"/>
              <a:cs typeface="YuGothic"/>
            </a:endParaRPr>
          </a:p>
        </p:txBody>
      </p:sp>
      <p:grpSp>
        <p:nvGrpSpPr>
          <p:cNvPr id="10" name="グループ化 9">
            <a:extLst>
              <a:ext uri="{FF2B5EF4-FFF2-40B4-BE49-F238E27FC236}">
                <a16:creationId xmlns:a16="http://schemas.microsoft.com/office/drawing/2014/main" xmlns="" id="{B215E171-9E73-45EE-9969-740E0471DCB2}"/>
              </a:ext>
            </a:extLst>
          </p:cNvPr>
          <p:cNvGrpSpPr/>
          <p:nvPr/>
        </p:nvGrpSpPr>
        <p:grpSpPr>
          <a:xfrm>
            <a:off x="714761" y="6428338"/>
            <a:ext cx="6120130" cy="328706"/>
            <a:chOff x="719999" y="6776611"/>
            <a:chExt cx="6120130" cy="328706"/>
          </a:xfrm>
        </p:grpSpPr>
        <p:sp>
          <p:nvSpPr>
            <p:cNvPr id="11" name="object 14">
              <a:extLst>
                <a:ext uri="{FF2B5EF4-FFF2-40B4-BE49-F238E27FC236}">
                  <a16:creationId xmlns:a16="http://schemas.microsoft.com/office/drawing/2014/main" xmlns="" id="{ABA051F8-BD69-4381-94A4-C87AE1B5993E}"/>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2" name="object 15">
              <a:extLst>
                <a:ext uri="{FF2B5EF4-FFF2-40B4-BE49-F238E27FC236}">
                  <a16:creationId xmlns:a16="http://schemas.microsoft.com/office/drawing/2014/main" xmlns="" id="{ECD3BEA2-964F-4BB7-86F5-131E024BAA25}"/>
                </a:ext>
              </a:extLst>
            </p:cNvPr>
            <p:cNvSpPr txBox="1"/>
            <p:nvPr/>
          </p:nvSpPr>
          <p:spPr>
            <a:xfrm>
              <a:off x="810226" y="6776611"/>
              <a:ext cx="2699080"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避難所の閉鎖</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13" name="object 8">
            <a:extLst>
              <a:ext uri="{FF2B5EF4-FFF2-40B4-BE49-F238E27FC236}">
                <a16:creationId xmlns:a16="http://schemas.microsoft.com/office/drawing/2014/main" xmlns="" id="{D34C66DC-C48D-496A-8864-50076F5E69B7}"/>
              </a:ext>
            </a:extLst>
          </p:cNvPr>
          <p:cNvSpPr txBox="1"/>
          <p:nvPr/>
        </p:nvSpPr>
        <p:spPr>
          <a:xfrm>
            <a:off x="888999" y="6942095"/>
            <a:ext cx="6120129" cy="2513701"/>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避難所は、避難所外避難者の支援拠点でもあるため、町災害対策本部を中心に避難所閉鎖後の支援をどのように行うかについて、検討する。</a:t>
            </a:r>
          </a:p>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避難施設の備品等を毀損していないかを確認する。時間が経過すると、責任の所在があいまいになるなど、毀損の原因等が</a:t>
            </a:r>
            <a:br>
              <a:rPr lang="ja-JP" altLang="en-US"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不明瞭になりがちなため、毀損している場合には、管理者に</a:t>
            </a:r>
            <a:br>
              <a:rPr lang="ja-JP" altLang="en-US" sz="1600" b="1">
                <a:latin typeface="Yu Gothic" panose="020B0400000000000000" pitchFamily="34" charset="-128"/>
                <a:ea typeface="Yu Gothic" panose="020B0400000000000000" pitchFamily="34" charset="-128"/>
                <a:cs typeface="YuGothic"/>
              </a:rPr>
            </a:br>
            <a:r>
              <a:rPr lang="ja-JP" altLang="en-US" sz="1600" b="1">
                <a:latin typeface="Yu Gothic" panose="020B0400000000000000" pitchFamily="34" charset="-128"/>
                <a:ea typeface="Yu Gothic" panose="020B0400000000000000" pitchFamily="34" charset="-128"/>
                <a:cs typeface="YuGothic"/>
              </a:rPr>
              <a:t>すぐ連絡し対応する。</a:t>
            </a:r>
            <a:endParaRPr lang="ja-JP" altLang="en-US"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避難所運営委員会は、避難所閉鎖の日に解散する。</a:t>
            </a:r>
          </a:p>
        </p:txBody>
      </p:sp>
      <p:sp>
        <p:nvSpPr>
          <p:cNvPr id="14" name="テキスト ボックス 13">
            <a:extLst>
              <a:ext uri="{FF2B5EF4-FFF2-40B4-BE49-F238E27FC236}">
                <a16:creationId xmlns:a16="http://schemas.microsoft.com/office/drawing/2014/main" xmlns="" id="{60F50884-E906-4C0D-9D0B-CF62F54DECFF}"/>
              </a:ext>
            </a:extLst>
          </p:cNvPr>
          <p:cNvSpPr txBox="1"/>
          <p:nvPr/>
        </p:nvSpPr>
        <p:spPr>
          <a:xfrm>
            <a:off x="6777263" y="10203545"/>
            <a:ext cx="782412"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８１</a:t>
            </a:r>
            <a:endParaRPr lang="ja-JP" altLang="en-US" dirty="0">
              <a:solidFill>
                <a:schemeClr val="tx1">
                  <a:lumMod val="50000"/>
                  <a:lumOff val="50000"/>
                </a:schemeClr>
              </a:solidFill>
              <a:latin typeface="+mj-ea"/>
              <a:ea typeface="+mj-ea"/>
            </a:endParaRPr>
          </a:p>
        </p:txBody>
      </p:sp>
      <p:sp>
        <p:nvSpPr>
          <p:cNvPr id="15" name="object 72">
            <a:extLst>
              <a:ext uri="{FF2B5EF4-FFF2-40B4-BE49-F238E27FC236}">
                <a16:creationId xmlns:a16="http://schemas.microsoft.com/office/drawing/2014/main" xmlns="" id="{18CD88EB-A124-4DC5-A0C0-F4CFD791481E}"/>
              </a:ext>
            </a:extLst>
          </p:cNvPr>
          <p:cNvSpPr/>
          <p:nvPr/>
        </p:nvSpPr>
        <p:spPr>
          <a:xfrm>
            <a:off x="931272" y="5776483"/>
            <a:ext cx="2368447" cy="306045"/>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16" name="object 73">
            <a:extLst>
              <a:ext uri="{FF2B5EF4-FFF2-40B4-BE49-F238E27FC236}">
                <a16:creationId xmlns:a16="http://schemas.microsoft.com/office/drawing/2014/main" xmlns="" id="{C45077F2-B7B9-4362-A0D6-BAB0B960A62C}"/>
              </a:ext>
            </a:extLst>
          </p:cNvPr>
          <p:cNvSpPr txBox="1"/>
          <p:nvPr/>
        </p:nvSpPr>
        <p:spPr>
          <a:xfrm>
            <a:off x="1047190" y="5838322"/>
            <a:ext cx="2167874" cy="184666"/>
          </a:xfrm>
          <a:prstGeom prst="rect">
            <a:avLst/>
          </a:prstGeom>
        </p:spPr>
        <p:txBody>
          <a:bodyPr vert="horz" wrap="square" lIns="0" tIns="0" rIns="0" bIns="0" rtlCol="0">
            <a:spAutoFit/>
          </a:bodyPr>
          <a:lstStyle/>
          <a:p>
            <a:pPr marL="12700">
              <a:lnSpc>
                <a:spcPct val="100000"/>
              </a:lnSpc>
            </a:pP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a:solidFill>
                  <a:srgbClr val="FFFFFF"/>
                </a:solidFill>
                <a:latin typeface="游ゴシック" panose="020B0400000000000000" pitchFamily="50" charset="-128"/>
                <a:ea typeface="游ゴシック" panose="020B0400000000000000" pitchFamily="50" charset="-128"/>
                <a:cs typeface="BIZ UDゴシック"/>
              </a:rPr>
              <a:t>22</a:t>
            </a: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：職員派遣依頼書</a:t>
            </a:r>
            <a:endParaRPr sz="1200">
              <a:latin typeface="游ゴシック" panose="020B0400000000000000" pitchFamily="50" charset="-128"/>
              <a:ea typeface="游ゴシック" panose="020B0400000000000000" pitchFamily="50" charset="-128"/>
              <a:cs typeface="BIZ UDゴシック"/>
            </a:endParaRPr>
          </a:p>
        </p:txBody>
      </p:sp>
      <p:sp>
        <p:nvSpPr>
          <p:cNvPr id="17" name="object 74">
            <a:extLst>
              <a:ext uri="{FF2B5EF4-FFF2-40B4-BE49-F238E27FC236}">
                <a16:creationId xmlns:a16="http://schemas.microsoft.com/office/drawing/2014/main" xmlns="" id="{A0F0DF5E-94B8-49C3-B2B6-BBA70DDAC2A6}"/>
              </a:ext>
            </a:extLst>
          </p:cNvPr>
          <p:cNvSpPr/>
          <p:nvPr/>
        </p:nvSpPr>
        <p:spPr>
          <a:xfrm>
            <a:off x="2971800" y="5829324"/>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Tree>
    <p:extLst>
      <p:ext uri="{BB962C8B-B14F-4D97-AF65-F5344CB8AC3E}">
        <p14:creationId xmlns:p14="http://schemas.microsoft.com/office/powerpoint/2010/main" val="4580169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xmlns="" id="{D3B2202E-14EF-4E91-A490-3AA949BB8FFF}"/>
              </a:ext>
            </a:extLst>
          </p:cNvPr>
          <p:cNvCxnSpPr/>
          <p:nvPr/>
        </p:nvCxnSpPr>
        <p:spPr>
          <a:xfrm>
            <a:off x="1771650" y="7480300"/>
            <a:ext cx="419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xmlns="" id="{66E6DD17-F2A9-4C01-9E7C-CB89A0074989}"/>
              </a:ext>
            </a:extLst>
          </p:cNvPr>
          <p:cNvSpPr txBox="1"/>
          <p:nvPr/>
        </p:nvSpPr>
        <p:spPr>
          <a:xfrm>
            <a:off x="1771650" y="7632700"/>
            <a:ext cx="4191000" cy="754053"/>
          </a:xfrm>
          <a:prstGeom prst="rect">
            <a:avLst/>
          </a:prstGeom>
          <a:noFill/>
        </p:spPr>
        <p:txBody>
          <a:bodyPr wrap="square">
            <a:spAutoFit/>
          </a:bodyPr>
          <a:lstStyle/>
          <a:p>
            <a:pPr algn="ctr"/>
            <a:endParaRPr lang="en-US" altLang="ja-JP" sz="1100" b="1">
              <a:latin typeface="游ゴシック" panose="020B0400000000000000" pitchFamily="50" charset="-128"/>
              <a:ea typeface="游ゴシック" panose="020B0400000000000000" pitchFamily="50" charset="-128"/>
            </a:endParaRPr>
          </a:p>
          <a:p>
            <a:pPr algn="ctr"/>
            <a:r>
              <a:rPr kumimoji="1" lang="ja-JP" altLang="en-US" sz="1600" b="1">
                <a:latin typeface="游ゴシック" panose="020B0400000000000000" pitchFamily="50" charset="-128"/>
                <a:ea typeface="游ゴシック" panose="020B0400000000000000" pitchFamily="50" charset="-128"/>
              </a:rPr>
              <a:t>避難所開設・運営マニュアル</a:t>
            </a:r>
            <a:endParaRPr kumimoji="1" lang="en-US" altLang="ja-JP" sz="1600" b="1">
              <a:latin typeface="游ゴシック" panose="020B0400000000000000" pitchFamily="50" charset="-128"/>
              <a:ea typeface="游ゴシック" panose="020B0400000000000000" pitchFamily="50" charset="-128"/>
            </a:endParaRPr>
          </a:p>
          <a:p>
            <a:pPr algn="ctr"/>
            <a:r>
              <a:rPr lang="ja-JP" altLang="en-US" sz="1600" b="1">
                <a:latin typeface="游ゴシック" panose="020B0400000000000000" pitchFamily="50" charset="-128"/>
                <a:ea typeface="游ゴシック" panose="020B0400000000000000" pitchFamily="50" charset="-128"/>
              </a:rPr>
              <a:t>大田自治センター避難所</a:t>
            </a:r>
          </a:p>
        </p:txBody>
      </p:sp>
      <p:cxnSp>
        <p:nvCxnSpPr>
          <p:cNvPr id="11" name="直線コネクタ 10">
            <a:extLst>
              <a:ext uri="{FF2B5EF4-FFF2-40B4-BE49-F238E27FC236}">
                <a16:creationId xmlns:a16="http://schemas.microsoft.com/office/drawing/2014/main" xmlns="" id="{7694D71E-5F5A-4277-A898-B1CC6BBA00F3}"/>
              </a:ext>
            </a:extLst>
          </p:cNvPr>
          <p:cNvCxnSpPr/>
          <p:nvPr/>
        </p:nvCxnSpPr>
        <p:spPr>
          <a:xfrm>
            <a:off x="1771650" y="9232900"/>
            <a:ext cx="419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xmlns="" id="{A1107C95-5CF4-461A-9B75-5C9A91D3E3CB}"/>
              </a:ext>
            </a:extLst>
          </p:cNvPr>
          <p:cNvSpPr txBox="1"/>
          <p:nvPr/>
        </p:nvSpPr>
        <p:spPr>
          <a:xfrm>
            <a:off x="1744756" y="8775700"/>
            <a:ext cx="4191000" cy="276999"/>
          </a:xfrm>
          <a:prstGeom prst="rect">
            <a:avLst/>
          </a:prstGeom>
          <a:noFill/>
        </p:spPr>
        <p:txBody>
          <a:bodyPr wrap="square">
            <a:spAutoFit/>
          </a:bodyPr>
          <a:lstStyle/>
          <a:p>
            <a:pPr algn="ctr"/>
            <a:r>
              <a:rPr kumimoji="1" lang="ja-JP" altLang="en-US" sz="1200" b="1" dirty="0">
                <a:latin typeface="游ゴシック" panose="020B0400000000000000" pitchFamily="50" charset="-128"/>
                <a:ea typeface="游ゴシック" panose="020B0400000000000000" pitchFamily="50" charset="-128"/>
              </a:rPr>
              <a:t>発行日　令和４年３月</a:t>
            </a:r>
            <a:endParaRPr lang="en-US" altLang="ja-JP" sz="11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08434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5C26407D-5EF9-4C90-B322-80D7BAEA9996}"/>
              </a:ext>
            </a:extLst>
          </p:cNvPr>
          <p:cNvSpPr txBox="1"/>
          <p:nvPr/>
        </p:nvSpPr>
        <p:spPr>
          <a:xfrm>
            <a:off x="6751863" y="10128199"/>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３</a:t>
            </a:r>
            <a:endParaRPr lang="ja-JP" altLang="en-US">
              <a:solidFill>
                <a:schemeClr val="tx1">
                  <a:lumMod val="50000"/>
                  <a:lumOff val="50000"/>
                </a:schemeClr>
              </a:solidFill>
              <a:latin typeface="+mj-ea"/>
              <a:ea typeface="+mj-ea"/>
            </a:endParaRPr>
          </a:p>
        </p:txBody>
      </p:sp>
      <p:sp>
        <p:nvSpPr>
          <p:cNvPr id="4" name="bg object 16">
            <a:extLst>
              <a:ext uri="{FF2B5EF4-FFF2-40B4-BE49-F238E27FC236}">
                <a16:creationId xmlns:a16="http://schemas.microsoft.com/office/drawing/2014/main" xmlns="" id="{569A8ACB-C4C7-45A2-AF6C-57C00DA815CF}"/>
              </a:ext>
            </a:extLst>
          </p:cNvPr>
          <p:cNvSpPr/>
          <p:nvPr/>
        </p:nvSpPr>
        <p:spPr>
          <a:xfrm>
            <a:off x="3629" y="10277"/>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5" name="bg object 17">
            <a:extLst>
              <a:ext uri="{FF2B5EF4-FFF2-40B4-BE49-F238E27FC236}">
                <a16:creationId xmlns:a16="http://schemas.microsoft.com/office/drawing/2014/main" xmlns="" id="{023ED6AB-C699-4202-A5D1-162A8E961B6E}"/>
              </a:ext>
            </a:extLst>
          </p:cNvPr>
          <p:cNvSpPr/>
          <p:nvPr/>
        </p:nvSpPr>
        <p:spPr>
          <a:xfrm>
            <a:off x="146529" y="10278"/>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6" name="bg object 18">
            <a:extLst>
              <a:ext uri="{FF2B5EF4-FFF2-40B4-BE49-F238E27FC236}">
                <a16:creationId xmlns:a16="http://schemas.microsoft.com/office/drawing/2014/main" xmlns="" id="{63BABF63-B829-490D-97E5-99C65D821455}"/>
              </a:ext>
            </a:extLst>
          </p:cNvPr>
          <p:cNvPicPr/>
          <p:nvPr/>
        </p:nvPicPr>
        <p:blipFill>
          <a:blip r:embed="rId2" cstate="print"/>
          <a:stretch>
            <a:fillRect/>
          </a:stretch>
        </p:blipFill>
        <p:spPr>
          <a:xfrm>
            <a:off x="121373" y="10277"/>
            <a:ext cx="174123" cy="208812"/>
          </a:xfrm>
          <a:prstGeom prst="rect">
            <a:avLst/>
          </a:prstGeom>
        </p:spPr>
      </p:pic>
      <p:pic>
        <p:nvPicPr>
          <p:cNvPr id="7" name="object 40">
            <a:extLst>
              <a:ext uri="{FF2B5EF4-FFF2-40B4-BE49-F238E27FC236}">
                <a16:creationId xmlns:a16="http://schemas.microsoft.com/office/drawing/2014/main" xmlns="" id="{580AF39D-5248-4929-B77E-75422C8E5E4D}"/>
              </a:ext>
            </a:extLst>
          </p:cNvPr>
          <p:cNvPicPr/>
          <p:nvPr/>
        </p:nvPicPr>
        <p:blipFill>
          <a:blip r:embed="rId3" cstate="print"/>
          <a:stretch>
            <a:fillRect/>
          </a:stretch>
        </p:blipFill>
        <p:spPr>
          <a:xfrm>
            <a:off x="2794000" y="7856815"/>
            <a:ext cx="1444361" cy="2061885"/>
          </a:xfrm>
          <a:prstGeom prst="rect">
            <a:avLst/>
          </a:prstGeom>
        </p:spPr>
      </p:pic>
      <p:pic>
        <p:nvPicPr>
          <p:cNvPr id="8" name="object 43">
            <a:extLst>
              <a:ext uri="{FF2B5EF4-FFF2-40B4-BE49-F238E27FC236}">
                <a16:creationId xmlns:a16="http://schemas.microsoft.com/office/drawing/2014/main" xmlns="" id="{5A5B3D78-2BBA-4853-97A8-20EF3A8DF6FB}"/>
              </a:ext>
            </a:extLst>
          </p:cNvPr>
          <p:cNvPicPr/>
          <p:nvPr/>
        </p:nvPicPr>
        <p:blipFill>
          <a:blip r:embed="rId4" cstate="print"/>
          <a:stretch>
            <a:fillRect/>
          </a:stretch>
        </p:blipFill>
        <p:spPr>
          <a:xfrm>
            <a:off x="2387737" y="3121612"/>
            <a:ext cx="877831" cy="1230657"/>
          </a:xfrm>
          <a:prstGeom prst="rect">
            <a:avLst/>
          </a:prstGeom>
        </p:spPr>
      </p:pic>
      <p:sp>
        <p:nvSpPr>
          <p:cNvPr id="9" name="object 44">
            <a:extLst>
              <a:ext uri="{FF2B5EF4-FFF2-40B4-BE49-F238E27FC236}">
                <a16:creationId xmlns:a16="http://schemas.microsoft.com/office/drawing/2014/main" xmlns="" id="{938F9B1D-A796-43F7-A796-AFE263DB37C1}"/>
              </a:ext>
            </a:extLst>
          </p:cNvPr>
          <p:cNvSpPr/>
          <p:nvPr/>
        </p:nvSpPr>
        <p:spPr>
          <a:xfrm>
            <a:off x="2384645" y="3127161"/>
            <a:ext cx="877933" cy="1230847"/>
          </a:xfrm>
          <a:custGeom>
            <a:avLst/>
            <a:gdLst/>
            <a:ahLst/>
            <a:cxnLst/>
            <a:rect l="l" t="t" r="r" b="b"/>
            <a:pathLst>
              <a:path w="1153160" h="1616709">
                <a:moveTo>
                  <a:pt x="1153020" y="0"/>
                </a:moveTo>
                <a:lnTo>
                  <a:pt x="0" y="0"/>
                </a:lnTo>
                <a:lnTo>
                  <a:pt x="0" y="1616455"/>
                </a:lnTo>
                <a:lnTo>
                  <a:pt x="1153020" y="1616455"/>
                </a:lnTo>
                <a:lnTo>
                  <a:pt x="1153020" y="0"/>
                </a:lnTo>
                <a:close/>
              </a:path>
            </a:pathLst>
          </a:custGeom>
          <a:solidFill>
            <a:srgbClr val="040000">
              <a:alpha val="11997"/>
            </a:srgbClr>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pic>
        <p:nvPicPr>
          <p:cNvPr id="10" name="object 45">
            <a:extLst>
              <a:ext uri="{FF2B5EF4-FFF2-40B4-BE49-F238E27FC236}">
                <a16:creationId xmlns:a16="http://schemas.microsoft.com/office/drawing/2014/main" xmlns="" id="{872119B9-5F46-4905-9C60-C91F066E1050}"/>
              </a:ext>
            </a:extLst>
          </p:cNvPr>
          <p:cNvPicPr/>
          <p:nvPr/>
        </p:nvPicPr>
        <p:blipFill>
          <a:blip r:embed="rId5" cstate="print"/>
          <a:stretch>
            <a:fillRect/>
          </a:stretch>
        </p:blipFill>
        <p:spPr>
          <a:xfrm>
            <a:off x="2033232" y="3315337"/>
            <a:ext cx="962721" cy="1349667"/>
          </a:xfrm>
          <a:prstGeom prst="rect">
            <a:avLst/>
          </a:prstGeom>
        </p:spPr>
      </p:pic>
      <p:sp>
        <p:nvSpPr>
          <p:cNvPr id="11" name="object 46">
            <a:extLst>
              <a:ext uri="{FF2B5EF4-FFF2-40B4-BE49-F238E27FC236}">
                <a16:creationId xmlns:a16="http://schemas.microsoft.com/office/drawing/2014/main" xmlns="" id="{C975D654-88EC-44A0-B7C5-1BF2463148C5}"/>
              </a:ext>
            </a:extLst>
          </p:cNvPr>
          <p:cNvSpPr/>
          <p:nvPr/>
        </p:nvSpPr>
        <p:spPr>
          <a:xfrm>
            <a:off x="2033329" y="3315337"/>
            <a:ext cx="963019" cy="1349773"/>
          </a:xfrm>
          <a:custGeom>
            <a:avLst/>
            <a:gdLst/>
            <a:ahLst/>
            <a:cxnLst/>
            <a:rect l="l" t="t" r="r" b="b"/>
            <a:pathLst>
              <a:path w="1264920" h="1772920">
                <a:moveTo>
                  <a:pt x="1264526" y="0"/>
                </a:moveTo>
                <a:lnTo>
                  <a:pt x="0" y="0"/>
                </a:lnTo>
                <a:lnTo>
                  <a:pt x="0" y="1772780"/>
                </a:lnTo>
                <a:lnTo>
                  <a:pt x="1264526" y="1772780"/>
                </a:lnTo>
                <a:lnTo>
                  <a:pt x="1264526" y="0"/>
                </a:lnTo>
                <a:close/>
              </a:path>
            </a:pathLst>
          </a:custGeom>
          <a:solidFill>
            <a:srgbClr val="040000">
              <a:alpha val="5999"/>
            </a:srgbClr>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pic>
        <p:nvPicPr>
          <p:cNvPr id="12" name="object 47">
            <a:extLst>
              <a:ext uri="{FF2B5EF4-FFF2-40B4-BE49-F238E27FC236}">
                <a16:creationId xmlns:a16="http://schemas.microsoft.com/office/drawing/2014/main" xmlns="" id="{92C1FF6B-566E-43A5-81C6-1AFA82F66DDD}"/>
              </a:ext>
            </a:extLst>
          </p:cNvPr>
          <p:cNvPicPr/>
          <p:nvPr/>
        </p:nvPicPr>
        <p:blipFill>
          <a:blip r:embed="rId6" cstate="print"/>
          <a:stretch>
            <a:fillRect/>
          </a:stretch>
        </p:blipFill>
        <p:spPr>
          <a:xfrm>
            <a:off x="1538469" y="3518619"/>
            <a:ext cx="1088595" cy="1526133"/>
          </a:xfrm>
          <a:prstGeom prst="rect">
            <a:avLst/>
          </a:prstGeom>
        </p:spPr>
      </p:pic>
      <p:sp>
        <p:nvSpPr>
          <p:cNvPr id="13" name="object 48">
            <a:extLst>
              <a:ext uri="{FF2B5EF4-FFF2-40B4-BE49-F238E27FC236}">
                <a16:creationId xmlns:a16="http://schemas.microsoft.com/office/drawing/2014/main" xmlns="" id="{6CED1240-82DD-418F-BB10-65301877BB69}"/>
              </a:ext>
            </a:extLst>
          </p:cNvPr>
          <p:cNvSpPr/>
          <p:nvPr/>
        </p:nvSpPr>
        <p:spPr>
          <a:xfrm>
            <a:off x="1311142" y="3304119"/>
            <a:ext cx="303601" cy="213198"/>
          </a:xfrm>
          <a:custGeom>
            <a:avLst/>
            <a:gdLst/>
            <a:ahLst/>
            <a:cxnLst/>
            <a:rect l="l" t="t" r="r" b="b"/>
            <a:pathLst>
              <a:path w="398779" h="280034">
                <a:moveTo>
                  <a:pt x="0" y="279514"/>
                </a:moveTo>
                <a:lnTo>
                  <a:pt x="60580" y="114291"/>
                </a:lnTo>
                <a:lnTo>
                  <a:pt x="122264" y="30100"/>
                </a:lnTo>
                <a:lnTo>
                  <a:pt x="222393" y="738"/>
                </a:lnTo>
                <a:lnTo>
                  <a:pt x="398310" y="0"/>
                </a:lnTo>
              </a:path>
            </a:pathLst>
          </a:custGeom>
          <a:ln w="28003">
            <a:solidFill>
              <a:srgbClr val="E71F19"/>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4" name="object 49">
            <a:extLst>
              <a:ext uri="{FF2B5EF4-FFF2-40B4-BE49-F238E27FC236}">
                <a16:creationId xmlns:a16="http://schemas.microsoft.com/office/drawing/2014/main" xmlns="" id="{C1536894-D923-447A-9559-433298849974}"/>
              </a:ext>
            </a:extLst>
          </p:cNvPr>
          <p:cNvSpPr/>
          <p:nvPr/>
        </p:nvSpPr>
        <p:spPr>
          <a:xfrm>
            <a:off x="1615887" y="3206531"/>
            <a:ext cx="137781" cy="147933"/>
          </a:xfrm>
          <a:custGeom>
            <a:avLst/>
            <a:gdLst/>
            <a:ahLst/>
            <a:cxnLst/>
            <a:rect l="l" t="t" r="r" b="b"/>
            <a:pathLst>
              <a:path w="180975" h="194309">
                <a:moveTo>
                  <a:pt x="25603" y="0"/>
                </a:moveTo>
                <a:lnTo>
                  <a:pt x="0" y="193827"/>
                </a:lnTo>
                <a:lnTo>
                  <a:pt x="180632" y="119087"/>
                </a:lnTo>
                <a:lnTo>
                  <a:pt x="25603" y="0"/>
                </a:lnTo>
                <a:close/>
              </a:path>
            </a:pathLst>
          </a:custGeom>
          <a:solidFill>
            <a:srgbClr val="E71F19"/>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5" name="object 50">
            <a:extLst>
              <a:ext uri="{FF2B5EF4-FFF2-40B4-BE49-F238E27FC236}">
                <a16:creationId xmlns:a16="http://schemas.microsoft.com/office/drawing/2014/main" xmlns="" id="{3E3B30E6-3F6B-409D-B4B5-13258498C50D}"/>
              </a:ext>
            </a:extLst>
          </p:cNvPr>
          <p:cNvSpPr/>
          <p:nvPr/>
        </p:nvSpPr>
        <p:spPr>
          <a:xfrm>
            <a:off x="1955715" y="3103478"/>
            <a:ext cx="267344" cy="154702"/>
          </a:xfrm>
          <a:custGeom>
            <a:avLst/>
            <a:gdLst/>
            <a:ahLst/>
            <a:cxnLst/>
            <a:rect l="l" t="t" r="r" b="b"/>
            <a:pathLst>
              <a:path w="351154" h="203200">
                <a:moveTo>
                  <a:pt x="0" y="203173"/>
                </a:moveTo>
                <a:lnTo>
                  <a:pt x="65855" y="75517"/>
                </a:lnTo>
                <a:lnTo>
                  <a:pt x="124367" y="13602"/>
                </a:lnTo>
                <a:lnTo>
                  <a:pt x="208440" y="0"/>
                </a:lnTo>
                <a:lnTo>
                  <a:pt x="350977" y="17283"/>
                </a:lnTo>
              </a:path>
            </a:pathLst>
          </a:custGeom>
          <a:ln w="22860">
            <a:solidFill>
              <a:srgbClr val="E71F19"/>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51">
            <a:extLst>
              <a:ext uri="{FF2B5EF4-FFF2-40B4-BE49-F238E27FC236}">
                <a16:creationId xmlns:a16="http://schemas.microsoft.com/office/drawing/2014/main" xmlns="" id="{277685C1-A4EE-42CF-890F-A7CED201809A}"/>
              </a:ext>
            </a:extLst>
          </p:cNvPr>
          <p:cNvSpPr/>
          <p:nvPr/>
        </p:nvSpPr>
        <p:spPr>
          <a:xfrm>
            <a:off x="2216255" y="3066272"/>
            <a:ext cx="117477" cy="117960"/>
          </a:xfrm>
          <a:custGeom>
            <a:avLst/>
            <a:gdLst/>
            <a:ahLst/>
            <a:cxnLst/>
            <a:rect l="l" t="t" r="r" b="b"/>
            <a:pathLst>
              <a:path w="154304" h="154940">
                <a:moveTo>
                  <a:pt x="40424" y="0"/>
                </a:moveTo>
                <a:lnTo>
                  <a:pt x="0" y="154368"/>
                </a:lnTo>
                <a:lnTo>
                  <a:pt x="153873" y="112191"/>
                </a:lnTo>
                <a:lnTo>
                  <a:pt x="40424" y="0"/>
                </a:lnTo>
                <a:close/>
              </a:path>
            </a:pathLst>
          </a:custGeom>
          <a:solidFill>
            <a:srgbClr val="E71F19"/>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 name="object 20">
            <a:extLst>
              <a:ext uri="{FF2B5EF4-FFF2-40B4-BE49-F238E27FC236}">
                <a16:creationId xmlns:a16="http://schemas.microsoft.com/office/drawing/2014/main" xmlns="" id="{3A540FAE-D2DA-4937-B09F-1DB648C7B838}"/>
              </a:ext>
            </a:extLst>
          </p:cNvPr>
          <p:cNvSpPr txBox="1"/>
          <p:nvPr/>
        </p:nvSpPr>
        <p:spPr>
          <a:xfrm>
            <a:off x="3714037" y="3285412"/>
            <a:ext cx="2667000" cy="259045"/>
          </a:xfrm>
          <a:prstGeom prst="rect">
            <a:avLst/>
          </a:prstGeom>
        </p:spPr>
        <p:txBody>
          <a:bodyPr vert="horz" wrap="square" lIns="0" tIns="12700" rIns="0" bIns="0" rtlCol="0">
            <a:spAutoFit/>
          </a:bodyPr>
          <a:lstStyle/>
          <a:p>
            <a:pPr marL="12700">
              <a:lnSpc>
                <a:spcPct val="100000"/>
              </a:lnSpc>
              <a:spcBef>
                <a:spcPts val="100"/>
              </a:spcBef>
            </a:pPr>
            <a:r>
              <a:rPr sz="1600" b="1" err="1">
                <a:solidFill>
                  <a:srgbClr val="221815"/>
                </a:solidFill>
                <a:latin typeface="Yu Gothic" panose="020B0400000000000000" pitchFamily="34" charset="-128"/>
                <a:ea typeface="Yu Gothic" panose="020B0400000000000000" pitchFamily="34" charset="-128"/>
                <a:cs typeface="YuGothic"/>
              </a:rPr>
              <a:t>避難所開設アクションカード</a:t>
            </a:r>
            <a:endParaRPr sz="1600" b="1">
              <a:latin typeface="Yu Gothic" panose="020B0400000000000000" pitchFamily="34" charset="-128"/>
              <a:ea typeface="Yu Gothic" panose="020B0400000000000000" pitchFamily="34" charset="-128"/>
              <a:cs typeface="YuGothic"/>
            </a:endParaRPr>
          </a:p>
        </p:txBody>
      </p:sp>
      <p:sp>
        <p:nvSpPr>
          <p:cNvPr id="18" name="object 22">
            <a:extLst>
              <a:ext uri="{FF2B5EF4-FFF2-40B4-BE49-F238E27FC236}">
                <a16:creationId xmlns:a16="http://schemas.microsoft.com/office/drawing/2014/main" xmlns="" id="{2264402F-4C77-46D5-9652-2E2B34B6405A}"/>
              </a:ext>
            </a:extLst>
          </p:cNvPr>
          <p:cNvSpPr txBox="1"/>
          <p:nvPr/>
        </p:nvSpPr>
        <p:spPr>
          <a:xfrm>
            <a:off x="3760335" y="3698754"/>
            <a:ext cx="2865835" cy="1090042"/>
          </a:xfrm>
          <a:prstGeom prst="rect">
            <a:avLst/>
          </a:prstGeom>
        </p:spPr>
        <p:txBody>
          <a:bodyPr vert="horz" wrap="square" lIns="0" tIns="12700" rIns="0" bIns="0" rtlCol="0">
            <a:spAutoFit/>
          </a:bodyPr>
          <a:lstStyle/>
          <a:p>
            <a:r>
              <a:rPr lang="ja-JP" altLang="en-US" sz="1400" b="1">
                <a:latin typeface="Yu Gothic" panose="020B0400000000000000" pitchFamily="34" charset="-128"/>
                <a:ea typeface="Yu Gothic" panose="020B0400000000000000" pitchFamily="34" charset="-128"/>
                <a:cs typeface="YuGo-Medium"/>
              </a:rPr>
              <a:t>アクションカードは、このカードを受け取った誰でもが、迷うことなく必要な活動ができるように、「なにを、どうすればよいか」について，その手順と内容が書かれています。</a:t>
            </a:r>
            <a:endParaRPr lang="en-US" altLang="ja-JP" sz="1400" b="1">
              <a:latin typeface="Yu Gothic" panose="020B0400000000000000" pitchFamily="34" charset="-128"/>
              <a:ea typeface="Yu Gothic" panose="020B0400000000000000" pitchFamily="34" charset="-128"/>
              <a:cs typeface="YuGo-Medium"/>
            </a:endParaRPr>
          </a:p>
        </p:txBody>
      </p:sp>
      <p:sp>
        <p:nvSpPr>
          <p:cNvPr id="19" name="テキスト ボックス 18">
            <a:extLst>
              <a:ext uri="{FF2B5EF4-FFF2-40B4-BE49-F238E27FC236}">
                <a16:creationId xmlns:a16="http://schemas.microsoft.com/office/drawing/2014/main" xmlns="" id="{1A15356C-A0C3-431A-9954-94F20A98D23A}"/>
              </a:ext>
            </a:extLst>
          </p:cNvPr>
          <p:cNvSpPr txBox="1"/>
          <p:nvPr/>
        </p:nvSpPr>
        <p:spPr>
          <a:xfrm>
            <a:off x="1462942" y="2020608"/>
            <a:ext cx="5656202" cy="692882"/>
          </a:xfrm>
          <a:prstGeom prst="rect">
            <a:avLst/>
          </a:prstGeom>
          <a:noFill/>
        </p:spPr>
        <p:txBody>
          <a:bodyPr wrap="square">
            <a:spAutoFit/>
          </a:bodyPr>
          <a:lstStyle/>
          <a:p>
            <a:pPr marL="12700" marR="5080">
              <a:lnSpc>
                <a:spcPct val="1458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Medium"/>
              </a:rPr>
              <a:t>開設時、避難所開設に必要な４つの仕事の活動方法が示されているアクションカードを取り出し、関係者で協力して対応します。</a:t>
            </a:r>
            <a:endParaRPr lang="ja-JP" altLang="en-US" sz="1400" b="1">
              <a:latin typeface="Yu Gothic" panose="020B0400000000000000" pitchFamily="34" charset="-128"/>
              <a:ea typeface="Yu Gothic" panose="020B0400000000000000" pitchFamily="34" charset="-128"/>
              <a:cs typeface="YuGo-Medium"/>
            </a:endParaRPr>
          </a:p>
        </p:txBody>
      </p:sp>
      <p:sp>
        <p:nvSpPr>
          <p:cNvPr id="20" name="正方形/長方形 19">
            <a:extLst>
              <a:ext uri="{FF2B5EF4-FFF2-40B4-BE49-F238E27FC236}">
                <a16:creationId xmlns:a16="http://schemas.microsoft.com/office/drawing/2014/main" xmlns="" id="{BF35F440-CCD4-45C7-9C32-60B67FC389AC}"/>
              </a:ext>
            </a:extLst>
          </p:cNvPr>
          <p:cNvSpPr/>
          <p:nvPr/>
        </p:nvSpPr>
        <p:spPr>
          <a:xfrm>
            <a:off x="523725" y="1974277"/>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1" name="object 16">
            <a:extLst>
              <a:ext uri="{FF2B5EF4-FFF2-40B4-BE49-F238E27FC236}">
                <a16:creationId xmlns:a16="http://schemas.microsoft.com/office/drawing/2014/main" xmlns="" id="{3E302E50-B6FF-48D3-8AAD-7D84BCDE4F96}"/>
              </a:ext>
            </a:extLst>
          </p:cNvPr>
          <p:cNvSpPr/>
          <p:nvPr/>
        </p:nvSpPr>
        <p:spPr>
          <a:xfrm>
            <a:off x="836600" y="2052133"/>
            <a:ext cx="432000" cy="432000"/>
          </a:xfrm>
          <a:custGeom>
            <a:avLst/>
            <a:gdLst/>
            <a:ahLst/>
            <a:cxnLst/>
            <a:rect l="l" t="t" r="r" b="b"/>
            <a:pathLst>
              <a:path w="549910" h="549909">
                <a:moveTo>
                  <a:pt x="430606" y="202006"/>
                </a:moveTo>
                <a:lnTo>
                  <a:pt x="391731" y="163131"/>
                </a:lnTo>
                <a:lnTo>
                  <a:pt x="245960" y="308914"/>
                </a:lnTo>
                <a:lnTo>
                  <a:pt x="171792" y="234746"/>
                </a:lnTo>
                <a:lnTo>
                  <a:pt x="132918" y="273621"/>
                </a:lnTo>
                <a:lnTo>
                  <a:pt x="245948" y="386676"/>
                </a:lnTo>
                <a:lnTo>
                  <a:pt x="430606" y="202006"/>
                </a:lnTo>
                <a:close/>
              </a:path>
              <a:path w="549910" h="549909">
                <a:moveTo>
                  <a:pt x="549783" y="274891"/>
                </a:moveTo>
                <a:lnTo>
                  <a:pt x="545338" y="225552"/>
                </a:lnTo>
                <a:lnTo>
                  <a:pt x="532549" y="179070"/>
                </a:lnTo>
                <a:lnTo>
                  <a:pt x="529170" y="171970"/>
                </a:lnTo>
                <a:lnTo>
                  <a:pt x="529170" y="274891"/>
                </a:lnTo>
                <a:lnTo>
                  <a:pt x="525068"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58"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58"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68"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58"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58" y="512216"/>
                </a:lnTo>
                <a:lnTo>
                  <a:pt x="179070" y="532574"/>
                </a:lnTo>
                <a:lnTo>
                  <a:pt x="225539" y="545363"/>
                </a:lnTo>
                <a:lnTo>
                  <a:pt x="274891" y="549795"/>
                </a:lnTo>
                <a:lnTo>
                  <a:pt x="324231" y="545363"/>
                </a:lnTo>
                <a:lnTo>
                  <a:pt x="370713"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rgbClr val="221815"/>
          </a:solidFill>
        </p:spPr>
        <p:txBody>
          <a:bodyPr wrap="square" lIns="0" tIns="0" rIns="0" bIns="0" rtlCol="0"/>
          <a:lstStyle/>
          <a:p>
            <a:endParaRPr/>
          </a:p>
        </p:txBody>
      </p:sp>
      <p:sp>
        <p:nvSpPr>
          <p:cNvPr id="22" name="テキスト ボックス 21">
            <a:extLst>
              <a:ext uri="{FF2B5EF4-FFF2-40B4-BE49-F238E27FC236}">
                <a16:creationId xmlns:a16="http://schemas.microsoft.com/office/drawing/2014/main" xmlns="" id="{E39C1E5E-927B-4908-99D2-160A0666928E}"/>
              </a:ext>
            </a:extLst>
          </p:cNvPr>
          <p:cNvSpPr txBox="1"/>
          <p:nvPr/>
        </p:nvSpPr>
        <p:spPr>
          <a:xfrm>
            <a:off x="735325" y="2467860"/>
            <a:ext cx="788769" cy="276999"/>
          </a:xfrm>
          <a:prstGeom prst="rect">
            <a:avLst/>
          </a:prstGeom>
          <a:noFill/>
        </p:spPr>
        <p:txBody>
          <a:bodyPr wrap="square">
            <a:spAutoFit/>
          </a:bodyPr>
          <a:lstStyle/>
          <a:p>
            <a:pPr>
              <a:lnSpc>
                <a:spcPct val="100000"/>
              </a:lnSpc>
            </a:pPr>
            <a:r>
              <a:rPr lang="ja-JP" altLang="en-US" sz="1200" b="1">
                <a:solidFill>
                  <a:srgbClr val="221815"/>
                </a:solidFill>
                <a:latin typeface="Yu Gothic" panose="020B0400000000000000" pitchFamily="34" charset="-128"/>
                <a:ea typeface="Yu Gothic" panose="020B0400000000000000" pitchFamily="34" charset="-128"/>
                <a:cs typeface="YuGothic"/>
              </a:rPr>
              <a:t>使い方</a:t>
            </a:r>
            <a:endParaRPr lang="en-US" altLang="ja-JP" sz="1200" b="1">
              <a:solidFill>
                <a:srgbClr val="221815"/>
              </a:solidFill>
              <a:latin typeface="Yu Gothic" panose="020B0400000000000000" pitchFamily="34" charset="-128"/>
              <a:ea typeface="Yu Gothic" panose="020B0400000000000000" pitchFamily="34" charset="-128"/>
              <a:cs typeface="YuGothic"/>
            </a:endParaRPr>
          </a:p>
        </p:txBody>
      </p:sp>
      <p:pic>
        <p:nvPicPr>
          <p:cNvPr id="23" name="図 22">
            <a:extLst>
              <a:ext uri="{FF2B5EF4-FFF2-40B4-BE49-F238E27FC236}">
                <a16:creationId xmlns:a16="http://schemas.microsoft.com/office/drawing/2014/main" xmlns="" id="{B3B2EE04-B9EF-4D24-8029-46EB6C8B0C98}"/>
              </a:ext>
            </a:extLst>
          </p:cNvPr>
          <p:cNvPicPr>
            <a:picLocks noChangeAspect="1"/>
          </p:cNvPicPr>
          <p:nvPr/>
        </p:nvPicPr>
        <p:blipFill>
          <a:blip r:embed="rId7"/>
          <a:stretch>
            <a:fillRect/>
          </a:stretch>
        </p:blipFill>
        <p:spPr>
          <a:xfrm>
            <a:off x="508000" y="8192783"/>
            <a:ext cx="1042628" cy="1426753"/>
          </a:xfrm>
          <a:prstGeom prst="rect">
            <a:avLst/>
          </a:prstGeom>
        </p:spPr>
      </p:pic>
      <p:sp>
        <p:nvSpPr>
          <p:cNvPr id="24" name="テキスト ボックス 23">
            <a:extLst>
              <a:ext uri="{FF2B5EF4-FFF2-40B4-BE49-F238E27FC236}">
                <a16:creationId xmlns:a16="http://schemas.microsoft.com/office/drawing/2014/main" xmlns="" id="{BB04480E-AD93-4A4A-AE73-50738E067A67}"/>
              </a:ext>
            </a:extLst>
          </p:cNvPr>
          <p:cNvSpPr txBox="1"/>
          <p:nvPr/>
        </p:nvSpPr>
        <p:spPr>
          <a:xfrm>
            <a:off x="1498600" y="8495923"/>
            <a:ext cx="1308370" cy="430887"/>
          </a:xfrm>
          <a:prstGeom prst="rect">
            <a:avLst/>
          </a:prstGeom>
          <a:noFill/>
        </p:spPr>
        <p:txBody>
          <a:bodyPr wrap="square">
            <a:spAutoFit/>
          </a:bodyPr>
          <a:lstStyle/>
          <a:p>
            <a:pPr algn="ctr"/>
            <a:r>
              <a:rPr lang="ja-JP" altLang="en-US" sz="1100" b="1">
                <a:solidFill>
                  <a:srgbClr val="E71F19"/>
                </a:solidFill>
                <a:latin typeface="Yu Gothic" panose="020B0400000000000000" pitchFamily="34" charset="-128"/>
                <a:ea typeface="Yu Gothic" panose="020B0400000000000000" pitchFamily="34" charset="-128"/>
                <a:cs typeface="YuGothic"/>
              </a:rPr>
              <a:t>対象となる班を</a:t>
            </a:r>
            <a:endParaRPr lang="en-US" altLang="ja-JP" sz="1100" b="1">
              <a:solidFill>
                <a:srgbClr val="E71F19"/>
              </a:solidFill>
              <a:latin typeface="Yu Gothic" panose="020B0400000000000000" pitchFamily="34" charset="-128"/>
              <a:ea typeface="Yu Gothic" panose="020B0400000000000000" pitchFamily="34" charset="-128"/>
              <a:cs typeface="YuGothic"/>
            </a:endParaRPr>
          </a:p>
          <a:p>
            <a:pPr algn="ctr"/>
            <a:r>
              <a:rPr lang="ja-JP" altLang="en-US" sz="1100" b="1">
                <a:solidFill>
                  <a:srgbClr val="E71F19"/>
                </a:solidFill>
                <a:latin typeface="Yu Gothic" panose="020B0400000000000000" pitchFamily="34" charset="-128"/>
                <a:ea typeface="Yu Gothic" panose="020B0400000000000000" pitchFamily="34" charset="-128"/>
                <a:cs typeface="YuGothic"/>
              </a:rPr>
              <a:t>抜き出す</a:t>
            </a:r>
            <a:endParaRPr lang="ja-JP" altLang="en-US" sz="1100"/>
          </a:p>
        </p:txBody>
      </p:sp>
      <p:sp>
        <p:nvSpPr>
          <p:cNvPr id="25" name="テキスト ボックス 24">
            <a:extLst>
              <a:ext uri="{FF2B5EF4-FFF2-40B4-BE49-F238E27FC236}">
                <a16:creationId xmlns:a16="http://schemas.microsoft.com/office/drawing/2014/main" xmlns="" id="{A607CE98-F519-47CF-9A11-3F8245FDF130}"/>
              </a:ext>
            </a:extLst>
          </p:cNvPr>
          <p:cNvSpPr txBox="1"/>
          <p:nvPr/>
        </p:nvSpPr>
        <p:spPr>
          <a:xfrm>
            <a:off x="536734" y="2883796"/>
            <a:ext cx="1308370" cy="430887"/>
          </a:xfrm>
          <a:prstGeom prst="rect">
            <a:avLst/>
          </a:prstGeom>
          <a:noFill/>
        </p:spPr>
        <p:txBody>
          <a:bodyPr wrap="square">
            <a:spAutoFit/>
          </a:bodyPr>
          <a:lstStyle/>
          <a:p>
            <a:r>
              <a:rPr lang="ja-JP" altLang="en-US" sz="1100" b="1">
                <a:solidFill>
                  <a:srgbClr val="E71F19"/>
                </a:solidFill>
                <a:latin typeface="Yu Gothic" panose="020B0400000000000000" pitchFamily="34" charset="-128"/>
                <a:ea typeface="Yu Gothic" panose="020B0400000000000000" pitchFamily="34" charset="-128"/>
                <a:cs typeface="YuGothic"/>
              </a:rPr>
              <a:t>手分けして上から順番に実施する</a:t>
            </a:r>
            <a:endParaRPr lang="ja-JP" altLang="en-US" sz="1100"/>
          </a:p>
        </p:txBody>
      </p:sp>
      <p:sp>
        <p:nvSpPr>
          <p:cNvPr id="26" name="object 20">
            <a:extLst>
              <a:ext uri="{FF2B5EF4-FFF2-40B4-BE49-F238E27FC236}">
                <a16:creationId xmlns:a16="http://schemas.microsoft.com/office/drawing/2014/main" xmlns="" id="{B504E829-5447-4C9E-8EB5-E117252E0A83}"/>
              </a:ext>
            </a:extLst>
          </p:cNvPr>
          <p:cNvSpPr txBox="1"/>
          <p:nvPr/>
        </p:nvSpPr>
        <p:spPr>
          <a:xfrm>
            <a:off x="4475299" y="8150240"/>
            <a:ext cx="2667000" cy="259045"/>
          </a:xfrm>
          <a:prstGeom prst="rect">
            <a:avLst/>
          </a:prstGeom>
        </p:spPr>
        <p:txBody>
          <a:bodyPr vert="horz" wrap="square" lIns="0" tIns="12700" rIns="0" bIns="0" rtlCol="0">
            <a:spAutoFit/>
          </a:bodyPr>
          <a:lstStyle/>
          <a:p>
            <a:pPr marL="12700">
              <a:lnSpc>
                <a:spcPct val="100000"/>
              </a:lnSpc>
              <a:spcBef>
                <a:spcPts val="100"/>
              </a:spcBef>
            </a:pPr>
            <a:r>
              <a:rPr sz="1600" b="1" err="1">
                <a:solidFill>
                  <a:srgbClr val="221815"/>
                </a:solidFill>
                <a:latin typeface="Yu Gothic" panose="020B0400000000000000" pitchFamily="34" charset="-128"/>
                <a:ea typeface="Yu Gothic" panose="020B0400000000000000" pitchFamily="34" charset="-128"/>
                <a:cs typeface="YuGothic"/>
              </a:rPr>
              <a:t>避難所</a:t>
            </a:r>
            <a:r>
              <a:rPr lang="ja-JP" altLang="en-US" sz="1600" b="1">
                <a:solidFill>
                  <a:srgbClr val="221815"/>
                </a:solidFill>
                <a:latin typeface="Yu Gothic" panose="020B0400000000000000" pitchFamily="34" charset="-128"/>
                <a:ea typeface="Yu Gothic" panose="020B0400000000000000" pitchFamily="34" charset="-128"/>
                <a:cs typeface="YuGothic"/>
              </a:rPr>
              <a:t>運営マニュアル</a:t>
            </a:r>
            <a:endParaRPr sz="1600" b="1">
              <a:latin typeface="Yu Gothic" panose="020B0400000000000000" pitchFamily="34" charset="-128"/>
              <a:ea typeface="Yu Gothic" panose="020B0400000000000000" pitchFamily="34" charset="-128"/>
              <a:cs typeface="YuGothic"/>
            </a:endParaRPr>
          </a:p>
        </p:txBody>
      </p:sp>
      <p:sp>
        <p:nvSpPr>
          <p:cNvPr id="27" name="テキスト ボックス 26">
            <a:extLst>
              <a:ext uri="{FF2B5EF4-FFF2-40B4-BE49-F238E27FC236}">
                <a16:creationId xmlns:a16="http://schemas.microsoft.com/office/drawing/2014/main" xmlns="" id="{B316E69B-10D3-4DCA-80D3-E139ED202A7A}"/>
              </a:ext>
            </a:extLst>
          </p:cNvPr>
          <p:cNvSpPr txBox="1"/>
          <p:nvPr/>
        </p:nvSpPr>
        <p:spPr>
          <a:xfrm>
            <a:off x="1705445" y="6866215"/>
            <a:ext cx="5099759" cy="705706"/>
          </a:xfrm>
          <a:prstGeom prst="rect">
            <a:avLst/>
          </a:prstGeom>
          <a:noFill/>
        </p:spPr>
        <p:txBody>
          <a:bodyPr wrap="square">
            <a:spAutoFit/>
          </a:bodyPr>
          <a:lstStyle>
            <a:defPPr>
              <a:defRPr lang="ja-JP"/>
            </a:defPPr>
            <a:lvl1pPr marL="12700" marR="5080">
              <a:lnSpc>
                <a:spcPct val="145800"/>
              </a:lnSpc>
              <a:spcBef>
                <a:spcPts val="100"/>
              </a:spcBef>
              <a:defRPr sz="1400" b="1">
                <a:solidFill>
                  <a:srgbClr val="221815"/>
                </a:solidFill>
                <a:latin typeface="Yu Gothic" panose="020B0400000000000000" pitchFamily="34" charset="-128"/>
                <a:ea typeface="Yu Gothic" panose="020B0400000000000000" pitchFamily="34" charset="-128"/>
                <a:cs typeface="YuGo-Medium"/>
              </a:defRPr>
            </a:lvl1pPr>
          </a:lstStyle>
          <a:p>
            <a:r>
              <a:rPr lang="ja-JP" altLang="en-US"/>
              <a:t>運営班</a:t>
            </a:r>
            <a:r>
              <a:rPr lang="ja-JP" altLang="en-US">
                <a:solidFill>
                  <a:schemeClr val="tx1"/>
                </a:solidFill>
              </a:rPr>
              <a:t>ごとに、担当となる班のマニュアルを抜き出し、</a:t>
            </a:r>
            <a:endParaRPr lang="en-US" altLang="ja-JP">
              <a:solidFill>
                <a:schemeClr val="tx1"/>
              </a:solidFill>
            </a:endParaRPr>
          </a:p>
          <a:p>
            <a:r>
              <a:rPr lang="ja-JP" altLang="en-US">
                <a:solidFill>
                  <a:schemeClr val="tx1"/>
                </a:solidFill>
              </a:rPr>
              <a:t>各班が</a:t>
            </a:r>
            <a:r>
              <a:rPr lang="ja-JP" altLang="en-US"/>
              <a:t>協力して避難所運営を行います。</a:t>
            </a:r>
          </a:p>
        </p:txBody>
      </p:sp>
      <p:sp>
        <p:nvSpPr>
          <p:cNvPr id="28" name="正方形/長方形 27">
            <a:extLst>
              <a:ext uri="{FF2B5EF4-FFF2-40B4-BE49-F238E27FC236}">
                <a16:creationId xmlns:a16="http://schemas.microsoft.com/office/drawing/2014/main" xmlns="" id="{ED9EB146-DC7F-4BC1-8529-0716AC2E43B6}"/>
              </a:ext>
            </a:extLst>
          </p:cNvPr>
          <p:cNvSpPr/>
          <p:nvPr/>
        </p:nvSpPr>
        <p:spPr>
          <a:xfrm>
            <a:off x="569936" y="6838526"/>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9" name="object 16">
            <a:extLst>
              <a:ext uri="{FF2B5EF4-FFF2-40B4-BE49-F238E27FC236}">
                <a16:creationId xmlns:a16="http://schemas.microsoft.com/office/drawing/2014/main" xmlns="" id="{B12199A7-853E-47E2-AFB1-682CA6C62A28}"/>
              </a:ext>
            </a:extLst>
          </p:cNvPr>
          <p:cNvSpPr/>
          <p:nvPr/>
        </p:nvSpPr>
        <p:spPr>
          <a:xfrm>
            <a:off x="882811" y="6916382"/>
            <a:ext cx="432000" cy="432000"/>
          </a:xfrm>
          <a:custGeom>
            <a:avLst/>
            <a:gdLst/>
            <a:ahLst/>
            <a:cxnLst/>
            <a:rect l="l" t="t" r="r" b="b"/>
            <a:pathLst>
              <a:path w="549910" h="549909">
                <a:moveTo>
                  <a:pt x="430606" y="202006"/>
                </a:moveTo>
                <a:lnTo>
                  <a:pt x="391731" y="163131"/>
                </a:lnTo>
                <a:lnTo>
                  <a:pt x="245960" y="308914"/>
                </a:lnTo>
                <a:lnTo>
                  <a:pt x="171792" y="234746"/>
                </a:lnTo>
                <a:lnTo>
                  <a:pt x="132918" y="273621"/>
                </a:lnTo>
                <a:lnTo>
                  <a:pt x="245948" y="386676"/>
                </a:lnTo>
                <a:lnTo>
                  <a:pt x="430606" y="202006"/>
                </a:lnTo>
                <a:close/>
              </a:path>
              <a:path w="549910" h="549909">
                <a:moveTo>
                  <a:pt x="549783" y="274891"/>
                </a:moveTo>
                <a:lnTo>
                  <a:pt x="545338" y="225552"/>
                </a:lnTo>
                <a:lnTo>
                  <a:pt x="532549" y="179070"/>
                </a:lnTo>
                <a:lnTo>
                  <a:pt x="529170" y="171970"/>
                </a:lnTo>
                <a:lnTo>
                  <a:pt x="529170" y="274891"/>
                </a:lnTo>
                <a:lnTo>
                  <a:pt x="525068"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58"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58"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68"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58"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58" y="512216"/>
                </a:lnTo>
                <a:lnTo>
                  <a:pt x="179070" y="532574"/>
                </a:lnTo>
                <a:lnTo>
                  <a:pt x="225539" y="545363"/>
                </a:lnTo>
                <a:lnTo>
                  <a:pt x="274891" y="549795"/>
                </a:lnTo>
                <a:lnTo>
                  <a:pt x="324231" y="545363"/>
                </a:lnTo>
                <a:lnTo>
                  <a:pt x="370713"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rgbClr val="221815"/>
          </a:solidFill>
        </p:spPr>
        <p:txBody>
          <a:bodyPr wrap="square" lIns="0" tIns="0" rIns="0" bIns="0" rtlCol="0"/>
          <a:lstStyle/>
          <a:p>
            <a:endParaRPr/>
          </a:p>
        </p:txBody>
      </p:sp>
      <p:sp>
        <p:nvSpPr>
          <p:cNvPr id="30" name="テキスト ボックス 29">
            <a:extLst>
              <a:ext uri="{FF2B5EF4-FFF2-40B4-BE49-F238E27FC236}">
                <a16:creationId xmlns:a16="http://schemas.microsoft.com/office/drawing/2014/main" xmlns="" id="{58DB747E-5298-4024-A028-9804433EA71A}"/>
              </a:ext>
            </a:extLst>
          </p:cNvPr>
          <p:cNvSpPr txBox="1"/>
          <p:nvPr/>
        </p:nvSpPr>
        <p:spPr>
          <a:xfrm>
            <a:off x="781536" y="7351216"/>
            <a:ext cx="788769" cy="276999"/>
          </a:xfrm>
          <a:prstGeom prst="rect">
            <a:avLst/>
          </a:prstGeom>
          <a:noFill/>
        </p:spPr>
        <p:txBody>
          <a:bodyPr wrap="square">
            <a:spAutoFit/>
          </a:bodyPr>
          <a:lstStyle/>
          <a:p>
            <a:pPr>
              <a:lnSpc>
                <a:spcPct val="100000"/>
              </a:lnSpc>
            </a:pPr>
            <a:r>
              <a:rPr lang="ja-JP" altLang="en-US" sz="1200" b="1">
                <a:solidFill>
                  <a:srgbClr val="221815"/>
                </a:solidFill>
                <a:latin typeface="Yu Gothic" panose="020B0400000000000000" pitchFamily="34" charset="-128"/>
                <a:ea typeface="Yu Gothic" panose="020B0400000000000000" pitchFamily="34" charset="-128"/>
                <a:cs typeface="YuGothic"/>
              </a:rPr>
              <a:t>使い方</a:t>
            </a:r>
            <a:endParaRPr lang="en-US" altLang="ja-JP" sz="1200" b="1">
              <a:solidFill>
                <a:srgbClr val="221815"/>
              </a:solidFill>
              <a:latin typeface="Yu Gothic" panose="020B0400000000000000" pitchFamily="34" charset="-128"/>
              <a:ea typeface="Yu Gothic" panose="020B0400000000000000" pitchFamily="34" charset="-128"/>
              <a:cs typeface="YuGothic"/>
            </a:endParaRPr>
          </a:p>
        </p:txBody>
      </p:sp>
      <p:cxnSp>
        <p:nvCxnSpPr>
          <p:cNvPr id="31" name="直線矢印コネクタ 30">
            <a:extLst>
              <a:ext uri="{FF2B5EF4-FFF2-40B4-BE49-F238E27FC236}">
                <a16:creationId xmlns:a16="http://schemas.microsoft.com/office/drawing/2014/main" xmlns="" id="{4D4E6D2F-E90F-407D-A305-800580555CC4}"/>
              </a:ext>
            </a:extLst>
          </p:cNvPr>
          <p:cNvCxnSpPr/>
          <p:nvPr/>
        </p:nvCxnSpPr>
        <p:spPr>
          <a:xfrm>
            <a:off x="1649239" y="8992188"/>
            <a:ext cx="101232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object 9">
            <a:extLst>
              <a:ext uri="{FF2B5EF4-FFF2-40B4-BE49-F238E27FC236}">
                <a16:creationId xmlns:a16="http://schemas.microsoft.com/office/drawing/2014/main" xmlns="" id="{DEC94723-9F36-4CC4-BD5A-16B63916536E}"/>
              </a:ext>
            </a:extLst>
          </p:cNvPr>
          <p:cNvGrpSpPr/>
          <p:nvPr/>
        </p:nvGrpSpPr>
        <p:grpSpPr>
          <a:xfrm>
            <a:off x="508000" y="730980"/>
            <a:ext cx="6553200" cy="628997"/>
            <a:chOff x="540004" y="1688134"/>
            <a:chExt cx="6480175" cy="334010"/>
          </a:xfrm>
          <a:solidFill>
            <a:srgbClr val="172A88"/>
          </a:solidFill>
        </p:grpSpPr>
        <p:pic>
          <p:nvPicPr>
            <p:cNvPr id="33" name="object 10">
              <a:extLst>
                <a:ext uri="{FF2B5EF4-FFF2-40B4-BE49-F238E27FC236}">
                  <a16:creationId xmlns:a16="http://schemas.microsoft.com/office/drawing/2014/main" xmlns="" id="{5A0AB812-1AAC-43DB-B79F-F0BF57A03448}"/>
                </a:ext>
              </a:extLst>
            </p:cNvPr>
            <p:cNvPicPr/>
            <p:nvPr/>
          </p:nvPicPr>
          <p:blipFill>
            <a:blip r:embed="rId8" cstate="print"/>
            <a:stretch>
              <a:fillRect/>
            </a:stretch>
          </p:blipFill>
          <p:spPr>
            <a:xfrm>
              <a:off x="4217036" y="1688134"/>
              <a:ext cx="2802965" cy="333693"/>
            </a:xfrm>
            <a:prstGeom prst="rect">
              <a:avLst/>
            </a:prstGeom>
            <a:grpFill/>
            <a:ln>
              <a:solidFill>
                <a:schemeClr val="bg1"/>
              </a:solidFill>
            </a:ln>
          </p:spPr>
        </p:pic>
        <p:sp>
          <p:nvSpPr>
            <p:cNvPr id="34" name="object 11">
              <a:extLst>
                <a:ext uri="{FF2B5EF4-FFF2-40B4-BE49-F238E27FC236}">
                  <a16:creationId xmlns:a16="http://schemas.microsoft.com/office/drawing/2014/main" xmlns="" id="{A021A737-F499-45FB-AA2F-789F8F650F37}"/>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35" name="object 12">
            <a:extLst>
              <a:ext uri="{FF2B5EF4-FFF2-40B4-BE49-F238E27FC236}">
                <a16:creationId xmlns:a16="http://schemas.microsoft.com/office/drawing/2014/main" xmlns="" id="{4C578682-6808-4F65-B061-08BD80C6D776}"/>
              </a:ext>
            </a:extLst>
          </p:cNvPr>
          <p:cNvSpPr txBox="1"/>
          <p:nvPr/>
        </p:nvSpPr>
        <p:spPr>
          <a:xfrm>
            <a:off x="669669" y="873547"/>
            <a:ext cx="4971733"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災害時のマニュアルの活用</a:t>
            </a:r>
          </a:p>
        </p:txBody>
      </p:sp>
      <p:grpSp>
        <p:nvGrpSpPr>
          <p:cNvPr id="36" name="グループ化 35">
            <a:extLst>
              <a:ext uri="{FF2B5EF4-FFF2-40B4-BE49-F238E27FC236}">
                <a16:creationId xmlns:a16="http://schemas.microsoft.com/office/drawing/2014/main" xmlns="" id="{05E13C67-AA9C-4002-9AF4-64A303194859}"/>
              </a:ext>
            </a:extLst>
          </p:cNvPr>
          <p:cNvGrpSpPr/>
          <p:nvPr/>
        </p:nvGrpSpPr>
        <p:grpSpPr>
          <a:xfrm>
            <a:off x="627708" y="1536700"/>
            <a:ext cx="4832371" cy="289823"/>
            <a:chOff x="721321" y="3930483"/>
            <a:chExt cx="4832371" cy="289823"/>
          </a:xfrm>
        </p:grpSpPr>
        <p:sp>
          <p:nvSpPr>
            <p:cNvPr id="37" name="object 2">
              <a:extLst>
                <a:ext uri="{FF2B5EF4-FFF2-40B4-BE49-F238E27FC236}">
                  <a16:creationId xmlns:a16="http://schemas.microsoft.com/office/drawing/2014/main" xmlns="" id="{8DE8863A-36A0-4FF3-A0E2-86F78868FC50}"/>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避難所開設時：アクションカードの活用</a:t>
              </a:r>
              <a:endParaRPr b="1">
                <a:latin typeface="游ゴシック" panose="020B0400000000000000" pitchFamily="50" charset="-128"/>
                <a:ea typeface="游ゴシック" panose="020B0400000000000000" pitchFamily="50" charset="-128"/>
                <a:cs typeface="YuGothic"/>
              </a:endParaRPr>
            </a:p>
          </p:txBody>
        </p:sp>
        <p:sp>
          <p:nvSpPr>
            <p:cNvPr id="38" name="object 3">
              <a:extLst>
                <a:ext uri="{FF2B5EF4-FFF2-40B4-BE49-F238E27FC236}">
                  <a16:creationId xmlns:a16="http://schemas.microsoft.com/office/drawing/2014/main" xmlns="" id="{7C821904-424B-4969-96C2-3D2D4F6D53B5}"/>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39" name="テキスト ボックス 38">
            <a:extLst>
              <a:ext uri="{FF2B5EF4-FFF2-40B4-BE49-F238E27FC236}">
                <a16:creationId xmlns:a16="http://schemas.microsoft.com/office/drawing/2014/main" xmlns="" id="{93BE1339-CBA5-49D0-9D84-471D69F913C4}"/>
              </a:ext>
            </a:extLst>
          </p:cNvPr>
          <p:cNvSpPr txBox="1"/>
          <p:nvPr/>
        </p:nvSpPr>
        <p:spPr>
          <a:xfrm>
            <a:off x="800229" y="5333864"/>
            <a:ext cx="790601" cy="369332"/>
          </a:xfrm>
          <a:prstGeom prst="rect">
            <a:avLst/>
          </a:prstGeom>
          <a:noFill/>
        </p:spPr>
        <p:txBody>
          <a:bodyPr wrap="none" rtlCol="0">
            <a:spAutoFit/>
          </a:bodyPr>
          <a:lstStyle/>
          <a:p>
            <a:r>
              <a:rPr kumimoji="1" lang="en-US" altLang="ja-JP" b="1"/>
              <a:t>POINT</a:t>
            </a:r>
            <a:endParaRPr kumimoji="1" lang="ja-JP" altLang="en-US" b="1"/>
          </a:p>
        </p:txBody>
      </p:sp>
      <p:grpSp>
        <p:nvGrpSpPr>
          <p:cNvPr id="40" name="グループ化 39">
            <a:extLst>
              <a:ext uri="{FF2B5EF4-FFF2-40B4-BE49-F238E27FC236}">
                <a16:creationId xmlns:a16="http://schemas.microsoft.com/office/drawing/2014/main" xmlns="" id="{2270CF83-5610-47E2-9AEB-F1E473B3CF1D}"/>
              </a:ext>
            </a:extLst>
          </p:cNvPr>
          <p:cNvGrpSpPr/>
          <p:nvPr/>
        </p:nvGrpSpPr>
        <p:grpSpPr>
          <a:xfrm>
            <a:off x="664764" y="6357193"/>
            <a:ext cx="4832371" cy="289823"/>
            <a:chOff x="721321" y="3930483"/>
            <a:chExt cx="4832371" cy="289823"/>
          </a:xfrm>
        </p:grpSpPr>
        <p:sp>
          <p:nvSpPr>
            <p:cNvPr id="41" name="object 2">
              <a:extLst>
                <a:ext uri="{FF2B5EF4-FFF2-40B4-BE49-F238E27FC236}">
                  <a16:creationId xmlns:a16="http://schemas.microsoft.com/office/drawing/2014/main" xmlns="" id="{B7A04A9C-232A-410D-A0FB-EF269BFCAB10}"/>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避難所運営時：各運営班マニュアルの活用</a:t>
              </a:r>
              <a:endParaRPr b="1">
                <a:latin typeface="游ゴシック" panose="020B0400000000000000" pitchFamily="50" charset="-128"/>
                <a:ea typeface="游ゴシック" panose="020B0400000000000000" pitchFamily="50" charset="-128"/>
                <a:cs typeface="YuGothic"/>
              </a:endParaRPr>
            </a:p>
          </p:txBody>
        </p:sp>
        <p:sp>
          <p:nvSpPr>
            <p:cNvPr id="42" name="object 3">
              <a:extLst>
                <a:ext uri="{FF2B5EF4-FFF2-40B4-BE49-F238E27FC236}">
                  <a16:creationId xmlns:a16="http://schemas.microsoft.com/office/drawing/2014/main" xmlns="" id="{26EFC5B6-9F2C-4524-8A28-0288FDDA2645}"/>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43" name="object 22">
            <a:extLst>
              <a:ext uri="{FF2B5EF4-FFF2-40B4-BE49-F238E27FC236}">
                <a16:creationId xmlns:a16="http://schemas.microsoft.com/office/drawing/2014/main" xmlns="" id="{5B4055EF-B939-4CB8-B9C7-A547721AEC71}"/>
              </a:ext>
            </a:extLst>
          </p:cNvPr>
          <p:cNvSpPr txBox="1"/>
          <p:nvPr/>
        </p:nvSpPr>
        <p:spPr>
          <a:xfrm>
            <a:off x="4511246" y="8582417"/>
            <a:ext cx="2527191" cy="1090042"/>
          </a:xfrm>
          <a:prstGeom prst="rect">
            <a:avLst/>
          </a:prstGeom>
        </p:spPr>
        <p:txBody>
          <a:bodyPr vert="horz" wrap="square" lIns="0" tIns="12700" rIns="0" bIns="0" rtlCol="0">
            <a:spAutoFit/>
          </a:bodyPr>
          <a:lstStyle/>
          <a:p>
            <a:r>
              <a:rPr lang="ja-JP" altLang="en-US" sz="1400" b="1">
                <a:solidFill>
                  <a:srgbClr val="221815"/>
                </a:solidFill>
                <a:latin typeface="Yu Gothic" panose="020B0400000000000000" pitchFamily="34" charset="-128"/>
                <a:ea typeface="Yu Gothic" panose="020B0400000000000000" pitchFamily="34" charset="-128"/>
                <a:cs typeface="YuGo-Medium"/>
              </a:rPr>
              <a:t>避難所運営マニュアルは、各運営班が「なにを、どうすればよいか」その手順、使用する様式、実施する際のコツ・ポイントが書かれています。</a:t>
            </a:r>
            <a:endParaRPr lang="en-US" altLang="ja-JP" sz="1400" b="1">
              <a:solidFill>
                <a:srgbClr val="221815"/>
              </a:solidFill>
              <a:latin typeface="Yu Gothic" panose="020B0400000000000000" pitchFamily="34" charset="-128"/>
              <a:ea typeface="Yu Gothic" panose="020B0400000000000000" pitchFamily="34" charset="-128"/>
              <a:cs typeface="YuGo-Medium"/>
            </a:endParaRPr>
          </a:p>
        </p:txBody>
      </p:sp>
      <p:sp>
        <p:nvSpPr>
          <p:cNvPr id="44" name="テキスト ボックス 43">
            <a:extLst>
              <a:ext uri="{FF2B5EF4-FFF2-40B4-BE49-F238E27FC236}">
                <a16:creationId xmlns:a16="http://schemas.microsoft.com/office/drawing/2014/main" xmlns="" id="{12A28321-2EFE-4DA0-854E-6A59F1839A8A}"/>
              </a:ext>
            </a:extLst>
          </p:cNvPr>
          <p:cNvSpPr txBox="1"/>
          <p:nvPr/>
        </p:nvSpPr>
        <p:spPr>
          <a:xfrm>
            <a:off x="1753668" y="5232730"/>
            <a:ext cx="5467233" cy="738664"/>
          </a:xfrm>
          <a:prstGeom prst="rect">
            <a:avLst/>
          </a:prstGeom>
          <a:noFill/>
        </p:spPr>
        <p:txBody>
          <a:bodyPr wrap="square">
            <a:spAutoFit/>
          </a:bodyPr>
          <a:lstStyle/>
          <a:p>
            <a:pPr>
              <a:lnSpc>
                <a:spcPct val="100000"/>
              </a:lnSpc>
            </a:pPr>
            <a:r>
              <a:rPr lang="ja-JP" altLang="en-US" sz="1400" b="1" dirty="0">
                <a:solidFill>
                  <a:srgbClr val="0033CC"/>
                </a:solidFill>
                <a:latin typeface="Yu Gothic" panose="020B0400000000000000" pitchFamily="34" charset="-128"/>
                <a:ea typeface="Yu Gothic" panose="020B0400000000000000" pitchFamily="34" charset="-128"/>
                <a:cs typeface="YuGothic"/>
              </a:rPr>
              <a:t>大雨時編</a:t>
            </a:r>
            <a:r>
              <a:rPr lang="ja-JP" altLang="en-US" sz="1400" b="1" dirty="0">
                <a:latin typeface="Yu Gothic" panose="020B0400000000000000" pitchFamily="34" charset="-128"/>
                <a:ea typeface="Yu Gothic" panose="020B0400000000000000" pitchFamily="34" charset="-128"/>
                <a:cs typeface="YuGothic"/>
              </a:rPr>
              <a:t>は</a:t>
            </a:r>
            <a:r>
              <a:rPr lang="ja-JP" altLang="en-US" sz="1400" b="1" dirty="0">
                <a:solidFill>
                  <a:srgbClr val="0033CC"/>
                </a:solidFill>
                <a:latin typeface="Yu Gothic" panose="020B0400000000000000" pitchFamily="34" charset="-128"/>
                <a:ea typeface="Yu Gothic" panose="020B0400000000000000" pitchFamily="34" charset="-128"/>
                <a:cs typeface="YuGothic"/>
              </a:rPr>
              <a:t>青</a:t>
            </a:r>
            <a:r>
              <a:rPr lang="ja-JP" altLang="en-US" sz="1400" b="1" dirty="0">
                <a:solidFill>
                  <a:srgbClr val="212121"/>
                </a:solidFill>
                <a:latin typeface="Yu Gothic" panose="020B0400000000000000" pitchFamily="34" charset="-128"/>
                <a:ea typeface="Yu Gothic" panose="020B0400000000000000" pitchFamily="34" charset="-128"/>
                <a:cs typeface="YuGothic"/>
              </a:rPr>
              <a:t>色のデザインで、</a:t>
            </a:r>
            <a:r>
              <a:rPr lang="ja-JP" altLang="en-US" sz="1400" b="1" dirty="0">
                <a:solidFill>
                  <a:srgbClr val="FF0000"/>
                </a:solidFill>
                <a:latin typeface="Yu Gothic" panose="020B0400000000000000" pitchFamily="34" charset="-128"/>
                <a:ea typeface="Yu Gothic" panose="020B0400000000000000" pitchFamily="34" charset="-128"/>
                <a:cs typeface="YuGothic"/>
              </a:rPr>
              <a:t>地震編</a:t>
            </a:r>
            <a:r>
              <a:rPr lang="ja-JP" altLang="en-US" sz="1400" b="1" dirty="0">
                <a:solidFill>
                  <a:srgbClr val="212121"/>
                </a:solidFill>
                <a:latin typeface="Yu Gothic" panose="020B0400000000000000" pitchFamily="34" charset="-128"/>
                <a:ea typeface="Yu Gothic" panose="020B0400000000000000" pitchFamily="34" charset="-128"/>
                <a:cs typeface="YuGothic"/>
              </a:rPr>
              <a:t>は</a:t>
            </a:r>
            <a:r>
              <a:rPr lang="ja-JP" altLang="en-US" sz="1400" b="1" dirty="0">
                <a:solidFill>
                  <a:srgbClr val="FF0000"/>
                </a:solidFill>
                <a:latin typeface="Yu Gothic" panose="020B0400000000000000" pitchFamily="34" charset="-128"/>
                <a:ea typeface="Yu Gothic" panose="020B0400000000000000" pitchFamily="34" charset="-128"/>
                <a:cs typeface="YuGothic"/>
              </a:rPr>
              <a:t>赤</a:t>
            </a:r>
            <a:r>
              <a:rPr lang="ja-JP" altLang="en-US" sz="1400" b="1" dirty="0">
                <a:solidFill>
                  <a:srgbClr val="212121"/>
                </a:solidFill>
                <a:latin typeface="Yu Gothic" panose="020B0400000000000000" pitchFamily="34" charset="-128"/>
                <a:ea typeface="Yu Gothic" panose="020B0400000000000000" pitchFamily="34" charset="-128"/>
                <a:cs typeface="YuGothic"/>
              </a:rPr>
              <a:t>色のデザインでカードが作成されています。</a:t>
            </a:r>
            <a:endParaRPr lang="en-US" altLang="ja-JP" sz="1400" b="1" dirty="0">
              <a:solidFill>
                <a:srgbClr val="212121"/>
              </a:solidFill>
              <a:latin typeface="Yu Gothic" panose="020B0400000000000000" pitchFamily="34" charset="-128"/>
              <a:ea typeface="Yu Gothic" panose="020B0400000000000000" pitchFamily="34" charset="-128"/>
              <a:cs typeface="YuGothic"/>
            </a:endParaRPr>
          </a:p>
          <a:p>
            <a:pPr>
              <a:lnSpc>
                <a:spcPct val="100000"/>
              </a:lnSpc>
            </a:pPr>
            <a:r>
              <a:rPr lang="ja-JP" altLang="en-US" sz="1400" b="1" dirty="0">
                <a:solidFill>
                  <a:srgbClr val="212121"/>
                </a:solidFill>
                <a:latin typeface="Yu Gothic" panose="020B0400000000000000" pitchFamily="34" charset="-128"/>
                <a:ea typeface="Yu Gothic" panose="020B0400000000000000" pitchFamily="34" charset="-128"/>
                <a:cs typeface="YuGothic"/>
              </a:rPr>
              <a:t>関係者で手分け（カードを分担）して避難所を開設しましょう！</a:t>
            </a:r>
          </a:p>
        </p:txBody>
      </p:sp>
    </p:spTree>
    <p:extLst>
      <p:ext uri="{BB962C8B-B14F-4D97-AF65-F5344CB8AC3E}">
        <p14:creationId xmlns:p14="http://schemas.microsoft.com/office/powerpoint/2010/main" val="23515139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3" ma:contentTypeDescription="新しいドキュメントを作成します。" ma:contentTypeScope="" ma:versionID="6b609480f43f145ac7221c1065cde41d">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f6feae562aa0b2846cbe332cced2810c"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29E261-9C2B-4CB5-B3AC-FDDD37BC3B85}">
  <ds:schemaRefs>
    <ds:schemaRef ds:uri="http://purl.org/dc/terms/"/>
    <ds:schemaRef ds:uri="87e92068-5d1b-4b37-b84f-05171d1d989c"/>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7986456-94c4-43e3-a5cd-23faf3e50be4"/>
    <ds:schemaRef ds:uri="http://www.w3.org/XML/1998/namespace"/>
  </ds:schemaRefs>
</ds:datastoreItem>
</file>

<file path=customXml/itemProps2.xml><?xml version="1.0" encoding="utf-8"?>
<ds:datastoreItem xmlns:ds="http://schemas.openxmlformats.org/officeDocument/2006/customXml" ds:itemID="{3D9597CF-38DF-42FF-8CA3-1DC6708EB190}">
  <ds:schemaRefs>
    <ds:schemaRef ds:uri="http://schemas.microsoft.com/sharepoint/v3/contenttype/forms"/>
  </ds:schemaRefs>
</ds:datastoreItem>
</file>

<file path=customXml/itemProps3.xml><?xml version="1.0" encoding="utf-8"?>
<ds:datastoreItem xmlns:ds="http://schemas.openxmlformats.org/officeDocument/2006/customXml" ds:itemID="{426FA327-069A-4769-8873-4E77C5AB27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986456-94c4-43e3-a5cd-23faf3e50be4"/>
    <ds:schemaRef ds:uri="87e92068-5d1b-4b37-b84f-05171d1d98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1019</TotalTime>
  <Words>10940</Words>
  <Application>Microsoft Office PowerPoint</Application>
  <PresentationFormat>ユーザー設定</PresentationFormat>
  <Paragraphs>1365</Paragraphs>
  <Slides>88</Slides>
  <Notes>0</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88</vt:i4>
      </vt:variant>
    </vt:vector>
  </HeadingPairs>
  <TitlesOfParts>
    <vt:vector size="108" baseType="lpstr">
      <vt:lpstr>BIZ UDゴシック</vt:lpstr>
      <vt:lpstr>HG丸ｺﾞｼｯｸM-PRO</vt:lpstr>
      <vt:lpstr>ＭＳ Ｐゴシック</vt:lpstr>
      <vt:lpstr>ＭＳ Ｐゴシック 本文</vt:lpstr>
      <vt:lpstr>ＭＳ 明朝</vt:lpstr>
      <vt:lpstr>Yu Gothic Medium</vt:lpstr>
      <vt:lpstr>YuGo-Medium</vt:lpstr>
      <vt:lpstr>YuGothic</vt:lpstr>
      <vt:lpstr>メイリオ</vt:lpstr>
      <vt:lpstr>Yu Gothic</vt:lpstr>
      <vt:lpstr>Yu Gothic</vt:lpstr>
      <vt:lpstr>游ゴシック Light</vt:lpstr>
      <vt:lpstr>游ゴシック Medium</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井上 徹太郎</dc:creator>
  <cp:lastModifiedBy>鳥越 俊明</cp:lastModifiedBy>
  <cp:revision>15</cp:revision>
  <cp:lastPrinted>2022-06-30T08:03:01Z</cp:lastPrinted>
  <dcterms:created xsi:type="dcterms:W3CDTF">2022-04-04T00:43:16Z</dcterms:created>
  <dcterms:modified xsi:type="dcterms:W3CDTF">2022-06-30T08:03:34Z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ies>
</file>