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1"/>
  </p:notesMasterIdLst>
  <p:sldIdLst>
    <p:sldId id="256" r:id="rId2"/>
    <p:sldId id="257" r:id="rId3"/>
    <p:sldId id="258" r:id="rId4"/>
    <p:sldId id="259" r:id="rId5"/>
    <p:sldId id="270" r:id="rId6"/>
    <p:sldId id="260" r:id="rId7"/>
    <p:sldId id="265" r:id="rId8"/>
    <p:sldId id="262" r:id="rId9"/>
    <p:sldId id="263" r:id="rId10"/>
    <p:sldId id="269" r:id="rId11"/>
    <p:sldId id="409" r:id="rId12"/>
    <p:sldId id="266" r:id="rId13"/>
    <p:sldId id="271" r:id="rId14"/>
    <p:sldId id="276" r:id="rId15"/>
    <p:sldId id="423" r:id="rId16"/>
    <p:sldId id="349" r:id="rId17"/>
    <p:sldId id="274" r:id="rId18"/>
    <p:sldId id="273" r:id="rId19"/>
    <p:sldId id="272" r:id="rId20"/>
    <p:sldId id="278" r:id="rId21"/>
    <p:sldId id="287" r:id="rId22"/>
    <p:sldId id="286" r:id="rId23"/>
    <p:sldId id="285" r:id="rId24"/>
    <p:sldId id="284" r:id="rId25"/>
    <p:sldId id="282" r:id="rId26"/>
    <p:sldId id="283" r:id="rId27"/>
    <p:sldId id="281" r:id="rId28"/>
    <p:sldId id="279" r:id="rId29"/>
    <p:sldId id="288" r:id="rId30"/>
    <p:sldId id="289" r:id="rId31"/>
    <p:sldId id="292" r:id="rId32"/>
    <p:sldId id="293" r:id="rId33"/>
    <p:sldId id="379" r:id="rId34"/>
    <p:sldId id="360" r:id="rId35"/>
    <p:sldId id="294" r:id="rId36"/>
    <p:sldId id="354" r:id="rId37"/>
    <p:sldId id="358" r:id="rId38"/>
    <p:sldId id="361" r:id="rId39"/>
    <p:sldId id="362" r:id="rId40"/>
    <p:sldId id="363" r:id="rId41"/>
    <p:sldId id="364" r:id="rId42"/>
    <p:sldId id="369" r:id="rId43"/>
    <p:sldId id="370" r:id="rId44"/>
    <p:sldId id="371" r:id="rId45"/>
    <p:sldId id="372" r:id="rId46"/>
    <p:sldId id="365" r:id="rId47"/>
    <p:sldId id="366" r:id="rId48"/>
    <p:sldId id="367" r:id="rId49"/>
    <p:sldId id="368" r:id="rId50"/>
    <p:sldId id="373" r:id="rId51"/>
    <p:sldId id="374" r:id="rId52"/>
    <p:sldId id="375" r:id="rId53"/>
    <p:sldId id="376" r:id="rId54"/>
    <p:sldId id="377" r:id="rId55"/>
    <p:sldId id="378" r:id="rId56"/>
    <p:sldId id="380" r:id="rId57"/>
    <p:sldId id="381" r:id="rId58"/>
    <p:sldId id="382" r:id="rId59"/>
    <p:sldId id="383" r:id="rId60"/>
    <p:sldId id="384" r:id="rId61"/>
    <p:sldId id="385" r:id="rId62"/>
    <p:sldId id="400" r:id="rId63"/>
    <p:sldId id="401" r:id="rId64"/>
    <p:sldId id="402" r:id="rId65"/>
    <p:sldId id="410" r:id="rId66"/>
    <p:sldId id="411" r:id="rId67"/>
    <p:sldId id="412" r:id="rId68"/>
    <p:sldId id="413" r:id="rId69"/>
    <p:sldId id="414" r:id="rId70"/>
    <p:sldId id="415" r:id="rId71"/>
    <p:sldId id="416" r:id="rId72"/>
    <p:sldId id="417" r:id="rId73"/>
    <p:sldId id="418" r:id="rId74"/>
    <p:sldId id="419" r:id="rId75"/>
    <p:sldId id="420" r:id="rId76"/>
    <p:sldId id="421" r:id="rId77"/>
    <p:sldId id="346" r:id="rId78"/>
    <p:sldId id="347" r:id="rId79"/>
    <p:sldId id="348" r:id="rId80"/>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DEADA"/>
    <a:srgbClr val="F4D6D6"/>
    <a:srgbClr val="C0504D"/>
    <a:srgbClr val="8064A2"/>
    <a:srgbClr val="E6E0EC"/>
    <a:srgbClr val="E46C0A"/>
    <a:srgbClr val="FCD5B5"/>
    <a:srgbClr val="F79646"/>
    <a:srgbClr val="DDD9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6"/>
    <p:restoredTop sz="94660"/>
  </p:normalViewPr>
  <p:slideViewPr>
    <p:cSldViewPr snapToGrid="0" showGuides="1">
      <p:cViewPr varScale="1">
        <p:scale>
          <a:sx n="71" d="100"/>
          <a:sy n="71" d="100"/>
        </p:scale>
        <p:origin x="1254" y="90"/>
      </p:cViewPr>
      <p:guideLst>
        <p:guide orient="horz" pos="3368"/>
        <p:guide pos="2381"/>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98"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1199"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36DD-9271-433C-9684-153ED0D94F57}" type="datetimeFigureOut">
              <a:rPr kumimoji="1" lang="ja-JP" altLang="en-US" smtClean="0"/>
              <a:t>2022/7/7</a:t>
            </a:fld>
            <a:endParaRPr kumimoji="1" lang="ja-JP" altLang="en-US"/>
          </a:p>
        </p:txBody>
      </p:sp>
      <p:sp>
        <p:nvSpPr>
          <p:cNvPr id="1200" name="スライド イメージ プレースホルダー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1201"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02"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1203"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2A51BB-CADF-42B7-BC83-67D64BD50291}" type="slidenum">
              <a:rPr kumimoji="1" lang="ja-JP" altLang="en-US" smtClean="0"/>
              <a:t>‹#›</a:t>
            </a:fld>
            <a:endParaRPr kumimoji="1" lang="ja-JP" altLang="en-US"/>
          </a:p>
        </p:txBody>
      </p:sp>
    </p:spTree>
    <p:extLst>
      <p:ext uri="{BB962C8B-B14F-4D97-AF65-F5344CB8AC3E}">
        <p14:creationId xmlns:p14="http://schemas.microsoft.com/office/powerpoint/2010/main" val="35345395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1032"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1033" name="Date Placeholder 3"/>
          <p:cNvSpPr>
            <a:spLocks noGrp="1"/>
          </p:cNvSpPr>
          <p:nvPr>
            <p:ph type="dt" sz="half" idx="10"/>
          </p:nvPr>
        </p:nvSpPr>
        <p:spPr/>
        <p:txBody>
          <a:bodyPr/>
          <a:lstStyle/>
          <a:p>
            <a:fld id="{BC1EF471-A41E-4514-B75B-DB7832277A4C}" type="datetimeFigureOut">
              <a:rPr kumimoji="1" lang="ja-JP" altLang="en-US" smtClean="0"/>
              <a:t>2022/7/7</a:t>
            </a:fld>
            <a:endParaRPr kumimoji="1" lang="ja-JP" altLang="en-US"/>
          </a:p>
        </p:txBody>
      </p:sp>
      <p:sp>
        <p:nvSpPr>
          <p:cNvPr id="1034" name="Footer Placeholder 4"/>
          <p:cNvSpPr>
            <a:spLocks noGrp="1"/>
          </p:cNvSpPr>
          <p:nvPr>
            <p:ph type="ftr" sz="quarter" idx="11"/>
          </p:nvPr>
        </p:nvSpPr>
        <p:spPr/>
        <p:txBody>
          <a:bodyPr/>
          <a:lstStyle/>
          <a:p>
            <a:endParaRPr kumimoji="1" lang="ja-JP" altLang="en-US"/>
          </a:p>
        </p:txBody>
      </p:sp>
      <p:sp>
        <p:nvSpPr>
          <p:cNvPr id="1035" name="Slide Number Placeholder 5"/>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4114567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9_白紙">
    <p:spTree>
      <p:nvGrpSpPr>
        <p:cNvPr id="1" name=""/>
        <p:cNvGrpSpPr/>
        <p:nvPr/>
      </p:nvGrpSpPr>
      <p:grpSpPr>
        <a:xfrm>
          <a:off x="0" y="0"/>
          <a:ext cx="0" cy="0"/>
          <a:chOff x="0" y="0"/>
          <a:chExt cx="0" cy="0"/>
        </a:xfrm>
      </p:grpSpPr>
      <p:sp>
        <p:nvSpPr>
          <p:cNvPr id="1090" name="Date Placeholder 1"/>
          <p:cNvSpPr>
            <a:spLocks noGrp="1"/>
          </p:cNvSpPr>
          <p:nvPr>
            <p:ph type="dt" sz="half" idx="10"/>
          </p:nvPr>
        </p:nvSpPr>
        <p:spPr/>
        <p:txBody>
          <a:bodyPr/>
          <a:lstStyle/>
          <a:p>
            <a:fld id="{BC1EF471-A41E-4514-B75B-DB7832277A4C}" type="datetimeFigureOut">
              <a:rPr kumimoji="1" lang="ja-JP" altLang="en-US" smtClean="0"/>
              <a:t>2022/7/7</a:t>
            </a:fld>
            <a:endParaRPr kumimoji="1" lang="ja-JP" altLang="en-US"/>
          </a:p>
        </p:txBody>
      </p:sp>
      <p:sp>
        <p:nvSpPr>
          <p:cNvPr id="1091" name="Footer Placeholder 2"/>
          <p:cNvSpPr>
            <a:spLocks noGrp="1"/>
          </p:cNvSpPr>
          <p:nvPr>
            <p:ph type="ftr" sz="quarter" idx="11"/>
          </p:nvPr>
        </p:nvSpPr>
        <p:spPr/>
        <p:txBody>
          <a:bodyPr/>
          <a:lstStyle/>
          <a:p>
            <a:endParaRPr kumimoji="1" lang="ja-JP" altLang="en-US"/>
          </a:p>
        </p:txBody>
      </p:sp>
      <p:sp>
        <p:nvSpPr>
          <p:cNvPr id="1092"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1093" name="bg object 16"/>
          <p:cNvSpPr/>
          <p:nvPr userDrawn="1"/>
        </p:nvSpPr>
        <p:spPr>
          <a:xfrm>
            <a:off x="0" y="-317"/>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DDD9C3"/>
          </a:solidFill>
        </p:spPr>
        <p:txBody>
          <a:bodyPr wrap="square" lIns="0" tIns="0" rIns="0" bIns="0" rtlCol="0"/>
          <a:lstStyle/>
          <a:p>
            <a:endParaRPr/>
          </a:p>
        </p:txBody>
      </p:sp>
      <p:sp>
        <p:nvSpPr>
          <p:cNvPr id="1094" name="bg object 17"/>
          <p:cNvSpPr/>
          <p:nvPr userDrawn="1"/>
        </p:nvSpPr>
        <p:spPr>
          <a:xfrm>
            <a:off x="348456" y="249730"/>
            <a:ext cx="6874792" cy="10192037"/>
          </a:xfrm>
          <a:prstGeom prst="roundRect">
            <a:avLst>
              <a:gd name="adj" fmla="val 3045"/>
            </a:avLst>
          </a:prstGeom>
          <a:solidFill>
            <a:srgbClr val="FFFFFF"/>
          </a:solidFill>
        </p:spPr>
        <p:txBody>
          <a:bodyPr wrap="square" lIns="0" tIns="0" rIns="0" bIns="0" rtlCol="0"/>
          <a:lstStyle/>
          <a:p>
            <a:endParaRPr dirty="0"/>
          </a:p>
        </p:txBody>
      </p:sp>
      <p:sp>
        <p:nvSpPr>
          <p:cNvPr id="1095" name="object 5"/>
          <p:cNvSpPr txBox="1"/>
          <p:nvPr userDrawn="1"/>
        </p:nvSpPr>
        <p:spPr>
          <a:xfrm>
            <a:off x="1350811" y="553877"/>
            <a:ext cx="1405018"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a:solidFill>
                  <a:srgbClr val="6E663E"/>
                </a:solidFill>
                <a:latin typeface="Yu Gothic" panose="020B0400000000000000" pitchFamily="34" charset="-128"/>
                <a:ea typeface="Yu Gothic" panose="020B0400000000000000" pitchFamily="34" charset="-128"/>
                <a:cs typeface="YuGothic"/>
              </a:rPr>
              <a:t>➁情報班がすること</a:t>
            </a:r>
          </a:p>
        </p:txBody>
      </p:sp>
      <p:sp>
        <p:nvSpPr>
          <p:cNvPr id="1096" name="object 6"/>
          <p:cNvSpPr/>
          <p:nvPr userDrawn="1"/>
        </p:nvSpPr>
        <p:spPr>
          <a:xfrm>
            <a:off x="525070" y="660906"/>
            <a:ext cx="720090" cy="0"/>
          </a:xfrm>
          <a:custGeom>
            <a:avLst/>
            <a:gdLst/>
            <a:ahLst/>
            <a:cxnLst/>
            <a:rect l="l" t="t" r="r" b="b"/>
            <a:pathLst>
              <a:path w="720090">
                <a:moveTo>
                  <a:pt x="0" y="0"/>
                </a:moveTo>
                <a:lnTo>
                  <a:pt x="720001" y="0"/>
                </a:lnTo>
              </a:path>
            </a:pathLst>
          </a:custGeom>
          <a:ln w="12700">
            <a:solidFill>
              <a:srgbClr val="6E663E"/>
            </a:solidFill>
          </a:ln>
        </p:spPr>
        <p:txBody>
          <a:bodyPr wrap="square" lIns="0" tIns="0" rIns="0" bIns="0" rtlCol="0"/>
          <a:lstStyle/>
          <a:p>
            <a:endParaRPr b="1">
              <a:solidFill>
                <a:schemeClr val="accent6">
                  <a:lumMod val="75000"/>
                </a:schemeClr>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008892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白紙">
    <p:spTree>
      <p:nvGrpSpPr>
        <p:cNvPr id="1" name=""/>
        <p:cNvGrpSpPr/>
        <p:nvPr/>
      </p:nvGrpSpPr>
      <p:grpSpPr>
        <a:xfrm>
          <a:off x="0" y="0"/>
          <a:ext cx="0" cy="0"/>
          <a:chOff x="0" y="0"/>
          <a:chExt cx="0" cy="0"/>
        </a:xfrm>
      </p:grpSpPr>
      <p:sp>
        <p:nvSpPr>
          <p:cNvPr id="1098" name="Date Placeholder 1"/>
          <p:cNvSpPr>
            <a:spLocks noGrp="1"/>
          </p:cNvSpPr>
          <p:nvPr>
            <p:ph type="dt" sz="half" idx="10"/>
          </p:nvPr>
        </p:nvSpPr>
        <p:spPr/>
        <p:txBody>
          <a:bodyPr/>
          <a:lstStyle/>
          <a:p>
            <a:fld id="{BC1EF471-A41E-4514-B75B-DB7832277A4C}" type="datetimeFigureOut">
              <a:rPr kumimoji="1" lang="ja-JP" altLang="en-US" smtClean="0"/>
              <a:t>2022/7/7</a:t>
            </a:fld>
            <a:endParaRPr kumimoji="1" lang="ja-JP" altLang="en-US"/>
          </a:p>
        </p:txBody>
      </p:sp>
      <p:sp>
        <p:nvSpPr>
          <p:cNvPr id="1099" name="Footer Placeholder 2"/>
          <p:cNvSpPr>
            <a:spLocks noGrp="1"/>
          </p:cNvSpPr>
          <p:nvPr>
            <p:ph type="ftr" sz="quarter" idx="11"/>
          </p:nvPr>
        </p:nvSpPr>
        <p:spPr/>
        <p:txBody>
          <a:bodyPr/>
          <a:lstStyle/>
          <a:p>
            <a:endParaRPr kumimoji="1" lang="ja-JP" altLang="en-US"/>
          </a:p>
        </p:txBody>
      </p:sp>
      <p:sp>
        <p:nvSpPr>
          <p:cNvPr id="1100"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1101" name="bg object 16"/>
          <p:cNvSpPr/>
          <p:nvPr userDrawn="1"/>
        </p:nvSpPr>
        <p:spPr>
          <a:xfrm>
            <a:off x="0" y="0"/>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FCD5B5"/>
          </a:solidFill>
        </p:spPr>
        <p:txBody>
          <a:bodyPr wrap="square" lIns="0" tIns="0" rIns="0" bIns="0" rtlCol="0"/>
          <a:lstStyle/>
          <a:p>
            <a:endParaRPr/>
          </a:p>
        </p:txBody>
      </p:sp>
      <p:sp>
        <p:nvSpPr>
          <p:cNvPr id="1102" name="bg object 17"/>
          <p:cNvSpPr/>
          <p:nvPr userDrawn="1"/>
        </p:nvSpPr>
        <p:spPr>
          <a:xfrm>
            <a:off x="348456" y="250047"/>
            <a:ext cx="6874792" cy="10192037"/>
          </a:xfrm>
          <a:prstGeom prst="roundRect">
            <a:avLst>
              <a:gd name="adj" fmla="val 3045"/>
            </a:avLst>
          </a:pr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839977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0_白紙">
    <p:spTree>
      <p:nvGrpSpPr>
        <p:cNvPr id="1" name=""/>
        <p:cNvGrpSpPr/>
        <p:nvPr/>
      </p:nvGrpSpPr>
      <p:grpSpPr>
        <a:xfrm>
          <a:off x="0" y="0"/>
          <a:ext cx="0" cy="0"/>
          <a:chOff x="0" y="0"/>
          <a:chExt cx="0" cy="0"/>
        </a:xfrm>
      </p:grpSpPr>
      <p:sp>
        <p:nvSpPr>
          <p:cNvPr id="1104" name="Date Placeholder 1"/>
          <p:cNvSpPr>
            <a:spLocks noGrp="1"/>
          </p:cNvSpPr>
          <p:nvPr>
            <p:ph type="dt" sz="half" idx="10"/>
          </p:nvPr>
        </p:nvSpPr>
        <p:spPr/>
        <p:txBody>
          <a:bodyPr/>
          <a:lstStyle/>
          <a:p>
            <a:fld id="{BC1EF471-A41E-4514-B75B-DB7832277A4C}" type="datetimeFigureOut">
              <a:rPr kumimoji="1" lang="ja-JP" altLang="en-US" smtClean="0"/>
              <a:t>2022/7/7</a:t>
            </a:fld>
            <a:endParaRPr kumimoji="1" lang="ja-JP" altLang="en-US"/>
          </a:p>
        </p:txBody>
      </p:sp>
      <p:sp>
        <p:nvSpPr>
          <p:cNvPr id="1105" name="Footer Placeholder 2"/>
          <p:cNvSpPr>
            <a:spLocks noGrp="1"/>
          </p:cNvSpPr>
          <p:nvPr>
            <p:ph type="ftr" sz="quarter" idx="11"/>
          </p:nvPr>
        </p:nvSpPr>
        <p:spPr/>
        <p:txBody>
          <a:bodyPr/>
          <a:lstStyle/>
          <a:p>
            <a:endParaRPr kumimoji="1" lang="ja-JP" altLang="en-US"/>
          </a:p>
        </p:txBody>
      </p:sp>
      <p:sp>
        <p:nvSpPr>
          <p:cNvPr id="1106"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1107" name="bg object 16"/>
          <p:cNvSpPr/>
          <p:nvPr userDrawn="1"/>
        </p:nvSpPr>
        <p:spPr>
          <a:xfrm>
            <a:off x="0" y="0"/>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FCD5B5"/>
          </a:solidFill>
        </p:spPr>
        <p:txBody>
          <a:bodyPr wrap="square" lIns="0" tIns="0" rIns="0" bIns="0" rtlCol="0"/>
          <a:lstStyle/>
          <a:p>
            <a:endParaRPr/>
          </a:p>
        </p:txBody>
      </p:sp>
      <p:sp>
        <p:nvSpPr>
          <p:cNvPr id="1108" name="bg object 17"/>
          <p:cNvSpPr/>
          <p:nvPr userDrawn="1"/>
        </p:nvSpPr>
        <p:spPr>
          <a:xfrm>
            <a:off x="348456" y="250047"/>
            <a:ext cx="6874792" cy="10192037"/>
          </a:xfrm>
          <a:prstGeom prst="roundRect">
            <a:avLst>
              <a:gd name="adj" fmla="val 3045"/>
            </a:avLst>
          </a:prstGeom>
          <a:solidFill>
            <a:srgbClr val="FFFFFF"/>
          </a:solidFill>
        </p:spPr>
        <p:txBody>
          <a:bodyPr wrap="square" lIns="0" tIns="0" rIns="0" bIns="0" rtlCol="0"/>
          <a:lstStyle/>
          <a:p>
            <a:endParaRPr/>
          </a:p>
        </p:txBody>
      </p:sp>
      <p:sp>
        <p:nvSpPr>
          <p:cNvPr id="1109" name="object 5"/>
          <p:cNvSpPr txBox="1"/>
          <p:nvPr userDrawn="1"/>
        </p:nvSpPr>
        <p:spPr>
          <a:xfrm>
            <a:off x="1350811" y="553877"/>
            <a:ext cx="1842332" cy="394980"/>
          </a:xfrm>
          <a:prstGeom prst="rect">
            <a:avLst/>
          </a:prstGeom>
        </p:spPr>
        <p:txBody>
          <a:bodyPr vert="horz" wrap="square" lIns="0" tIns="12700" rIns="0" bIns="0" rtlCol="0">
            <a:spAutoFit/>
          </a:bodyPr>
          <a:lstStyle/>
          <a:p>
            <a:pPr marL="12700" defTabSz="914400">
              <a:spcBef>
                <a:spcPts val="100"/>
              </a:spcBef>
            </a:pPr>
            <a:r>
              <a:rPr kumimoji="1" lang="ja-JP" altLang="en-US" sz="1200" b="1">
                <a:solidFill>
                  <a:srgbClr val="F79646">
                    <a:lumMod val="75000"/>
                  </a:srgbClr>
                </a:solidFill>
                <a:latin typeface="Yu Gothic" panose="020B0400000000000000" pitchFamily="34" charset="-128"/>
                <a:cs typeface="YuGothic"/>
              </a:rPr>
              <a:t>③施設管理班がすること</a:t>
            </a:r>
          </a:p>
          <a:p>
            <a:pPr marL="12700" defTabSz="914400">
              <a:spcBef>
                <a:spcPts val="100"/>
              </a:spcBef>
            </a:pPr>
            <a:endParaRPr kumimoji="1" sz="1200" b="1">
              <a:solidFill>
                <a:srgbClr val="F79646">
                  <a:lumMod val="75000"/>
                </a:srgbClr>
              </a:solidFill>
              <a:latin typeface="Yu Gothic" panose="020B0400000000000000" pitchFamily="34" charset="-128"/>
              <a:ea typeface="Yu Gothic" panose="020B0400000000000000" pitchFamily="34" charset="-128"/>
              <a:cs typeface="YuGothic"/>
            </a:endParaRPr>
          </a:p>
        </p:txBody>
      </p:sp>
      <p:sp>
        <p:nvSpPr>
          <p:cNvPr id="1110" name="object 6"/>
          <p:cNvSpPr/>
          <p:nvPr userDrawn="1"/>
        </p:nvSpPr>
        <p:spPr>
          <a:xfrm>
            <a:off x="525070" y="660906"/>
            <a:ext cx="720090" cy="0"/>
          </a:xfrm>
          <a:custGeom>
            <a:avLst/>
            <a:gdLst/>
            <a:ahLst/>
            <a:cxnLst/>
            <a:rect l="l" t="t" r="r" b="b"/>
            <a:pathLst>
              <a:path w="720090">
                <a:moveTo>
                  <a:pt x="0" y="0"/>
                </a:moveTo>
                <a:lnTo>
                  <a:pt x="720001" y="0"/>
                </a:lnTo>
              </a:path>
            </a:pathLst>
          </a:custGeom>
          <a:ln w="12700">
            <a:solidFill>
              <a:srgbClr val="F7964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513934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5_白紙">
    <p:spTree>
      <p:nvGrpSpPr>
        <p:cNvPr id="1" name=""/>
        <p:cNvGrpSpPr/>
        <p:nvPr/>
      </p:nvGrpSpPr>
      <p:grpSpPr>
        <a:xfrm>
          <a:off x="0" y="0"/>
          <a:ext cx="0" cy="0"/>
          <a:chOff x="0" y="0"/>
          <a:chExt cx="0" cy="0"/>
        </a:xfrm>
      </p:grpSpPr>
      <p:sp>
        <p:nvSpPr>
          <p:cNvPr id="1112" name="Date Placeholder 1"/>
          <p:cNvSpPr>
            <a:spLocks noGrp="1"/>
          </p:cNvSpPr>
          <p:nvPr>
            <p:ph type="dt" sz="half" idx="10"/>
          </p:nvPr>
        </p:nvSpPr>
        <p:spPr/>
        <p:txBody>
          <a:bodyPr/>
          <a:lstStyle/>
          <a:p>
            <a:fld id="{BC1EF471-A41E-4514-B75B-DB7832277A4C}" type="datetimeFigureOut">
              <a:rPr kumimoji="1" lang="ja-JP" altLang="en-US" smtClean="0"/>
              <a:t>2022/7/7</a:t>
            </a:fld>
            <a:endParaRPr kumimoji="1" lang="ja-JP" altLang="en-US"/>
          </a:p>
        </p:txBody>
      </p:sp>
      <p:sp>
        <p:nvSpPr>
          <p:cNvPr id="1113" name="Footer Placeholder 2"/>
          <p:cNvSpPr>
            <a:spLocks noGrp="1"/>
          </p:cNvSpPr>
          <p:nvPr>
            <p:ph type="ftr" sz="quarter" idx="11"/>
          </p:nvPr>
        </p:nvSpPr>
        <p:spPr/>
        <p:txBody>
          <a:bodyPr/>
          <a:lstStyle/>
          <a:p>
            <a:endParaRPr kumimoji="1" lang="ja-JP" altLang="en-US"/>
          </a:p>
        </p:txBody>
      </p:sp>
      <p:sp>
        <p:nvSpPr>
          <p:cNvPr id="111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1115" name="bg object 16"/>
          <p:cNvSpPr/>
          <p:nvPr userDrawn="1"/>
        </p:nvSpPr>
        <p:spPr>
          <a:xfrm>
            <a:off x="0" y="-317"/>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F4D6D6"/>
          </a:solidFill>
        </p:spPr>
        <p:txBody>
          <a:bodyPr wrap="square" lIns="0" tIns="0" rIns="0" bIns="0" rtlCol="0"/>
          <a:lstStyle/>
          <a:p>
            <a:endParaRPr/>
          </a:p>
        </p:txBody>
      </p:sp>
      <p:sp>
        <p:nvSpPr>
          <p:cNvPr id="1116" name="bg object 17"/>
          <p:cNvSpPr/>
          <p:nvPr userDrawn="1"/>
        </p:nvSpPr>
        <p:spPr>
          <a:xfrm>
            <a:off x="348456" y="249730"/>
            <a:ext cx="6874792" cy="10192037"/>
          </a:xfrm>
          <a:prstGeom prst="roundRect">
            <a:avLst>
              <a:gd name="adj" fmla="val 3045"/>
            </a:avLst>
          </a:pr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2980355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1_白紙">
    <p:spTree>
      <p:nvGrpSpPr>
        <p:cNvPr id="1" name=""/>
        <p:cNvGrpSpPr/>
        <p:nvPr/>
      </p:nvGrpSpPr>
      <p:grpSpPr>
        <a:xfrm>
          <a:off x="0" y="0"/>
          <a:ext cx="0" cy="0"/>
          <a:chOff x="0" y="0"/>
          <a:chExt cx="0" cy="0"/>
        </a:xfrm>
      </p:grpSpPr>
      <p:sp>
        <p:nvSpPr>
          <p:cNvPr id="1118" name="Date Placeholder 1"/>
          <p:cNvSpPr>
            <a:spLocks noGrp="1"/>
          </p:cNvSpPr>
          <p:nvPr>
            <p:ph type="dt" sz="half" idx="10"/>
          </p:nvPr>
        </p:nvSpPr>
        <p:spPr/>
        <p:txBody>
          <a:bodyPr/>
          <a:lstStyle/>
          <a:p>
            <a:fld id="{BC1EF471-A41E-4514-B75B-DB7832277A4C}" type="datetimeFigureOut">
              <a:rPr kumimoji="1" lang="ja-JP" altLang="en-US" smtClean="0"/>
              <a:t>2022/7/7</a:t>
            </a:fld>
            <a:endParaRPr kumimoji="1" lang="ja-JP" altLang="en-US"/>
          </a:p>
        </p:txBody>
      </p:sp>
      <p:sp>
        <p:nvSpPr>
          <p:cNvPr id="1119" name="Footer Placeholder 2"/>
          <p:cNvSpPr>
            <a:spLocks noGrp="1"/>
          </p:cNvSpPr>
          <p:nvPr>
            <p:ph type="ftr" sz="quarter" idx="11"/>
          </p:nvPr>
        </p:nvSpPr>
        <p:spPr/>
        <p:txBody>
          <a:bodyPr/>
          <a:lstStyle/>
          <a:p>
            <a:endParaRPr kumimoji="1" lang="ja-JP" altLang="en-US"/>
          </a:p>
        </p:txBody>
      </p:sp>
      <p:sp>
        <p:nvSpPr>
          <p:cNvPr id="1120"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1121" name="bg object 16"/>
          <p:cNvSpPr/>
          <p:nvPr userDrawn="1"/>
        </p:nvSpPr>
        <p:spPr>
          <a:xfrm>
            <a:off x="0" y="-317"/>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F4D6D6"/>
          </a:solidFill>
        </p:spPr>
        <p:txBody>
          <a:bodyPr wrap="square" lIns="0" tIns="0" rIns="0" bIns="0" rtlCol="0"/>
          <a:lstStyle/>
          <a:p>
            <a:endParaRPr/>
          </a:p>
        </p:txBody>
      </p:sp>
      <p:sp>
        <p:nvSpPr>
          <p:cNvPr id="1122" name="bg object 17"/>
          <p:cNvSpPr/>
          <p:nvPr userDrawn="1"/>
        </p:nvSpPr>
        <p:spPr>
          <a:xfrm>
            <a:off x="348456" y="249730"/>
            <a:ext cx="6874792" cy="10192037"/>
          </a:xfrm>
          <a:prstGeom prst="roundRect">
            <a:avLst>
              <a:gd name="adj" fmla="val 3045"/>
            </a:avLst>
          </a:prstGeom>
          <a:solidFill>
            <a:srgbClr val="FFFFFF"/>
          </a:solidFill>
        </p:spPr>
        <p:txBody>
          <a:bodyPr wrap="square" lIns="0" tIns="0" rIns="0" bIns="0" rtlCol="0"/>
          <a:lstStyle/>
          <a:p>
            <a:endParaRPr/>
          </a:p>
        </p:txBody>
      </p:sp>
      <p:sp>
        <p:nvSpPr>
          <p:cNvPr id="1123" name="object 5"/>
          <p:cNvSpPr txBox="1"/>
          <p:nvPr userDrawn="1"/>
        </p:nvSpPr>
        <p:spPr>
          <a:xfrm>
            <a:off x="1350811" y="553877"/>
            <a:ext cx="1842332" cy="197490"/>
          </a:xfrm>
          <a:prstGeom prst="rect">
            <a:avLst/>
          </a:prstGeom>
        </p:spPr>
        <p:txBody>
          <a:bodyPr vert="horz" wrap="square" lIns="0" tIns="12700" rIns="0" bIns="0" rtlCol="0">
            <a:spAutoFit/>
          </a:bodyPr>
          <a:lstStyle/>
          <a:p>
            <a:pPr marL="12700" defTabSz="914400">
              <a:spcBef>
                <a:spcPts val="100"/>
              </a:spcBef>
            </a:pPr>
            <a:r>
              <a:rPr kumimoji="1" lang="ja-JP" altLang="en-US" sz="1200" b="1">
                <a:solidFill>
                  <a:srgbClr val="FF0000"/>
                </a:solidFill>
                <a:latin typeface="Yu Gothic" panose="020B0400000000000000" pitchFamily="34" charset="-128"/>
                <a:cs typeface="YuGothic"/>
              </a:rPr>
              <a:t>➃食料・物資班がすること</a:t>
            </a:r>
          </a:p>
        </p:txBody>
      </p:sp>
      <p:sp>
        <p:nvSpPr>
          <p:cNvPr id="1124" name="object 6"/>
          <p:cNvSpPr/>
          <p:nvPr userDrawn="1"/>
        </p:nvSpPr>
        <p:spPr>
          <a:xfrm>
            <a:off x="525070" y="660906"/>
            <a:ext cx="720090" cy="0"/>
          </a:xfrm>
          <a:custGeom>
            <a:avLst/>
            <a:gdLst/>
            <a:ahLst/>
            <a:cxnLst/>
            <a:rect l="l" t="t" r="r" b="b"/>
            <a:pathLst>
              <a:path w="720090">
                <a:moveTo>
                  <a:pt x="0" y="0"/>
                </a:moveTo>
                <a:lnTo>
                  <a:pt x="720001" y="0"/>
                </a:lnTo>
              </a:path>
            </a:pathLst>
          </a:custGeom>
          <a:ln w="12700">
            <a:solidFill>
              <a:srgbClr val="FF0000"/>
            </a:solidFill>
          </a:ln>
        </p:spPr>
        <p:txBody>
          <a:bodyPr wrap="square" lIns="0" tIns="0" rIns="0" bIns="0" rtlCol="0"/>
          <a:lstStyle/>
          <a:p>
            <a:pPr defTabSz="914400"/>
            <a:endParaRPr kumimoji="1" b="1">
              <a:solidFill>
                <a:prstClr val="black"/>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483733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白紙">
    <p:spTree>
      <p:nvGrpSpPr>
        <p:cNvPr id="1" name=""/>
        <p:cNvGrpSpPr/>
        <p:nvPr/>
      </p:nvGrpSpPr>
      <p:grpSpPr>
        <a:xfrm>
          <a:off x="0" y="0"/>
          <a:ext cx="0" cy="0"/>
          <a:chOff x="0" y="0"/>
          <a:chExt cx="0" cy="0"/>
        </a:xfrm>
      </p:grpSpPr>
      <p:sp>
        <p:nvSpPr>
          <p:cNvPr id="1126" name="Date Placeholder 1"/>
          <p:cNvSpPr>
            <a:spLocks noGrp="1"/>
          </p:cNvSpPr>
          <p:nvPr>
            <p:ph type="dt" sz="half" idx="10"/>
          </p:nvPr>
        </p:nvSpPr>
        <p:spPr/>
        <p:txBody>
          <a:bodyPr/>
          <a:lstStyle/>
          <a:p>
            <a:fld id="{BC1EF471-A41E-4514-B75B-DB7832277A4C}" type="datetimeFigureOut">
              <a:rPr kumimoji="1" lang="ja-JP" altLang="en-US" smtClean="0"/>
              <a:t>2022/7/7</a:t>
            </a:fld>
            <a:endParaRPr kumimoji="1" lang="ja-JP" altLang="en-US"/>
          </a:p>
        </p:txBody>
      </p:sp>
      <p:sp>
        <p:nvSpPr>
          <p:cNvPr id="1127" name="Footer Placeholder 2"/>
          <p:cNvSpPr>
            <a:spLocks noGrp="1"/>
          </p:cNvSpPr>
          <p:nvPr>
            <p:ph type="ftr" sz="quarter" idx="11"/>
          </p:nvPr>
        </p:nvSpPr>
        <p:spPr/>
        <p:txBody>
          <a:bodyPr/>
          <a:lstStyle/>
          <a:p>
            <a:endParaRPr kumimoji="1" lang="ja-JP" altLang="en-US"/>
          </a:p>
        </p:txBody>
      </p:sp>
      <p:sp>
        <p:nvSpPr>
          <p:cNvPr id="1128"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1129" name="bg object 16"/>
          <p:cNvSpPr/>
          <p:nvPr userDrawn="1"/>
        </p:nvSpPr>
        <p:spPr>
          <a:xfrm>
            <a:off x="0" y="0"/>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chemeClr val="accent1">
              <a:lumMod val="20000"/>
              <a:lumOff val="80000"/>
            </a:schemeClr>
          </a:solidFill>
        </p:spPr>
        <p:txBody>
          <a:bodyPr wrap="square" lIns="0" tIns="0" rIns="0" bIns="0" rtlCol="0"/>
          <a:lstStyle/>
          <a:p>
            <a:endParaRPr/>
          </a:p>
        </p:txBody>
      </p:sp>
      <p:sp>
        <p:nvSpPr>
          <p:cNvPr id="1130" name="bg object 17"/>
          <p:cNvSpPr/>
          <p:nvPr userDrawn="1"/>
        </p:nvSpPr>
        <p:spPr>
          <a:xfrm>
            <a:off x="348456" y="250047"/>
            <a:ext cx="6874792" cy="10192037"/>
          </a:xfrm>
          <a:prstGeom prst="roundRect">
            <a:avLst>
              <a:gd name="adj" fmla="val 3045"/>
            </a:avLst>
          </a:pr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3847004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2_白紙">
    <p:spTree>
      <p:nvGrpSpPr>
        <p:cNvPr id="1" name=""/>
        <p:cNvGrpSpPr/>
        <p:nvPr/>
      </p:nvGrpSpPr>
      <p:grpSpPr>
        <a:xfrm>
          <a:off x="0" y="0"/>
          <a:ext cx="0" cy="0"/>
          <a:chOff x="0" y="0"/>
          <a:chExt cx="0" cy="0"/>
        </a:xfrm>
      </p:grpSpPr>
      <p:sp>
        <p:nvSpPr>
          <p:cNvPr id="1132" name="Date Placeholder 1"/>
          <p:cNvSpPr>
            <a:spLocks noGrp="1"/>
          </p:cNvSpPr>
          <p:nvPr>
            <p:ph type="dt" sz="half" idx="10"/>
          </p:nvPr>
        </p:nvSpPr>
        <p:spPr/>
        <p:txBody>
          <a:bodyPr/>
          <a:lstStyle/>
          <a:p>
            <a:fld id="{BC1EF471-A41E-4514-B75B-DB7832277A4C}" type="datetimeFigureOut">
              <a:rPr kumimoji="1" lang="ja-JP" altLang="en-US" smtClean="0"/>
              <a:t>2022/7/7</a:t>
            </a:fld>
            <a:endParaRPr kumimoji="1" lang="ja-JP" altLang="en-US"/>
          </a:p>
        </p:txBody>
      </p:sp>
      <p:sp>
        <p:nvSpPr>
          <p:cNvPr id="1133" name="Footer Placeholder 2"/>
          <p:cNvSpPr>
            <a:spLocks noGrp="1"/>
          </p:cNvSpPr>
          <p:nvPr>
            <p:ph type="ftr" sz="quarter" idx="11"/>
          </p:nvPr>
        </p:nvSpPr>
        <p:spPr/>
        <p:txBody>
          <a:bodyPr/>
          <a:lstStyle/>
          <a:p>
            <a:endParaRPr kumimoji="1" lang="ja-JP" altLang="en-US"/>
          </a:p>
        </p:txBody>
      </p:sp>
      <p:sp>
        <p:nvSpPr>
          <p:cNvPr id="1134"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1135" name="bg object 16"/>
          <p:cNvSpPr/>
          <p:nvPr userDrawn="1"/>
        </p:nvSpPr>
        <p:spPr>
          <a:xfrm>
            <a:off x="0" y="0"/>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chemeClr val="accent1">
              <a:lumMod val="20000"/>
              <a:lumOff val="80000"/>
            </a:schemeClr>
          </a:solidFill>
        </p:spPr>
        <p:txBody>
          <a:bodyPr wrap="square" lIns="0" tIns="0" rIns="0" bIns="0" rtlCol="0"/>
          <a:lstStyle/>
          <a:p>
            <a:endParaRPr/>
          </a:p>
        </p:txBody>
      </p:sp>
      <p:sp>
        <p:nvSpPr>
          <p:cNvPr id="1136" name="bg object 17"/>
          <p:cNvSpPr/>
          <p:nvPr userDrawn="1"/>
        </p:nvSpPr>
        <p:spPr>
          <a:xfrm>
            <a:off x="348456" y="250047"/>
            <a:ext cx="6874792" cy="10192037"/>
          </a:xfrm>
          <a:prstGeom prst="roundRect">
            <a:avLst>
              <a:gd name="adj" fmla="val 3045"/>
            </a:avLst>
          </a:prstGeom>
          <a:solidFill>
            <a:srgbClr val="FFFFFF"/>
          </a:solidFill>
        </p:spPr>
        <p:txBody>
          <a:bodyPr wrap="square" lIns="0" tIns="0" rIns="0" bIns="0" rtlCol="0"/>
          <a:lstStyle/>
          <a:p>
            <a:endParaRPr/>
          </a:p>
        </p:txBody>
      </p:sp>
      <p:sp>
        <p:nvSpPr>
          <p:cNvPr id="1137" name="object 5"/>
          <p:cNvSpPr txBox="1"/>
          <p:nvPr userDrawn="1"/>
        </p:nvSpPr>
        <p:spPr>
          <a:xfrm>
            <a:off x="1350811" y="553877"/>
            <a:ext cx="2849714"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a:solidFill>
                  <a:schemeClr val="accent1"/>
                </a:solidFill>
                <a:latin typeface="Yu Gothic" panose="020B0400000000000000" pitchFamily="34" charset="-128"/>
                <a:ea typeface="Yu Gothic" panose="020B0400000000000000" pitchFamily="34" charset="-128"/>
                <a:cs typeface="YuGothic"/>
              </a:rPr>
              <a:t>➄要配慮者支援・健康管理班がすること</a:t>
            </a:r>
          </a:p>
        </p:txBody>
      </p:sp>
      <p:sp>
        <p:nvSpPr>
          <p:cNvPr id="1138" name="object 6"/>
          <p:cNvSpPr/>
          <p:nvPr userDrawn="1"/>
        </p:nvSpPr>
        <p:spPr>
          <a:xfrm>
            <a:off x="525070" y="660906"/>
            <a:ext cx="720090" cy="0"/>
          </a:xfrm>
          <a:custGeom>
            <a:avLst/>
            <a:gdLst/>
            <a:ahLst/>
            <a:cxnLst/>
            <a:rect l="l" t="t" r="r" b="b"/>
            <a:pathLst>
              <a:path w="720090">
                <a:moveTo>
                  <a:pt x="0" y="0"/>
                </a:moveTo>
                <a:lnTo>
                  <a:pt x="720001" y="0"/>
                </a:lnTo>
              </a:path>
            </a:pathLst>
          </a:custGeom>
          <a:ln w="12700">
            <a:solidFill>
              <a:schemeClr val="accent1"/>
            </a:solidFill>
          </a:ln>
        </p:spPr>
        <p:txBody>
          <a:bodyPr wrap="square" lIns="0" tIns="0" rIns="0" bIns="0" rtlCol="0"/>
          <a:lstStyle/>
          <a:p>
            <a:endParaRPr b="1">
              <a:solidFill>
                <a:schemeClr val="accent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836649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3_白紙">
    <p:spTree>
      <p:nvGrpSpPr>
        <p:cNvPr id="1" name=""/>
        <p:cNvGrpSpPr/>
        <p:nvPr/>
      </p:nvGrpSpPr>
      <p:grpSpPr>
        <a:xfrm>
          <a:off x="0" y="0"/>
          <a:ext cx="0" cy="0"/>
          <a:chOff x="0" y="0"/>
          <a:chExt cx="0" cy="0"/>
        </a:xfrm>
      </p:grpSpPr>
      <p:sp>
        <p:nvSpPr>
          <p:cNvPr id="1140" name="Date Placeholder 1"/>
          <p:cNvSpPr>
            <a:spLocks noGrp="1"/>
          </p:cNvSpPr>
          <p:nvPr>
            <p:ph type="dt" sz="half" idx="10"/>
          </p:nvPr>
        </p:nvSpPr>
        <p:spPr/>
        <p:txBody>
          <a:bodyPr/>
          <a:lstStyle/>
          <a:p>
            <a:fld id="{BC1EF471-A41E-4514-B75B-DB7832277A4C}" type="datetimeFigureOut">
              <a:rPr kumimoji="1" lang="ja-JP" altLang="en-US" smtClean="0"/>
              <a:t>2022/7/7</a:t>
            </a:fld>
            <a:endParaRPr kumimoji="1" lang="ja-JP" altLang="en-US"/>
          </a:p>
        </p:txBody>
      </p:sp>
      <p:sp>
        <p:nvSpPr>
          <p:cNvPr id="1141" name="Footer Placeholder 2"/>
          <p:cNvSpPr>
            <a:spLocks noGrp="1"/>
          </p:cNvSpPr>
          <p:nvPr>
            <p:ph type="ftr" sz="quarter" idx="11"/>
          </p:nvPr>
        </p:nvSpPr>
        <p:spPr/>
        <p:txBody>
          <a:bodyPr/>
          <a:lstStyle/>
          <a:p>
            <a:endParaRPr kumimoji="1" lang="ja-JP" altLang="en-US"/>
          </a:p>
        </p:txBody>
      </p:sp>
      <p:sp>
        <p:nvSpPr>
          <p:cNvPr id="1142"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1143" name="bg object 16"/>
          <p:cNvSpPr/>
          <p:nvPr userDrawn="1"/>
        </p:nvSpPr>
        <p:spPr>
          <a:xfrm>
            <a:off x="0" y="0"/>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E6E0EC"/>
          </a:solidFill>
        </p:spPr>
        <p:txBody>
          <a:bodyPr wrap="square" lIns="0" tIns="0" rIns="0" bIns="0" rtlCol="0"/>
          <a:lstStyle/>
          <a:p>
            <a:endParaRPr/>
          </a:p>
        </p:txBody>
      </p:sp>
      <p:sp>
        <p:nvSpPr>
          <p:cNvPr id="1144" name="bg object 17"/>
          <p:cNvSpPr/>
          <p:nvPr userDrawn="1"/>
        </p:nvSpPr>
        <p:spPr>
          <a:xfrm>
            <a:off x="348456" y="250047"/>
            <a:ext cx="6874792" cy="10192037"/>
          </a:xfrm>
          <a:prstGeom prst="roundRect">
            <a:avLst>
              <a:gd name="adj" fmla="val 3045"/>
            </a:avLst>
          </a:pr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2393858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3_白紙">
    <p:spTree>
      <p:nvGrpSpPr>
        <p:cNvPr id="1" name=""/>
        <p:cNvGrpSpPr/>
        <p:nvPr/>
      </p:nvGrpSpPr>
      <p:grpSpPr>
        <a:xfrm>
          <a:off x="0" y="0"/>
          <a:ext cx="0" cy="0"/>
          <a:chOff x="0" y="0"/>
          <a:chExt cx="0" cy="0"/>
        </a:xfrm>
      </p:grpSpPr>
      <p:sp>
        <p:nvSpPr>
          <p:cNvPr id="1146" name="Date Placeholder 1"/>
          <p:cNvSpPr>
            <a:spLocks noGrp="1"/>
          </p:cNvSpPr>
          <p:nvPr>
            <p:ph type="dt" sz="half" idx="10"/>
          </p:nvPr>
        </p:nvSpPr>
        <p:spPr/>
        <p:txBody>
          <a:bodyPr/>
          <a:lstStyle/>
          <a:p>
            <a:fld id="{BC1EF471-A41E-4514-B75B-DB7832277A4C}" type="datetimeFigureOut">
              <a:rPr kumimoji="1" lang="ja-JP" altLang="en-US" smtClean="0"/>
              <a:t>2022/7/7</a:t>
            </a:fld>
            <a:endParaRPr kumimoji="1" lang="ja-JP" altLang="en-US"/>
          </a:p>
        </p:txBody>
      </p:sp>
      <p:sp>
        <p:nvSpPr>
          <p:cNvPr id="1147" name="Footer Placeholder 2"/>
          <p:cNvSpPr>
            <a:spLocks noGrp="1"/>
          </p:cNvSpPr>
          <p:nvPr>
            <p:ph type="ftr" sz="quarter" idx="11"/>
          </p:nvPr>
        </p:nvSpPr>
        <p:spPr/>
        <p:txBody>
          <a:bodyPr/>
          <a:lstStyle/>
          <a:p>
            <a:endParaRPr kumimoji="1" lang="ja-JP" altLang="en-US"/>
          </a:p>
        </p:txBody>
      </p:sp>
      <p:sp>
        <p:nvSpPr>
          <p:cNvPr id="1148"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1149" name="bg object 16"/>
          <p:cNvSpPr/>
          <p:nvPr userDrawn="1"/>
        </p:nvSpPr>
        <p:spPr>
          <a:xfrm>
            <a:off x="0" y="0"/>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E6E0EC"/>
          </a:solidFill>
        </p:spPr>
        <p:txBody>
          <a:bodyPr wrap="square" lIns="0" tIns="0" rIns="0" bIns="0" rtlCol="0"/>
          <a:lstStyle/>
          <a:p>
            <a:endParaRPr/>
          </a:p>
        </p:txBody>
      </p:sp>
      <p:sp>
        <p:nvSpPr>
          <p:cNvPr id="1150" name="bg object 17"/>
          <p:cNvSpPr/>
          <p:nvPr userDrawn="1"/>
        </p:nvSpPr>
        <p:spPr>
          <a:xfrm>
            <a:off x="348456" y="250047"/>
            <a:ext cx="6874792" cy="10192037"/>
          </a:xfrm>
          <a:prstGeom prst="roundRect">
            <a:avLst>
              <a:gd name="adj" fmla="val 3045"/>
            </a:avLst>
          </a:prstGeom>
          <a:solidFill>
            <a:srgbClr val="FFFFFF"/>
          </a:solidFill>
        </p:spPr>
        <p:txBody>
          <a:bodyPr wrap="square" lIns="0" tIns="0" rIns="0" bIns="0" rtlCol="0"/>
          <a:lstStyle/>
          <a:p>
            <a:endParaRPr/>
          </a:p>
        </p:txBody>
      </p:sp>
      <p:sp>
        <p:nvSpPr>
          <p:cNvPr id="1151" name="object 5"/>
          <p:cNvSpPr txBox="1"/>
          <p:nvPr userDrawn="1"/>
        </p:nvSpPr>
        <p:spPr>
          <a:xfrm>
            <a:off x="1350810" y="553877"/>
            <a:ext cx="2205189" cy="197490"/>
          </a:xfrm>
          <a:prstGeom prst="rect">
            <a:avLst/>
          </a:prstGeom>
        </p:spPr>
        <p:txBody>
          <a:bodyPr vert="horz" wrap="square" lIns="0" tIns="12700" rIns="0" bIns="0" rtlCol="0">
            <a:spAutoFit/>
          </a:bodyPr>
          <a:lstStyle/>
          <a:p>
            <a:pPr marL="12700" defTabSz="914400">
              <a:spcBef>
                <a:spcPts val="100"/>
              </a:spcBef>
            </a:pPr>
            <a:r>
              <a:rPr kumimoji="1" lang="ja-JP" altLang="en-US" sz="1200" b="1">
                <a:solidFill>
                  <a:srgbClr val="8064A2"/>
                </a:solidFill>
                <a:latin typeface="Yu Gothic" panose="020B0400000000000000" pitchFamily="34" charset="-128"/>
                <a:cs typeface="YuGothic"/>
              </a:rPr>
              <a:t>⑥要配慮者支援班がすること</a:t>
            </a:r>
          </a:p>
        </p:txBody>
      </p:sp>
      <p:sp>
        <p:nvSpPr>
          <p:cNvPr id="1152" name="object 6"/>
          <p:cNvSpPr/>
          <p:nvPr userDrawn="1"/>
        </p:nvSpPr>
        <p:spPr>
          <a:xfrm>
            <a:off x="525070" y="660906"/>
            <a:ext cx="720090" cy="0"/>
          </a:xfrm>
          <a:custGeom>
            <a:avLst/>
            <a:gdLst/>
            <a:ahLst/>
            <a:cxnLst/>
            <a:rect l="l" t="t" r="r" b="b"/>
            <a:pathLst>
              <a:path w="720090">
                <a:moveTo>
                  <a:pt x="0" y="0"/>
                </a:moveTo>
                <a:lnTo>
                  <a:pt x="720001" y="0"/>
                </a:lnTo>
              </a:path>
            </a:pathLst>
          </a:custGeom>
          <a:ln w="12700">
            <a:solidFill>
              <a:srgbClr val="8064A2"/>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57592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7_白紙">
    <p:spTree>
      <p:nvGrpSpPr>
        <p:cNvPr id="1" name=""/>
        <p:cNvGrpSpPr/>
        <p:nvPr/>
      </p:nvGrpSpPr>
      <p:grpSpPr>
        <a:xfrm>
          <a:off x="0" y="0"/>
          <a:ext cx="0" cy="0"/>
          <a:chOff x="0" y="0"/>
          <a:chExt cx="0" cy="0"/>
        </a:xfrm>
      </p:grpSpPr>
      <p:sp>
        <p:nvSpPr>
          <p:cNvPr id="1154" name="Date Placeholder 1"/>
          <p:cNvSpPr>
            <a:spLocks noGrp="1"/>
          </p:cNvSpPr>
          <p:nvPr>
            <p:ph type="dt" sz="half" idx="10"/>
          </p:nvPr>
        </p:nvSpPr>
        <p:spPr/>
        <p:txBody>
          <a:bodyPr/>
          <a:lstStyle/>
          <a:p>
            <a:fld id="{BC1EF471-A41E-4514-B75B-DB7832277A4C}" type="datetimeFigureOut">
              <a:rPr kumimoji="1" lang="ja-JP" altLang="en-US" smtClean="0"/>
              <a:t>2022/7/7</a:t>
            </a:fld>
            <a:endParaRPr kumimoji="1" lang="ja-JP" altLang="en-US"/>
          </a:p>
        </p:txBody>
      </p:sp>
      <p:sp>
        <p:nvSpPr>
          <p:cNvPr id="1155" name="Footer Placeholder 2"/>
          <p:cNvSpPr>
            <a:spLocks noGrp="1"/>
          </p:cNvSpPr>
          <p:nvPr>
            <p:ph type="ftr" sz="quarter" idx="11"/>
          </p:nvPr>
        </p:nvSpPr>
        <p:spPr/>
        <p:txBody>
          <a:bodyPr/>
          <a:lstStyle/>
          <a:p>
            <a:endParaRPr kumimoji="1" lang="ja-JP" altLang="en-US"/>
          </a:p>
        </p:txBody>
      </p:sp>
      <p:sp>
        <p:nvSpPr>
          <p:cNvPr id="1156"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1157" name="bg object 16"/>
          <p:cNvSpPr/>
          <p:nvPr userDrawn="1"/>
        </p:nvSpPr>
        <p:spPr>
          <a:xfrm>
            <a:off x="0" y="0"/>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FFCCCC"/>
          </a:solidFill>
        </p:spPr>
        <p:txBody>
          <a:bodyPr wrap="square" lIns="0" tIns="0" rIns="0" bIns="0" rtlCol="0"/>
          <a:lstStyle/>
          <a:p>
            <a:endParaRPr/>
          </a:p>
        </p:txBody>
      </p:sp>
      <p:sp>
        <p:nvSpPr>
          <p:cNvPr id="1158" name="bg object 17"/>
          <p:cNvSpPr/>
          <p:nvPr userDrawn="1"/>
        </p:nvSpPr>
        <p:spPr>
          <a:xfrm>
            <a:off x="348456" y="250047"/>
            <a:ext cx="6874792" cy="10192037"/>
          </a:xfrm>
          <a:prstGeom prst="roundRect">
            <a:avLst>
              <a:gd name="adj" fmla="val 3045"/>
            </a:avLst>
          </a:pr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2338862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Title 1"/>
          <p:cNvSpPr>
            <a:spLocks noGrp="1"/>
          </p:cNvSpPr>
          <p:nvPr>
            <p:ph type="title"/>
          </p:nvPr>
        </p:nvSpPr>
        <p:spPr/>
        <p:txBody>
          <a:bodyPr/>
          <a:lstStyle/>
          <a:p>
            <a:r>
              <a:rPr lang="ja-JP" altLang="en-US"/>
              <a:t>マスター タイトルの書式設定</a:t>
            </a:r>
            <a:endParaRPr lang="en-US" dirty="0"/>
          </a:p>
        </p:txBody>
      </p:sp>
      <p:sp>
        <p:nvSpPr>
          <p:cNvPr id="1038"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39" name="Date Placeholder 3"/>
          <p:cNvSpPr>
            <a:spLocks noGrp="1"/>
          </p:cNvSpPr>
          <p:nvPr>
            <p:ph type="dt" sz="half" idx="10"/>
          </p:nvPr>
        </p:nvSpPr>
        <p:spPr/>
        <p:txBody>
          <a:bodyPr/>
          <a:lstStyle/>
          <a:p>
            <a:fld id="{BC1EF471-A41E-4514-B75B-DB7832277A4C}" type="datetimeFigureOut">
              <a:rPr kumimoji="1" lang="ja-JP" altLang="en-US" smtClean="0"/>
              <a:t>2022/7/7</a:t>
            </a:fld>
            <a:endParaRPr kumimoji="1" lang="ja-JP" altLang="en-US"/>
          </a:p>
        </p:txBody>
      </p:sp>
      <p:sp>
        <p:nvSpPr>
          <p:cNvPr id="1040" name="Footer Placeholder 4"/>
          <p:cNvSpPr>
            <a:spLocks noGrp="1"/>
          </p:cNvSpPr>
          <p:nvPr>
            <p:ph type="ftr" sz="quarter" idx="11"/>
          </p:nvPr>
        </p:nvSpPr>
        <p:spPr/>
        <p:txBody>
          <a:bodyPr/>
          <a:lstStyle/>
          <a:p>
            <a:endParaRPr kumimoji="1" lang="ja-JP" altLang="en-US"/>
          </a:p>
        </p:txBody>
      </p:sp>
      <p:sp>
        <p:nvSpPr>
          <p:cNvPr id="1041" name="Slide Number Placeholder 5"/>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1807888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4_白紙">
    <p:spTree>
      <p:nvGrpSpPr>
        <p:cNvPr id="1" name=""/>
        <p:cNvGrpSpPr/>
        <p:nvPr/>
      </p:nvGrpSpPr>
      <p:grpSpPr>
        <a:xfrm>
          <a:off x="0" y="0"/>
          <a:ext cx="0" cy="0"/>
          <a:chOff x="0" y="0"/>
          <a:chExt cx="0" cy="0"/>
        </a:xfrm>
      </p:grpSpPr>
      <p:sp>
        <p:nvSpPr>
          <p:cNvPr id="1160" name="Date Placeholder 1"/>
          <p:cNvSpPr>
            <a:spLocks noGrp="1"/>
          </p:cNvSpPr>
          <p:nvPr>
            <p:ph type="dt" sz="half" idx="10"/>
          </p:nvPr>
        </p:nvSpPr>
        <p:spPr/>
        <p:txBody>
          <a:bodyPr/>
          <a:lstStyle/>
          <a:p>
            <a:fld id="{BC1EF471-A41E-4514-B75B-DB7832277A4C}" type="datetimeFigureOut">
              <a:rPr kumimoji="1" lang="ja-JP" altLang="en-US" smtClean="0"/>
              <a:t>2022/7/7</a:t>
            </a:fld>
            <a:endParaRPr kumimoji="1" lang="ja-JP" altLang="en-US"/>
          </a:p>
        </p:txBody>
      </p:sp>
      <p:sp>
        <p:nvSpPr>
          <p:cNvPr id="1161" name="Footer Placeholder 2"/>
          <p:cNvSpPr>
            <a:spLocks noGrp="1"/>
          </p:cNvSpPr>
          <p:nvPr>
            <p:ph type="ftr" sz="quarter" idx="11"/>
          </p:nvPr>
        </p:nvSpPr>
        <p:spPr/>
        <p:txBody>
          <a:bodyPr/>
          <a:lstStyle/>
          <a:p>
            <a:endParaRPr kumimoji="1" lang="ja-JP" altLang="en-US"/>
          </a:p>
        </p:txBody>
      </p:sp>
      <p:sp>
        <p:nvSpPr>
          <p:cNvPr id="1162"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1163" name="bg object 16"/>
          <p:cNvSpPr/>
          <p:nvPr userDrawn="1"/>
        </p:nvSpPr>
        <p:spPr>
          <a:xfrm>
            <a:off x="0" y="0"/>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FFCCCC"/>
          </a:solidFill>
        </p:spPr>
        <p:txBody>
          <a:bodyPr wrap="square" lIns="0" tIns="0" rIns="0" bIns="0" rtlCol="0"/>
          <a:lstStyle/>
          <a:p>
            <a:endParaRPr/>
          </a:p>
        </p:txBody>
      </p:sp>
      <p:sp>
        <p:nvSpPr>
          <p:cNvPr id="1164" name="bg object 17"/>
          <p:cNvSpPr/>
          <p:nvPr userDrawn="1"/>
        </p:nvSpPr>
        <p:spPr>
          <a:xfrm>
            <a:off x="348456" y="250047"/>
            <a:ext cx="6874792" cy="10192037"/>
          </a:xfrm>
          <a:prstGeom prst="roundRect">
            <a:avLst>
              <a:gd name="adj" fmla="val 3045"/>
            </a:avLst>
          </a:prstGeom>
          <a:solidFill>
            <a:srgbClr val="FFFFFF"/>
          </a:solidFill>
        </p:spPr>
        <p:txBody>
          <a:bodyPr wrap="square" lIns="0" tIns="0" rIns="0" bIns="0" rtlCol="0"/>
          <a:lstStyle/>
          <a:p>
            <a:endParaRPr/>
          </a:p>
        </p:txBody>
      </p:sp>
      <p:sp>
        <p:nvSpPr>
          <p:cNvPr id="1165" name="object 5"/>
          <p:cNvSpPr txBox="1"/>
          <p:nvPr userDrawn="1"/>
        </p:nvSpPr>
        <p:spPr>
          <a:xfrm>
            <a:off x="1350810" y="553877"/>
            <a:ext cx="2205189" cy="197490"/>
          </a:xfrm>
          <a:prstGeom prst="rect">
            <a:avLst/>
          </a:prstGeom>
        </p:spPr>
        <p:txBody>
          <a:bodyPr vert="horz" wrap="square" lIns="0" tIns="12700" rIns="0" bIns="0" rtlCol="0">
            <a:spAutoFit/>
          </a:bodyPr>
          <a:lstStyle/>
          <a:p>
            <a:pPr marL="12700" defTabSz="914400">
              <a:spcBef>
                <a:spcPts val="100"/>
              </a:spcBef>
            </a:pPr>
            <a:r>
              <a:rPr kumimoji="1" lang="ja-JP" altLang="en-US" sz="1200" b="1">
                <a:solidFill>
                  <a:srgbClr val="C0504D"/>
                </a:solidFill>
                <a:latin typeface="Yu Gothic" panose="020B0400000000000000" pitchFamily="34" charset="-128"/>
                <a:cs typeface="YuGothic"/>
              </a:rPr>
              <a:t>➆ボランティア班がすること</a:t>
            </a:r>
          </a:p>
        </p:txBody>
      </p:sp>
      <p:sp>
        <p:nvSpPr>
          <p:cNvPr id="1166" name="object 6"/>
          <p:cNvSpPr/>
          <p:nvPr userDrawn="1"/>
        </p:nvSpPr>
        <p:spPr>
          <a:xfrm>
            <a:off x="525070" y="660906"/>
            <a:ext cx="720090" cy="0"/>
          </a:xfrm>
          <a:custGeom>
            <a:avLst/>
            <a:gdLst/>
            <a:ahLst/>
            <a:cxnLst/>
            <a:rect l="l" t="t" r="r" b="b"/>
            <a:pathLst>
              <a:path w="720090">
                <a:moveTo>
                  <a:pt x="0" y="0"/>
                </a:moveTo>
                <a:lnTo>
                  <a:pt x="720001" y="0"/>
                </a:lnTo>
              </a:path>
            </a:pathLst>
          </a:custGeom>
          <a:ln w="12700">
            <a:solidFill>
              <a:srgbClr val="C0504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1" i="0" u="none" strike="noStrike" kern="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768003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6_白紙">
    <p:spTree>
      <p:nvGrpSpPr>
        <p:cNvPr id="1" name=""/>
        <p:cNvGrpSpPr/>
        <p:nvPr/>
      </p:nvGrpSpPr>
      <p:grpSpPr>
        <a:xfrm>
          <a:off x="0" y="0"/>
          <a:ext cx="0" cy="0"/>
          <a:chOff x="0" y="0"/>
          <a:chExt cx="0" cy="0"/>
        </a:xfrm>
      </p:grpSpPr>
      <p:sp>
        <p:nvSpPr>
          <p:cNvPr id="1168" name="Date Placeholder 1"/>
          <p:cNvSpPr>
            <a:spLocks noGrp="1"/>
          </p:cNvSpPr>
          <p:nvPr>
            <p:ph type="dt" sz="half" idx="10"/>
          </p:nvPr>
        </p:nvSpPr>
        <p:spPr/>
        <p:txBody>
          <a:bodyPr/>
          <a:lstStyle/>
          <a:p>
            <a:fld id="{BC1EF471-A41E-4514-B75B-DB7832277A4C}" type="datetimeFigureOut">
              <a:rPr kumimoji="1" lang="ja-JP" altLang="en-US" smtClean="0"/>
              <a:t>2022/7/7</a:t>
            </a:fld>
            <a:endParaRPr kumimoji="1" lang="ja-JP" altLang="en-US"/>
          </a:p>
        </p:txBody>
      </p:sp>
      <p:sp>
        <p:nvSpPr>
          <p:cNvPr id="1169" name="Footer Placeholder 2"/>
          <p:cNvSpPr>
            <a:spLocks noGrp="1"/>
          </p:cNvSpPr>
          <p:nvPr>
            <p:ph type="ftr" sz="quarter" idx="11"/>
          </p:nvPr>
        </p:nvSpPr>
        <p:spPr/>
        <p:txBody>
          <a:bodyPr/>
          <a:lstStyle/>
          <a:p>
            <a:endParaRPr kumimoji="1" lang="ja-JP" altLang="en-US"/>
          </a:p>
        </p:txBody>
      </p:sp>
      <p:sp>
        <p:nvSpPr>
          <p:cNvPr id="1170"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637812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17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117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7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1175" name="Date Placeholder 4"/>
          <p:cNvSpPr>
            <a:spLocks noGrp="1"/>
          </p:cNvSpPr>
          <p:nvPr>
            <p:ph type="dt" sz="half" idx="10"/>
          </p:nvPr>
        </p:nvSpPr>
        <p:spPr/>
        <p:txBody>
          <a:bodyPr/>
          <a:lstStyle/>
          <a:p>
            <a:fld id="{BC1EF471-A41E-4514-B75B-DB7832277A4C}" type="datetimeFigureOut">
              <a:rPr kumimoji="1" lang="ja-JP" altLang="en-US" smtClean="0"/>
              <a:t>2022/7/7</a:t>
            </a:fld>
            <a:endParaRPr kumimoji="1" lang="ja-JP" altLang="en-US"/>
          </a:p>
        </p:txBody>
      </p:sp>
      <p:sp>
        <p:nvSpPr>
          <p:cNvPr id="1176" name="Footer Placeholder 5"/>
          <p:cNvSpPr>
            <a:spLocks noGrp="1"/>
          </p:cNvSpPr>
          <p:nvPr>
            <p:ph type="ftr" sz="quarter" idx="11"/>
          </p:nvPr>
        </p:nvSpPr>
        <p:spPr/>
        <p:txBody>
          <a:bodyPr/>
          <a:lstStyle/>
          <a:p>
            <a:endParaRPr kumimoji="1" lang="ja-JP" altLang="en-US"/>
          </a:p>
        </p:txBody>
      </p:sp>
      <p:sp>
        <p:nvSpPr>
          <p:cNvPr id="1177" name="Slide Number Placeholder 6"/>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3981615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179"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1180"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1181"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1182" name="Date Placeholder 4"/>
          <p:cNvSpPr>
            <a:spLocks noGrp="1"/>
          </p:cNvSpPr>
          <p:nvPr>
            <p:ph type="dt" sz="half" idx="10"/>
          </p:nvPr>
        </p:nvSpPr>
        <p:spPr/>
        <p:txBody>
          <a:bodyPr/>
          <a:lstStyle/>
          <a:p>
            <a:fld id="{BC1EF471-A41E-4514-B75B-DB7832277A4C}" type="datetimeFigureOut">
              <a:rPr kumimoji="1" lang="ja-JP" altLang="en-US" smtClean="0"/>
              <a:t>2022/7/7</a:t>
            </a:fld>
            <a:endParaRPr kumimoji="1" lang="ja-JP" altLang="en-US"/>
          </a:p>
        </p:txBody>
      </p:sp>
      <p:sp>
        <p:nvSpPr>
          <p:cNvPr id="1183" name="Footer Placeholder 5"/>
          <p:cNvSpPr>
            <a:spLocks noGrp="1"/>
          </p:cNvSpPr>
          <p:nvPr>
            <p:ph type="ftr" sz="quarter" idx="11"/>
          </p:nvPr>
        </p:nvSpPr>
        <p:spPr/>
        <p:txBody>
          <a:bodyPr/>
          <a:lstStyle/>
          <a:p>
            <a:endParaRPr kumimoji="1" lang="ja-JP" altLang="en-US"/>
          </a:p>
        </p:txBody>
      </p:sp>
      <p:sp>
        <p:nvSpPr>
          <p:cNvPr id="1184" name="Slide Number Placeholder 6"/>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1946853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186" name="Title 1"/>
          <p:cNvSpPr>
            <a:spLocks noGrp="1"/>
          </p:cNvSpPr>
          <p:nvPr>
            <p:ph type="title"/>
          </p:nvPr>
        </p:nvSpPr>
        <p:spPr/>
        <p:txBody>
          <a:bodyPr/>
          <a:lstStyle/>
          <a:p>
            <a:r>
              <a:rPr lang="ja-JP" altLang="en-US"/>
              <a:t>マスター タイトルの書式設定</a:t>
            </a:r>
            <a:endParaRPr lang="en-US" dirty="0"/>
          </a:p>
        </p:txBody>
      </p:sp>
      <p:sp>
        <p:nvSpPr>
          <p:cNvPr id="1187"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88" name="Date Placeholder 3"/>
          <p:cNvSpPr>
            <a:spLocks noGrp="1"/>
          </p:cNvSpPr>
          <p:nvPr>
            <p:ph type="dt" sz="half" idx="10"/>
          </p:nvPr>
        </p:nvSpPr>
        <p:spPr/>
        <p:txBody>
          <a:bodyPr/>
          <a:lstStyle/>
          <a:p>
            <a:fld id="{BC1EF471-A41E-4514-B75B-DB7832277A4C}" type="datetimeFigureOut">
              <a:rPr kumimoji="1" lang="ja-JP" altLang="en-US" smtClean="0"/>
              <a:t>2022/7/7</a:t>
            </a:fld>
            <a:endParaRPr kumimoji="1" lang="ja-JP" altLang="en-US"/>
          </a:p>
        </p:txBody>
      </p:sp>
      <p:sp>
        <p:nvSpPr>
          <p:cNvPr id="1189" name="Footer Placeholder 4"/>
          <p:cNvSpPr>
            <a:spLocks noGrp="1"/>
          </p:cNvSpPr>
          <p:nvPr>
            <p:ph type="ftr" sz="quarter" idx="11"/>
          </p:nvPr>
        </p:nvSpPr>
        <p:spPr/>
        <p:txBody>
          <a:bodyPr/>
          <a:lstStyle/>
          <a:p>
            <a:endParaRPr kumimoji="1" lang="ja-JP" altLang="en-US"/>
          </a:p>
        </p:txBody>
      </p:sp>
      <p:sp>
        <p:nvSpPr>
          <p:cNvPr id="1190" name="Slide Number Placeholder 5"/>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2317100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19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119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94" name="Date Placeholder 3"/>
          <p:cNvSpPr>
            <a:spLocks noGrp="1"/>
          </p:cNvSpPr>
          <p:nvPr>
            <p:ph type="dt" sz="half" idx="10"/>
          </p:nvPr>
        </p:nvSpPr>
        <p:spPr/>
        <p:txBody>
          <a:bodyPr/>
          <a:lstStyle/>
          <a:p>
            <a:fld id="{BC1EF471-A41E-4514-B75B-DB7832277A4C}" type="datetimeFigureOut">
              <a:rPr kumimoji="1" lang="ja-JP" altLang="en-US" smtClean="0"/>
              <a:t>2022/7/7</a:t>
            </a:fld>
            <a:endParaRPr kumimoji="1" lang="ja-JP" altLang="en-US"/>
          </a:p>
        </p:txBody>
      </p:sp>
      <p:sp>
        <p:nvSpPr>
          <p:cNvPr id="1195" name="Footer Placeholder 4"/>
          <p:cNvSpPr>
            <a:spLocks noGrp="1"/>
          </p:cNvSpPr>
          <p:nvPr>
            <p:ph type="ftr" sz="quarter" idx="11"/>
          </p:nvPr>
        </p:nvSpPr>
        <p:spPr/>
        <p:txBody>
          <a:bodyPr/>
          <a:lstStyle/>
          <a:p>
            <a:endParaRPr kumimoji="1" lang="ja-JP" altLang="en-US"/>
          </a:p>
        </p:txBody>
      </p:sp>
      <p:sp>
        <p:nvSpPr>
          <p:cNvPr id="1196" name="Slide Number Placeholder 5"/>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671035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1044"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1045" name="Date Placeholder 3"/>
          <p:cNvSpPr>
            <a:spLocks noGrp="1"/>
          </p:cNvSpPr>
          <p:nvPr>
            <p:ph type="dt" sz="half" idx="10"/>
          </p:nvPr>
        </p:nvSpPr>
        <p:spPr/>
        <p:txBody>
          <a:bodyPr/>
          <a:lstStyle/>
          <a:p>
            <a:fld id="{BC1EF471-A41E-4514-B75B-DB7832277A4C}" type="datetimeFigureOut">
              <a:rPr kumimoji="1" lang="ja-JP" altLang="en-US" smtClean="0"/>
              <a:t>2022/7/7</a:t>
            </a:fld>
            <a:endParaRPr kumimoji="1" lang="ja-JP" altLang="en-US"/>
          </a:p>
        </p:txBody>
      </p:sp>
      <p:sp>
        <p:nvSpPr>
          <p:cNvPr id="1046" name="Footer Placeholder 4"/>
          <p:cNvSpPr>
            <a:spLocks noGrp="1"/>
          </p:cNvSpPr>
          <p:nvPr>
            <p:ph type="ftr" sz="quarter" idx="11"/>
          </p:nvPr>
        </p:nvSpPr>
        <p:spPr/>
        <p:txBody>
          <a:bodyPr/>
          <a:lstStyle/>
          <a:p>
            <a:endParaRPr kumimoji="1" lang="ja-JP" altLang="en-US"/>
          </a:p>
        </p:txBody>
      </p:sp>
      <p:sp>
        <p:nvSpPr>
          <p:cNvPr id="1047" name="Slide Number Placeholder 5"/>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2397758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Title 1"/>
          <p:cNvSpPr>
            <a:spLocks noGrp="1"/>
          </p:cNvSpPr>
          <p:nvPr>
            <p:ph type="title"/>
          </p:nvPr>
        </p:nvSpPr>
        <p:spPr/>
        <p:txBody>
          <a:bodyPr/>
          <a:lstStyle/>
          <a:p>
            <a:r>
              <a:rPr lang="ja-JP" altLang="en-US"/>
              <a:t>マスター タイトルの書式設定</a:t>
            </a:r>
            <a:endParaRPr lang="en-US" dirty="0"/>
          </a:p>
        </p:txBody>
      </p:sp>
      <p:sp>
        <p:nvSpPr>
          <p:cNvPr id="1050"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1"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2" name="Date Placeholder 4"/>
          <p:cNvSpPr>
            <a:spLocks noGrp="1"/>
          </p:cNvSpPr>
          <p:nvPr>
            <p:ph type="dt" sz="half" idx="10"/>
          </p:nvPr>
        </p:nvSpPr>
        <p:spPr/>
        <p:txBody>
          <a:bodyPr/>
          <a:lstStyle/>
          <a:p>
            <a:fld id="{BC1EF471-A41E-4514-B75B-DB7832277A4C}" type="datetimeFigureOut">
              <a:rPr kumimoji="1" lang="ja-JP" altLang="en-US" smtClean="0"/>
              <a:t>2022/7/7</a:t>
            </a:fld>
            <a:endParaRPr kumimoji="1" lang="ja-JP" altLang="en-US"/>
          </a:p>
        </p:txBody>
      </p:sp>
      <p:sp>
        <p:nvSpPr>
          <p:cNvPr id="1053" name="Footer Placeholder 5"/>
          <p:cNvSpPr>
            <a:spLocks noGrp="1"/>
          </p:cNvSpPr>
          <p:nvPr>
            <p:ph type="ftr" sz="quarter" idx="11"/>
          </p:nvPr>
        </p:nvSpPr>
        <p:spPr/>
        <p:txBody>
          <a:bodyPr/>
          <a:lstStyle/>
          <a:p>
            <a:endParaRPr kumimoji="1" lang="ja-JP" altLang="en-US"/>
          </a:p>
        </p:txBody>
      </p:sp>
      <p:sp>
        <p:nvSpPr>
          <p:cNvPr id="1054" name="Slide Number Placeholder 6"/>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2627326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1057"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1058"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9"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1060"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61" name="Date Placeholder 6"/>
          <p:cNvSpPr>
            <a:spLocks noGrp="1"/>
          </p:cNvSpPr>
          <p:nvPr>
            <p:ph type="dt" sz="half" idx="10"/>
          </p:nvPr>
        </p:nvSpPr>
        <p:spPr/>
        <p:txBody>
          <a:bodyPr/>
          <a:lstStyle/>
          <a:p>
            <a:fld id="{BC1EF471-A41E-4514-B75B-DB7832277A4C}" type="datetimeFigureOut">
              <a:rPr kumimoji="1" lang="ja-JP" altLang="en-US" smtClean="0"/>
              <a:t>2022/7/7</a:t>
            </a:fld>
            <a:endParaRPr kumimoji="1" lang="ja-JP" altLang="en-US"/>
          </a:p>
        </p:txBody>
      </p:sp>
      <p:sp>
        <p:nvSpPr>
          <p:cNvPr id="1062" name="Footer Placeholder 7"/>
          <p:cNvSpPr>
            <a:spLocks noGrp="1"/>
          </p:cNvSpPr>
          <p:nvPr>
            <p:ph type="ftr" sz="quarter" idx="11"/>
          </p:nvPr>
        </p:nvSpPr>
        <p:spPr/>
        <p:txBody>
          <a:bodyPr/>
          <a:lstStyle/>
          <a:p>
            <a:endParaRPr kumimoji="1" lang="ja-JP" altLang="en-US"/>
          </a:p>
        </p:txBody>
      </p:sp>
      <p:sp>
        <p:nvSpPr>
          <p:cNvPr id="1063" name="Slide Number Placeholder 8"/>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4209868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Title 1"/>
          <p:cNvSpPr>
            <a:spLocks noGrp="1"/>
          </p:cNvSpPr>
          <p:nvPr>
            <p:ph type="title"/>
          </p:nvPr>
        </p:nvSpPr>
        <p:spPr/>
        <p:txBody>
          <a:bodyPr/>
          <a:lstStyle/>
          <a:p>
            <a:r>
              <a:rPr lang="ja-JP" altLang="en-US"/>
              <a:t>マスター タイトルの書式設定</a:t>
            </a:r>
            <a:endParaRPr lang="en-US" dirty="0"/>
          </a:p>
        </p:txBody>
      </p:sp>
      <p:sp>
        <p:nvSpPr>
          <p:cNvPr id="1066" name="Date Placeholder 2"/>
          <p:cNvSpPr>
            <a:spLocks noGrp="1"/>
          </p:cNvSpPr>
          <p:nvPr>
            <p:ph type="dt" sz="half" idx="10"/>
          </p:nvPr>
        </p:nvSpPr>
        <p:spPr/>
        <p:txBody>
          <a:bodyPr/>
          <a:lstStyle/>
          <a:p>
            <a:fld id="{BC1EF471-A41E-4514-B75B-DB7832277A4C}" type="datetimeFigureOut">
              <a:rPr kumimoji="1" lang="ja-JP" altLang="en-US" smtClean="0"/>
              <a:t>2022/7/7</a:t>
            </a:fld>
            <a:endParaRPr kumimoji="1" lang="ja-JP" altLang="en-US"/>
          </a:p>
        </p:txBody>
      </p:sp>
      <p:sp>
        <p:nvSpPr>
          <p:cNvPr id="1067" name="Footer Placeholder 3"/>
          <p:cNvSpPr>
            <a:spLocks noGrp="1"/>
          </p:cNvSpPr>
          <p:nvPr>
            <p:ph type="ftr" sz="quarter" idx="11"/>
          </p:nvPr>
        </p:nvSpPr>
        <p:spPr/>
        <p:txBody>
          <a:bodyPr/>
          <a:lstStyle/>
          <a:p>
            <a:endParaRPr kumimoji="1" lang="ja-JP" altLang="en-US"/>
          </a:p>
        </p:txBody>
      </p:sp>
      <p:sp>
        <p:nvSpPr>
          <p:cNvPr id="1068" name="Slide Number Placeholder 4"/>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1744610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Date Placeholder 1"/>
          <p:cNvSpPr>
            <a:spLocks noGrp="1"/>
          </p:cNvSpPr>
          <p:nvPr>
            <p:ph type="dt" sz="half" idx="10"/>
          </p:nvPr>
        </p:nvSpPr>
        <p:spPr/>
        <p:txBody>
          <a:bodyPr/>
          <a:lstStyle/>
          <a:p>
            <a:fld id="{BC1EF471-A41E-4514-B75B-DB7832277A4C}" type="datetimeFigureOut">
              <a:rPr kumimoji="1" lang="ja-JP" altLang="en-US" smtClean="0"/>
              <a:t>2022/7/7</a:t>
            </a:fld>
            <a:endParaRPr kumimoji="1" lang="ja-JP" altLang="en-US"/>
          </a:p>
        </p:txBody>
      </p:sp>
      <p:sp>
        <p:nvSpPr>
          <p:cNvPr id="1071" name="Footer Placeholder 2"/>
          <p:cNvSpPr>
            <a:spLocks noGrp="1"/>
          </p:cNvSpPr>
          <p:nvPr>
            <p:ph type="ftr" sz="quarter" idx="11"/>
          </p:nvPr>
        </p:nvSpPr>
        <p:spPr/>
        <p:txBody>
          <a:bodyPr/>
          <a:lstStyle/>
          <a:p>
            <a:endParaRPr kumimoji="1" lang="ja-JP" altLang="en-US"/>
          </a:p>
        </p:txBody>
      </p:sp>
      <p:sp>
        <p:nvSpPr>
          <p:cNvPr id="1072"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1073" name="bg object 16"/>
          <p:cNvSpPr/>
          <p:nvPr userDrawn="1"/>
        </p:nvSpPr>
        <p:spPr>
          <a:xfrm>
            <a:off x="-16736" y="-4083"/>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BBE0D4"/>
          </a:solidFill>
        </p:spPr>
        <p:txBody>
          <a:bodyPr wrap="square" lIns="0" tIns="0" rIns="0" bIns="0" rtlCol="0"/>
          <a:lstStyle/>
          <a:p>
            <a:endParaRPr/>
          </a:p>
        </p:txBody>
      </p:sp>
      <p:sp>
        <p:nvSpPr>
          <p:cNvPr id="1074" name="bg object 17"/>
          <p:cNvSpPr/>
          <p:nvPr userDrawn="1"/>
        </p:nvSpPr>
        <p:spPr>
          <a:xfrm>
            <a:off x="331720" y="245964"/>
            <a:ext cx="6874792" cy="10192037"/>
          </a:xfrm>
          <a:prstGeom prst="roundRect">
            <a:avLst>
              <a:gd name="adj" fmla="val 3045"/>
            </a:avLst>
          </a:pr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306740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8_白紙">
    <p:spTree>
      <p:nvGrpSpPr>
        <p:cNvPr id="1" name=""/>
        <p:cNvGrpSpPr/>
        <p:nvPr/>
      </p:nvGrpSpPr>
      <p:grpSpPr>
        <a:xfrm>
          <a:off x="0" y="0"/>
          <a:ext cx="0" cy="0"/>
          <a:chOff x="0" y="0"/>
          <a:chExt cx="0" cy="0"/>
        </a:xfrm>
      </p:grpSpPr>
      <p:sp>
        <p:nvSpPr>
          <p:cNvPr id="1076" name="Date Placeholder 1"/>
          <p:cNvSpPr>
            <a:spLocks noGrp="1"/>
          </p:cNvSpPr>
          <p:nvPr>
            <p:ph type="dt" sz="half" idx="10"/>
          </p:nvPr>
        </p:nvSpPr>
        <p:spPr/>
        <p:txBody>
          <a:bodyPr/>
          <a:lstStyle/>
          <a:p>
            <a:fld id="{BC1EF471-A41E-4514-B75B-DB7832277A4C}" type="datetimeFigureOut">
              <a:rPr kumimoji="1" lang="ja-JP" altLang="en-US" smtClean="0"/>
              <a:t>2022/7/7</a:t>
            </a:fld>
            <a:endParaRPr kumimoji="1" lang="ja-JP" altLang="en-US"/>
          </a:p>
        </p:txBody>
      </p:sp>
      <p:sp>
        <p:nvSpPr>
          <p:cNvPr id="1077" name="Footer Placeholder 2"/>
          <p:cNvSpPr>
            <a:spLocks noGrp="1"/>
          </p:cNvSpPr>
          <p:nvPr>
            <p:ph type="ftr" sz="quarter" idx="11"/>
          </p:nvPr>
        </p:nvSpPr>
        <p:spPr/>
        <p:txBody>
          <a:bodyPr/>
          <a:lstStyle/>
          <a:p>
            <a:endParaRPr kumimoji="1" lang="ja-JP" altLang="en-US"/>
          </a:p>
        </p:txBody>
      </p:sp>
      <p:sp>
        <p:nvSpPr>
          <p:cNvPr id="1078"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1079" name="bg object 16"/>
          <p:cNvSpPr/>
          <p:nvPr userDrawn="1"/>
        </p:nvSpPr>
        <p:spPr>
          <a:xfrm>
            <a:off x="-16736" y="-4083"/>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BBE0D4"/>
          </a:solidFill>
        </p:spPr>
        <p:txBody>
          <a:bodyPr wrap="square" lIns="0" tIns="0" rIns="0" bIns="0" rtlCol="0"/>
          <a:lstStyle/>
          <a:p>
            <a:endParaRPr/>
          </a:p>
        </p:txBody>
      </p:sp>
      <p:sp>
        <p:nvSpPr>
          <p:cNvPr id="1080" name="bg object 17"/>
          <p:cNvSpPr/>
          <p:nvPr userDrawn="1"/>
        </p:nvSpPr>
        <p:spPr>
          <a:xfrm>
            <a:off x="331720" y="245964"/>
            <a:ext cx="6874792" cy="10192037"/>
          </a:xfrm>
          <a:prstGeom prst="roundRect">
            <a:avLst>
              <a:gd name="adj" fmla="val 3045"/>
            </a:avLst>
          </a:prstGeom>
          <a:solidFill>
            <a:srgbClr val="FFFFFF"/>
          </a:solidFill>
        </p:spPr>
        <p:txBody>
          <a:bodyPr wrap="square" lIns="0" tIns="0" rIns="0" bIns="0" rtlCol="0"/>
          <a:lstStyle/>
          <a:p>
            <a:endParaRPr/>
          </a:p>
        </p:txBody>
      </p:sp>
      <p:sp>
        <p:nvSpPr>
          <p:cNvPr id="1081" name="object 5"/>
          <p:cNvSpPr txBox="1"/>
          <p:nvPr userDrawn="1"/>
        </p:nvSpPr>
        <p:spPr>
          <a:xfrm>
            <a:off x="1350811" y="553877"/>
            <a:ext cx="1405018" cy="197490"/>
          </a:xfrm>
          <a:prstGeom prst="rect">
            <a:avLst/>
          </a:prstGeom>
        </p:spPr>
        <p:txBody>
          <a:bodyPr vert="horz" wrap="square" lIns="0" tIns="12700" rIns="0" bIns="0" rtlCol="0">
            <a:spAutoFit/>
          </a:bodyPr>
          <a:lstStyle/>
          <a:p>
            <a:pPr marL="12700">
              <a:lnSpc>
                <a:spcPct val="100000"/>
              </a:lnSpc>
              <a:spcBef>
                <a:spcPts val="100"/>
              </a:spcBef>
            </a:pPr>
            <a:r>
              <a:rPr lang="ja-JP" altLang="en-US" sz="1200" b="1">
                <a:solidFill>
                  <a:srgbClr val="296654"/>
                </a:solidFill>
                <a:latin typeface="Yu Gothic" panose="020B0400000000000000" pitchFamily="34" charset="-128"/>
                <a:ea typeface="Yu Gothic" panose="020B0400000000000000" pitchFamily="34" charset="-128"/>
                <a:cs typeface="YuGothic"/>
              </a:rPr>
              <a:t>①</a:t>
            </a:r>
            <a:r>
              <a:rPr sz="1200" b="1" err="1">
                <a:solidFill>
                  <a:srgbClr val="296654"/>
                </a:solidFill>
                <a:latin typeface="Yu Gothic" panose="020B0400000000000000" pitchFamily="34" charset="-128"/>
                <a:ea typeface="Yu Gothic" panose="020B0400000000000000" pitchFamily="34" charset="-128"/>
                <a:cs typeface="YuGothic"/>
              </a:rPr>
              <a:t>総務班がすること</a:t>
            </a:r>
            <a:endParaRPr sz="1200" b="1">
              <a:solidFill>
                <a:srgbClr val="296654"/>
              </a:solidFill>
              <a:latin typeface="Yu Gothic" panose="020B0400000000000000" pitchFamily="34" charset="-128"/>
              <a:ea typeface="Yu Gothic" panose="020B0400000000000000" pitchFamily="34" charset="-128"/>
              <a:cs typeface="YuGothic"/>
            </a:endParaRPr>
          </a:p>
        </p:txBody>
      </p:sp>
      <p:sp>
        <p:nvSpPr>
          <p:cNvPr id="1082" name="object 6"/>
          <p:cNvSpPr/>
          <p:nvPr userDrawn="1"/>
        </p:nvSpPr>
        <p:spPr>
          <a:xfrm>
            <a:off x="525070" y="660906"/>
            <a:ext cx="720090" cy="0"/>
          </a:xfrm>
          <a:custGeom>
            <a:avLst/>
            <a:gdLst/>
            <a:ahLst/>
            <a:cxnLst/>
            <a:rect l="l" t="t" r="r" b="b"/>
            <a:pathLst>
              <a:path w="720090">
                <a:moveTo>
                  <a:pt x="0" y="0"/>
                </a:moveTo>
                <a:lnTo>
                  <a:pt x="720001" y="0"/>
                </a:lnTo>
              </a:path>
            </a:pathLst>
          </a:custGeom>
          <a:ln w="12700">
            <a:solidFill>
              <a:srgbClr val="4C967E"/>
            </a:solidFill>
          </a:ln>
        </p:spPr>
        <p:txBody>
          <a:bodyPr wrap="square" lIns="0" tIns="0" rIns="0" bIns="0" rtlCol="0"/>
          <a:lstStyle/>
          <a:p>
            <a:endParaRPr b="1">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44255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1084" name="Date Placeholder 1"/>
          <p:cNvSpPr>
            <a:spLocks noGrp="1"/>
          </p:cNvSpPr>
          <p:nvPr>
            <p:ph type="dt" sz="half" idx="10"/>
          </p:nvPr>
        </p:nvSpPr>
        <p:spPr/>
        <p:txBody>
          <a:bodyPr/>
          <a:lstStyle/>
          <a:p>
            <a:fld id="{BC1EF471-A41E-4514-B75B-DB7832277A4C}" type="datetimeFigureOut">
              <a:rPr kumimoji="1" lang="ja-JP" altLang="en-US" smtClean="0"/>
              <a:t>2022/7/7</a:t>
            </a:fld>
            <a:endParaRPr kumimoji="1" lang="ja-JP" altLang="en-US"/>
          </a:p>
        </p:txBody>
      </p:sp>
      <p:sp>
        <p:nvSpPr>
          <p:cNvPr id="1085" name="Footer Placeholder 2"/>
          <p:cNvSpPr>
            <a:spLocks noGrp="1"/>
          </p:cNvSpPr>
          <p:nvPr>
            <p:ph type="ftr" sz="quarter" idx="11"/>
          </p:nvPr>
        </p:nvSpPr>
        <p:spPr/>
        <p:txBody>
          <a:bodyPr/>
          <a:lstStyle/>
          <a:p>
            <a:endParaRPr kumimoji="1" lang="ja-JP" altLang="en-US"/>
          </a:p>
        </p:txBody>
      </p:sp>
      <p:sp>
        <p:nvSpPr>
          <p:cNvPr id="1086" name="Slide Number Placeholder 3"/>
          <p:cNvSpPr>
            <a:spLocks noGrp="1"/>
          </p:cNvSpPr>
          <p:nvPr>
            <p:ph type="sldNum" sz="quarter" idx="12"/>
          </p:nvPr>
        </p:nvSpPr>
        <p:spPr/>
        <p:txBody>
          <a:bodyPr/>
          <a:lstStyle/>
          <a:p>
            <a:fld id="{31F43A29-6C5E-4543-B245-6FF6CC7A2776}" type="slidenum">
              <a:rPr kumimoji="1" lang="ja-JP" altLang="en-US" smtClean="0"/>
              <a:t>‹#›</a:t>
            </a:fld>
            <a:endParaRPr kumimoji="1" lang="ja-JP" altLang="en-US"/>
          </a:p>
        </p:txBody>
      </p:sp>
      <p:sp>
        <p:nvSpPr>
          <p:cNvPr id="1087" name="bg object 16"/>
          <p:cNvSpPr/>
          <p:nvPr userDrawn="1"/>
        </p:nvSpPr>
        <p:spPr>
          <a:xfrm>
            <a:off x="0" y="-317"/>
            <a:ext cx="7571705"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DDD9C3"/>
          </a:solidFill>
        </p:spPr>
        <p:txBody>
          <a:bodyPr wrap="square" lIns="0" tIns="0" rIns="0" bIns="0" rtlCol="0"/>
          <a:lstStyle/>
          <a:p>
            <a:endParaRPr/>
          </a:p>
        </p:txBody>
      </p:sp>
      <p:sp>
        <p:nvSpPr>
          <p:cNvPr id="1088" name="bg object 17"/>
          <p:cNvSpPr/>
          <p:nvPr userDrawn="1"/>
        </p:nvSpPr>
        <p:spPr>
          <a:xfrm>
            <a:off x="348456" y="249730"/>
            <a:ext cx="6874792" cy="10192037"/>
          </a:xfrm>
          <a:prstGeom prst="roundRect">
            <a:avLst>
              <a:gd name="adj" fmla="val 3045"/>
            </a:avLst>
          </a:prstGeom>
          <a:solidFill>
            <a:srgbClr val="FFFFFF"/>
          </a:solidFill>
        </p:spPr>
        <p:txBody>
          <a:bodyPr wrap="square" lIns="0" tIns="0" rIns="0" bIns="0" rtlCol="0"/>
          <a:lstStyle/>
          <a:p>
            <a:endParaRPr dirty="0"/>
          </a:p>
        </p:txBody>
      </p:sp>
    </p:spTree>
    <p:extLst>
      <p:ext uri="{BB962C8B-B14F-4D97-AF65-F5344CB8AC3E}">
        <p14:creationId xmlns:p14="http://schemas.microsoft.com/office/powerpoint/2010/main" val="2861019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1026"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27"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C1EF471-A41E-4514-B75B-DB7832277A4C}" type="datetimeFigureOut">
              <a:rPr kumimoji="1" lang="ja-JP" altLang="en-US" smtClean="0"/>
              <a:t>2022/7/7</a:t>
            </a:fld>
            <a:endParaRPr kumimoji="1" lang="ja-JP" altLang="en-US"/>
          </a:p>
        </p:txBody>
      </p:sp>
      <p:sp>
        <p:nvSpPr>
          <p:cNvPr id="1028"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1029"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1F43A29-6C5E-4543-B245-6FF6CC7A2776}" type="slidenum">
              <a:rPr kumimoji="1" lang="ja-JP" altLang="en-US" smtClean="0"/>
              <a:t>‹#›</a:t>
            </a:fld>
            <a:endParaRPr kumimoji="1" lang="ja-JP" altLang="en-US"/>
          </a:p>
        </p:txBody>
      </p:sp>
    </p:spTree>
    <p:extLst>
      <p:ext uri="{BB962C8B-B14F-4D97-AF65-F5344CB8AC3E}">
        <p14:creationId xmlns:p14="http://schemas.microsoft.com/office/powerpoint/2010/main" val="19537937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91" r:id="rId8"/>
    <p:sldLayoutId id="2147483684" r:id="rId9"/>
    <p:sldLayoutId id="2147483692" r:id="rId10"/>
    <p:sldLayoutId id="2147483685" r:id="rId11"/>
    <p:sldLayoutId id="2147483693" r:id="rId12"/>
    <p:sldLayoutId id="2147483688" r:id="rId13"/>
    <p:sldLayoutId id="2147483694" r:id="rId14"/>
    <p:sldLayoutId id="2147483687" r:id="rId15"/>
    <p:sldLayoutId id="2147483695" r:id="rId16"/>
    <p:sldLayoutId id="2147483686" r:id="rId17"/>
    <p:sldLayoutId id="2147483696" r:id="rId18"/>
    <p:sldLayoutId id="2147483690" r:id="rId19"/>
    <p:sldLayoutId id="2147483697" r:id="rId20"/>
    <p:sldLayoutId id="2147483689" r:id="rId21"/>
    <p:sldLayoutId id="2147483680" r:id="rId22"/>
    <p:sldLayoutId id="2147483681" r:id="rId23"/>
    <p:sldLayoutId id="2147483682" r:id="rId24"/>
    <p:sldLayoutId id="2147483683" r:id="rId25"/>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1.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1.xml"/><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png"/><Relationship Id="rId7"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2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svg1.sv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svg1.sv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svg1.sv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svg1.sv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svg1.sv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svg1.sv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svg1.sv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svg1.sv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svg1.sv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svg1.sv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svg1.sv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svg1.sv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svg1.sv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svg1.sv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svg1.sv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svg1.sv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3" Type="http://schemas.openxmlformats.org/officeDocument/2006/relationships/image" Target="../media/svg1.sv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svg1.sv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svg1.sv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svg1.sv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svg1.sv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svg1.sv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svg1.sv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svg2.sv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svg1.sv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svg1.sv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svg1.svg"/><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svg1.svg"/><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image" Target="../media/svg1.svg"/><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3" Type="http://schemas.openxmlformats.org/officeDocument/2006/relationships/image" Target="../media/svg1.svg"/><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3" Type="http://schemas.openxmlformats.org/officeDocument/2006/relationships/image" Target="../media/svg1.svg"/><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image" Target="../media/svg1.svg"/><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3" Type="http://schemas.openxmlformats.org/officeDocument/2006/relationships/image" Target="../media/svg1.svg"/><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svg1.svg"/><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3" Type="http://schemas.openxmlformats.org/officeDocument/2006/relationships/image" Target="../media/svg1.svg"/><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3" Type="http://schemas.openxmlformats.org/officeDocument/2006/relationships/image" Target="../media/svg1.svg"/><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3" Type="http://schemas.openxmlformats.org/officeDocument/2006/relationships/image" Target="../media/svg1.svg"/><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3" Type="http://schemas.openxmlformats.org/officeDocument/2006/relationships/image" Target="../media/svg1.svg"/><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3" Type="http://schemas.openxmlformats.org/officeDocument/2006/relationships/image" Target="../media/svg1.svg"/><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3" Type="http://schemas.openxmlformats.org/officeDocument/2006/relationships/image" Target="../media/svg1.svg"/><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 name="Rectangle 4"/>
          <p:cNvSpPr>
            <a:spLocks noChangeArrowheads="1"/>
          </p:cNvSpPr>
          <p:nvPr/>
        </p:nvSpPr>
        <p:spPr>
          <a:xfrm>
            <a:off x="704850" y="3582938"/>
            <a:ext cx="6324600" cy="95410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ja-JP" altLang="ja-JP" sz="1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36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避難所開設・運営マニュアル</a:t>
            </a:r>
            <a:endParaRPr kumimoji="0" lang="ja-JP" altLang="ja-JP" sz="1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ja-JP" altLang="ja-JP" sz="1000" b="0" i="0" u="none" strike="noStrike" cap="none" normalizeH="0" baseline="0" dirty="0">
              <a:ln>
                <a:noFill/>
              </a:ln>
              <a:solidFill>
                <a:schemeClr val="tx1"/>
              </a:solidFill>
              <a:effectLst/>
            </a:endParaRPr>
          </a:p>
        </p:txBody>
      </p:sp>
      <p:sp>
        <p:nvSpPr>
          <p:cNvPr id="1206" name="Rectangle 4"/>
          <p:cNvSpPr>
            <a:spLocks noChangeArrowheads="1"/>
          </p:cNvSpPr>
          <p:nvPr/>
        </p:nvSpPr>
        <p:spPr>
          <a:xfrm>
            <a:off x="933450" y="8775700"/>
            <a:ext cx="5791200" cy="40011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令和</a:t>
            </a:r>
            <a:r>
              <a:rPr kumimoji="0" lang="ja-JP" altLang="en-US" sz="2000" dirty="0">
                <a:latin typeface="HG丸ｺﾞｼｯｸM-PRO" panose="020F0600000000000000" pitchFamily="50" charset="-128"/>
                <a:ea typeface="HG丸ｺﾞｼｯｸM-PRO" panose="020F0600000000000000" pitchFamily="50" charset="-128"/>
                <a:cs typeface="Times New Roman" panose="02020603050405020304" pitchFamily="18" charset="0"/>
              </a:rPr>
              <a:t>４</a:t>
            </a:r>
            <a:r>
              <a:rPr kumimoji="0" lang="ja-JP" altLang="ja-JP" sz="2000" b="0" i="0" u="none" strike="noStrike" cap="none" normalizeH="0" baseline="0" dirty="0">
                <a:ln>
                  <a:noFill/>
                </a:ln>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a:t>
            </a:r>
            <a:r>
              <a:rPr kumimoji="0" lang="ja-JP" altLang="en-US" sz="2000" dirty="0">
                <a:latin typeface="HG丸ｺﾞｼｯｸM-PRO" panose="020F0600000000000000" pitchFamily="50" charset="-128"/>
                <a:ea typeface="HG丸ｺﾞｼｯｸM-PRO" panose="020F0600000000000000" pitchFamily="50" charset="-128"/>
                <a:cs typeface="Times New Roman" panose="02020603050405020304" pitchFamily="18" charset="0"/>
              </a:rPr>
              <a:t>３</a:t>
            </a:r>
            <a:r>
              <a:rPr kumimoji="0" lang="ja-JP" altLang="ja-JP" sz="2000" b="0" i="0" u="none" strike="noStrike" cap="none" normalizeH="0" baseline="0" dirty="0">
                <a:ln>
                  <a:noFill/>
                </a:ln>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月</a:t>
            </a:r>
            <a:r>
              <a:rPr kumimoji="0" lang="ja-JP" altLang="en-US" sz="2000" b="0" i="0" u="none" strike="noStrike" cap="none" normalizeH="0" baseline="0" dirty="0">
                <a:ln>
                  <a:noFill/>
                </a:ln>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2000" b="0" i="0" u="none" strike="noStrike" cap="none" normalizeH="0" baseline="0" dirty="0">
                <a:ln>
                  <a:noFill/>
                </a:ln>
                <a:effectLst/>
                <a:latin typeface="HG丸ｺﾞｼｯｸM-PRO" panose="020F0600000000000000" pitchFamily="50" charset="-128"/>
                <a:ea typeface="HG丸ｺﾞｼｯｸM-PRO" panose="020F0600000000000000" pitchFamily="50" charset="-128"/>
                <a:cs typeface="Times New Roman" panose="02020603050405020304" pitchFamily="18" charset="0"/>
              </a:rPr>
              <a:t>Ver.</a:t>
            </a:r>
            <a:r>
              <a:rPr kumimoji="0" lang="ja-JP" altLang="en-US" sz="2000" b="0" i="0" u="none" strike="noStrike" cap="none" normalizeH="0" baseline="0" dirty="0">
                <a:ln>
                  <a:noFill/>
                </a:ln>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１</a:t>
            </a:r>
            <a:r>
              <a:rPr kumimoji="0" lang="ja-JP" altLang="en-US" sz="2000" b="0" i="0" u="none" strike="noStrike" cap="none" normalizeH="0" baseline="0" dirty="0" smtClean="0">
                <a:ln>
                  <a:noFill/>
                </a:ln>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kumimoji="0" lang="ja-JP" altLang="ja-JP" sz="2000" b="0" i="0" u="none" strike="noStrike" cap="none" normalizeH="0" baseline="0" dirty="0">
              <a:ln>
                <a:noFill/>
              </a:ln>
              <a:effectLst/>
            </a:endParaRPr>
          </a:p>
        </p:txBody>
      </p:sp>
      <p:sp>
        <p:nvSpPr>
          <p:cNvPr id="1207" name="AutoShape 116"/>
          <p:cNvSpPr>
            <a:spLocks noChangeArrowheads="1"/>
          </p:cNvSpPr>
          <p:nvPr/>
        </p:nvSpPr>
        <p:spPr>
          <a:xfrm>
            <a:off x="1357312" y="5107780"/>
            <a:ext cx="5138738" cy="504250"/>
          </a:xfrm>
          <a:prstGeom prst="rect">
            <a:avLst/>
          </a:prstGeom>
          <a:solidFill>
            <a:srgbClr val="172A88"/>
          </a:solidFill>
          <a:ln>
            <a:noFill/>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800" b="1" i="0" u="none" strike="noStrike" cap="none" normalizeH="0" baseline="0" dirty="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中通地域交流センター避難所</a:t>
            </a:r>
          </a:p>
        </p:txBody>
      </p:sp>
    </p:spTree>
    <p:extLst>
      <p:ext uri="{BB962C8B-B14F-4D97-AF65-F5344CB8AC3E}">
        <p14:creationId xmlns:p14="http://schemas.microsoft.com/office/powerpoint/2010/main" val="2487376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2" name="グループ化 4"/>
          <p:cNvGrpSpPr/>
          <p:nvPr/>
        </p:nvGrpSpPr>
        <p:grpSpPr>
          <a:xfrm>
            <a:off x="889337" y="3425658"/>
            <a:ext cx="6481537" cy="7127546"/>
            <a:chOff x="8477250" y="3441700"/>
            <a:chExt cx="6481537" cy="7127546"/>
          </a:xfrm>
        </p:grpSpPr>
        <p:sp>
          <p:nvSpPr>
            <p:cNvPr id="1313" name="Rectangle 4"/>
            <p:cNvSpPr>
              <a:spLocks noChangeArrowheads="1"/>
            </p:cNvSpPr>
            <p:nvPr/>
          </p:nvSpPr>
          <p:spPr>
            <a:xfrm>
              <a:off x="8477250" y="4461590"/>
              <a:ext cx="5791200" cy="1323439"/>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4000" b="1">
                  <a:latin typeface="HG丸ｺﾞｼｯｸM-PRO" panose="020F0600000000000000" pitchFamily="50" charset="-128"/>
                  <a:ea typeface="HG丸ｺﾞｼｯｸM-PRO" panose="020F0600000000000000" pitchFamily="50" charset="-128"/>
                  <a:cs typeface="Times New Roman" panose="02020603050405020304" pitchFamily="18" charset="0"/>
                </a:rPr>
                <a:t>本避難所に関する</a:t>
              </a:r>
              <a:endParaRPr kumimoji="0" lang="en-US" altLang="ja-JP" sz="4000" b="1">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4000" b="1">
                  <a:latin typeface="HG丸ｺﾞｼｯｸM-PRO" panose="020F0600000000000000" pitchFamily="50" charset="-128"/>
                  <a:ea typeface="HG丸ｺﾞｼｯｸM-PRO" panose="020F0600000000000000" pitchFamily="50" charset="-128"/>
                  <a:cs typeface="Times New Roman" panose="02020603050405020304" pitchFamily="18" charset="0"/>
                </a:rPr>
                <a:t>基本条件</a:t>
              </a:r>
              <a:endParaRPr kumimoji="0" lang="en-US" altLang="ja-JP" sz="4000" b="1">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314" name="AutoShape 116"/>
            <p:cNvSpPr>
              <a:spLocks noChangeArrowheads="1"/>
            </p:cNvSpPr>
            <p:nvPr/>
          </p:nvSpPr>
          <p:spPr>
            <a:xfrm>
              <a:off x="9451181" y="3441700"/>
              <a:ext cx="3843338" cy="630238"/>
            </a:xfrm>
            <a:prstGeom prst="rect">
              <a:avLst/>
            </a:prstGeom>
            <a:solidFill>
              <a:srgbClr val="172A88"/>
            </a:solidFill>
            <a:ln>
              <a:noFill/>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400" b="1">
                  <a:solidFill>
                    <a:schemeClr val="bg1"/>
                  </a:solidFill>
                  <a:latin typeface="HG丸ｺﾞｼｯｸM-PRO" panose="020F0600000000000000" pitchFamily="50" charset="-128"/>
                  <a:ea typeface="HG丸ｺﾞｼｯｸM-PRO" panose="020F0600000000000000" pitchFamily="50" charset="-128"/>
                  <a:cs typeface="Times New Roman" panose="02020603050405020304" pitchFamily="18" charset="0"/>
                </a:rPr>
                <a:t>第２章</a:t>
              </a:r>
              <a:endParaRPr kumimoji="0" lang="en-US" altLang="ja-JP" sz="24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315" name="テキスト ボックス 7"/>
            <p:cNvSpPr txBox="1"/>
            <p:nvPr/>
          </p:nvSpPr>
          <p:spPr>
            <a:xfrm>
              <a:off x="14340113" y="10199914"/>
              <a:ext cx="618674"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５</a:t>
              </a:r>
              <a:endParaRPr lang="ja-JP" altLang="en-US">
                <a:solidFill>
                  <a:schemeClr val="tx1">
                    <a:lumMod val="50000"/>
                    <a:lumOff val="50000"/>
                  </a:schemeClr>
                </a:solidFill>
                <a:latin typeface="+mj-ea"/>
                <a:ea typeface="+mj-ea"/>
              </a:endParaRPr>
            </a:p>
          </p:txBody>
        </p:sp>
      </p:grpSp>
    </p:spTree>
    <p:extLst>
      <p:ext uri="{BB962C8B-B14F-4D97-AF65-F5344CB8AC3E}">
        <p14:creationId xmlns:p14="http://schemas.microsoft.com/office/powerpoint/2010/main" val="1541819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 name="bg object 16"/>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1318" name="bg object 17"/>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1319" name="bg object 18"/>
          <p:cNvPicPr/>
          <p:nvPr/>
        </p:nvPicPr>
        <p:blipFill>
          <a:blip r:embed="rId2"/>
          <a:stretch>
            <a:fillRect/>
          </a:stretch>
        </p:blipFill>
        <p:spPr>
          <a:xfrm>
            <a:off x="117745" y="0"/>
            <a:ext cx="174123" cy="208812"/>
          </a:xfrm>
          <a:prstGeom prst="rect">
            <a:avLst/>
          </a:prstGeom>
        </p:spPr>
      </p:pic>
      <p:cxnSp>
        <p:nvCxnSpPr>
          <p:cNvPr id="1320" name="直線コネクタ 4"/>
          <p:cNvCxnSpPr/>
          <p:nvPr/>
        </p:nvCxnSpPr>
        <p:spPr>
          <a:xfrm>
            <a:off x="7562850" y="0"/>
            <a:ext cx="0" cy="106934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
        <p:nvSpPr>
          <p:cNvPr id="1321" name="テキスト ボックス 5"/>
          <p:cNvSpPr txBox="1"/>
          <p:nvPr/>
        </p:nvSpPr>
        <p:spPr>
          <a:xfrm>
            <a:off x="141513" y="10172700"/>
            <a:ext cx="618674"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６</a:t>
            </a:r>
            <a:endParaRPr lang="ja-JP" altLang="en-US">
              <a:solidFill>
                <a:schemeClr val="tx1">
                  <a:lumMod val="50000"/>
                  <a:lumOff val="50000"/>
                </a:schemeClr>
              </a:solidFill>
              <a:latin typeface="+mj-ea"/>
              <a:ea typeface="+mj-ea"/>
            </a:endParaRPr>
          </a:p>
        </p:txBody>
      </p:sp>
      <p:grpSp>
        <p:nvGrpSpPr>
          <p:cNvPr id="1322" name="object 9"/>
          <p:cNvGrpSpPr/>
          <p:nvPr/>
        </p:nvGrpSpPr>
        <p:grpSpPr>
          <a:xfrm>
            <a:off x="466980" y="698500"/>
            <a:ext cx="6553200" cy="628997"/>
            <a:chOff x="540004" y="1688134"/>
            <a:chExt cx="6480175" cy="334010"/>
          </a:xfrm>
        </p:grpSpPr>
        <p:pic>
          <p:nvPicPr>
            <p:cNvPr id="1323" name="object 10"/>
            <p:cNvPicPr/>
            <p:nvPr/>
          </p:nvPicPr>
          <p:blipFill>
            <a:blip r:embed="rId3"/>
            <a:stretch>
              <a:fillRect/>
            </a:stretch>
          </p:blipFill>
          <p:spPr>
            <a:xfrm>
              <a:off x="4217036" y="1688134"/>
              <a:ext cx="2802965" cy="333693"/>
            </a:xfrm>
            <a:prstGeom prst="rect">
              <a:avLst/>
            </a:prstGeom>
            <a:solidFill>
              <a:srgbClr val="172A88"/>
            </a:solidFill>
            <a:ln>
              <a:solidFill>
                <a:schemeClr val="bg1"/>
              </a:solidFill>
            </a:ln>
          </p:spPr>
        </p:pic>
        <p:sp>
          <p:nvSpPr>
            <p:cNvPr id="1324" name="object 11"/>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solidFill>
              <a:srgbClr val="172A88"/>
            </a:solidFill>
            <a:ln>
              <a:solidFill>
                <a:schemeClr val="bg1"/>
              </a:solidFill>
            </a:ln>
          </p:spPr>
          <p:txBody>
            <a:bodyPr wrap="square" lIns="0" tIns="0" rIns="0" bIns="0" rtlCol="0"/>
            <a:lstStyle/>
            <a:p>
              <a:endParaRPr/>
            </a:p>
          </p:txBody>
        </p:sp>
      </p:grpSp>
      <p:sp>
        <p:nvSpPr>
          <p:cNvPr id="1325" name="object 12"/>
          <p:cNvSpPr txBox="1"/>
          <p:nvPr/>
        </p:nvSpPr>
        <p:spPr>
          <a:xfrm>
            <a:off x="628650" y="841067"/>
            <a:ext cx="4065948"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１</a:t>
            </a:r>
            <a:r>
              <a:rPr lang="en-US" altLang="ja-JP" sz="2400" b="1">
                <a:solidFill>
                  <a:schemeClr val="bg1"/>
                </a:solidFill>
                <a:latin typeface="游ゴシック" panose="020B0400000000000000" pitchFamily="50" charset="-128"/>
                <a:ea typeface="游ゴシック" panose="020B0400000000000000" pitchFamily="50" charset="-128"/>
                <a:cs typeface="YuGothic"/>
              </a:rPr>
              <a:t>. </a:t>
            </a:r>
            <a:r>
              <a:rPr lang="ja-JP" altLang="en-US" sz="2400" b="1">
                <a:solidFill>
                  <a:schemeClr val="bg1"/>
                </a:solidFill>
                <a:latin typeface="游ゴシック" panose="020B0400000000000000" pitchFamily="50" charset="-128"/>
                <a:ea typeface="游ゴシック" panose="020B0400000000000000" pitchFamily="50" charset="-128"/>
                <a:cs typeface="YuGothic"/>
              </a:rPr>
              <a:t>避難所に関する基本情報</a:t>
            </a:r>
          </a:p>
        </p:txBody>
      </p:sp>
      <p:graphicFrame>
        <p:nvGraphicFramePr>
          <p:cNvPr id="1326" name="表 5"/>
          <p:cNvGraphicFramePr>
            <a:graphicFrameLocks noGrp="1"/>
          </p:cNvGraphicFramePr>
          <p:nvPr>
            <p:extLst>
              <p:ext uri="{D42A27DB-BD31-4B8C-83A1-F6EECF244321}">
                <p14:modId xmlns:p14="http://schemas.microsoft.com/office/powerpoint/2010/main" val="3985683988"/>
              </p:ext>
            </p:extLst>
          </p:nvPr>
        </p:nvGraphicFramePr>
        <p:xfrm>
          <a:off x="569298" y="2467295"/>
          <a:ext cx="6553200" cy="8085773"/>
        </p:xfrm>
        <a:graphic>
          <a:graphicData uri="http://schemas.openxmlformats.org/drawingml/2006/table">
            <a:tbl>
              <a:tblPr firstRow="1" bandRow="1"/>
              <a:tblGrid>
                <a:gridCol w="810754">
                  <a:extLst>
                    <a:ext uri="{9D8B030D-6E8A-4147-A177-3AD203B41FA5}"/>
                  </a:extLst>
                </a:gridCol>
                <a:gridCol w="2306786">
                  <a:extLst>
                    <a:ext uri="{9D8B030D-6E8A-4147-A177-3AD203B41FA5}"/>
                  </a:extLst>
                </a:gridCol>
                <a:gridCol w="3435660">
                  <a:extLst>
                    <a:ext uri="{9D8B030D-6E8A-4147-A177-3AD203B41FA5}"/>
                  </a:extLst>
                </a:gridCol>
              </a:tblGrid>
              <a:tr h="359471">
                <a:tc gridSpan="2">
                  <a:txBody>
                    <a:bodyPr/>
                    <a:lstStyle>
                      <a:lvl1pPr marL="0" algn="l" defTabSz="755934" rtl="0" eaLnBrk="1" latinLnBrk="0" hangingPunct="1">
                        <a:defRPr kumimoji="1" sz="1488" b="1" kern="1200">
                          <a:solidFill>
                            <a:schemeClr val="lt1"/>
                          </a:solidFill>
                          <a:latin typeface="Calibri"/>
                        </a:defRPr>
                      </a:lvl1pPr>
                      <a:lvl2pPr marL="377967" algn="l" defTabSz="755934" rtl="0" eaLnBrk="1" latinLnBrk="0" hangingPunct="1">
                        <a:defRPr kumimoji="1" sz="1488" b="1" kern="1200">
                          <a:solidFill>
                            <a:schemeClr val="lt1"/>
                          </a:solidFill>
                          <a:latin typeface="Calibri"/>
                        </a:defRPr>
                      </a:lvl2pPr>
                      <a:lvl3pPr marL="755934" algn="l" defTabSz="755934" rtl="0" eaLnBrk="1" latinLnBrk="0" hangingPunct="1">
                        <a:defRPr kumimoji="1" sz="1488" b="1" kern="1200">
                          <a:solidFill>
                            <a:schemeClr val="lt1"/>
                          </a:solidFill>
                          <a:latin typeface="Calibri"/>
                        </a:defRPr>
                      </a:lvl3pPr>
                      <a:lvl4pPr marL="1133902" algn="l" defTabSz="755934" rtl="0" eaLnBrk="1" latinLnBrk="0" hangingPunct="1">
                        <a:defRPr kumimoji="1" sz="1488" b="1" kern="1200">
                          <a:solidFill>
                            <a:schemeClr val="lt1"/>
                          </a:solidFill>
                          <a:latin typeface="Calibri"/>
                        </a:defRPr>
                      </a:lvl4pPr>
                      <a:lvl5pPr marL="1511869" algn="l" defTabSz="755934" rtl="0" eaLnBrk="1" latinLnBrk="0" hangingPunct="1">
                        <a:defRPr kumimoji="1" sz="1488" b="1" kern="1200">
                          <a:solidFill>
                            <a:schemeClr val="lt1"/>
                          </a:solidFill>
                          <a:latin typeface="Calibri"/>
                        </a:defRPr>
                      </a:lvl5pPr>
                      <a:lvl6pPr marL="1889836" algn="l" defTabSz="755934" rtl="0" eaLnBrk="1" latinLnBrk="0" hangingPunct="1">
                        <a:defRPr kumimoji="1" sz="1488" b="1" kern="1200">
                          <a:solidFill>
                            <a:schemeClr val="lt1"/>
                          </a:solidFill>
                          <a:latin typeface="Calibri"/>
                        </a:defRPr>
                      </a:lvl6pPr>
                      <a:lvl7pPr marL="2267803" algn="l" defTabSz="755934" rtl="0" eaLnBrk="1" latinLnBrk="0" hangingPunct="1">
                        <a:defRPr kumimoji="1" sz="1488" b="1" kern="1200">
                          <a:solidFill>
                            <a:schemeClr val="lt1"/>
                          </a:solidFill>
                          <a:latin typeface="Calibri"/>
                        </a:defRPr>
                      </a:lvl7pPr>
                      <a:lvl8pPr marL="2645771" algn="l" defTabSz="755934" rtl="0" eaLnBrk="1" latinLnBrk="0" hangingPunct="1">
                        <a:defRPr kumimoji="1" sz="1488" b="1" kern="1200">
                          <a:solidFill>
                            <a:schemeClr val="lt1"/>
                          </a:solidFill>
                          <a:latin typeface="Calibri"/>
                        </a:defRPr>
                      </a:lvl8pPr>
                      <a:lvl9pPr marL="3023738" algn="l" defTabSz="755934" rtl="0" eaLnBrk="1" latinLnBrk="0" hangingPunct="1">
                        <a:defRPr kumimoji="1" sz="1488" b="1" kern="1200">
                          <a:solidFill>
                            <a:schemeClr val="lt1"/>
                          </a:solidFill>
                          <a:latin typeface="Calibri"/>
                        </a:defRPr>
                      </a:lvl9pPr>
                    </a:lstStyle>
                    <a:p>
                      <a:pPr algn="ctr"/>
                      <a:r>
                        <a:rPr kumimoji="1" lang="ja-JP" altLang="en-US" sz="1600" dirty="0">
                          <a:latin typeface="游ゴシック" panose="020B0400000000000000" pitchFamily="50" charset="-128"/>
                          <a:ea typeface="游ゴシック" panose="020B0400000000000000" pitchFamily="50" charset="-128"/>
                        </a:rPr>
                        <a:t>項目</a:t>
                      </a:r>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72A88"/>
                    </a:solidFill>
                  </a:tcPr>
                </a:tc>
                <a:tc hMerge="1">
                  <a:txBody>
                    <a:bodyPr/>
                    <a:lstStyle/>
                    <a:p>
                      <a:pPr algn="ctr"/>
                      <a:r>
                        <a:rPr kumimoji="1" lang="ja-JP" altLang="en-US" sz="1600" dirty="0">
                          <a:latin typeface="游ゴシック" panose="020B0400000000000000" pitchFamily="50" charset="-128"/>
                          <a:ea typeface="游ゴシック" panose="020B0400000000000000" pitchFamily="50" charset="-128"/>
                        </a:rPr>
                        <a:t>項目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2A88"/>
                    </a:solidFill>
                  </a:tcPr>
                </a:tc>
                <a:tc>
                  <a:txBody>
                    <a:bodyPr/>
                    <a:lstStyle>
                      <a:lvl1pPr marL="0" algn="l" defTabSz="755934" rtl="0" eaLnBrk="1" latinLnBrk="0" hangingPunct="1">
                        <a:defRPr kumimoji="1" sz="1488" b="1" kern="1200">
                          <a:solidFill>
                            <a:schemeClr val="lt1"/>
                          </a:solidFill>
                          <a:latin typeface="Calibri"/>
                        </a:defRPr>
                      </a:lvl1pPr>
                      <a:lvl2pPr marL="377967" algn="l" defTabSz="755934" rtl="0" eaLnBrk="1" latinLnBrk="0" hangingPunct="1">
                        <a:defRPr kumimoji="1" sz="1488" b="1" kern="1200">
                          <a:solidFill>
                            <a:schemeClr val="lt1"/>
                          </a:solidFill>
                          <a:latin typeface="Calibri"/>
                        </a:defRPr>
                      </a:lvl2pPr>
                      <a:lvl3pPr marL="755934" algn="l" defTabSz="755934" rtl="0" eaLnBrk="1" latinLnBrk="0" hangingPunct="1">
                        <a:defRPr kumimoji="1" sz="1488" b="1" kern="1200">
                          <a:solidFill>
                            <a:schemeClr val="lt1"/>
                          </a:solidFill>
                          <a:latin typeface="Calibri"/>
                        </a:defRPr>
                      </a:lvl3pPr>
                      <a:lvl4pPr marL="1133902" algn="l" defTabSz="755934" rtl="0" eaLnBrk="1" latinLnBrk="0" hangingPunct="1">
                        <a:defRPr kumimoji="1" sz="1488" b="1" kern="1200">
                          <a:solidFill>
                            <a:schemeClr val="lt1"/>
                          </a:solidFill>
                          <a:latin typeface="Calibri"/>
                        </a:defRPr>
                      </a:lvl4pPr>
                      <a:lvl5pPr marL="1511869" algn="l" defTabSz="755934" rtl="0" eaLnBrk="1" latinLnBrk="0" hangingPunct="1">
                        <a:defRPr kumimoji="1" sz="1488" b="1" kern="1200">
                          <a:solidFill>
                            <a:schemeClr val="lt1"/>
                          </a:solidFill>
                          <a:latin typeface="Calibri"/>
                        </a:defRPr>
                      </a:lvl5pPr>
                      <a:lvl6pPr marL="1889836" algn="l" defTabSz="755934" rtl="0" eaLnBrk="1" latinLnBrk="0" hangingPunct="1">
                        <a:defRPr kumimoji="1" sz="1488" b="1" kern="1200">
                          <a:solidFill>
                            <a:schemeClr val="lt1"/>
                          </a:solidFill>
                          <a:latin typeface="Calibri"/>
                        </a:defRPr>
                      </a:lvl6pPr>
                      <a:lvl7pPr marL="2267803" algn="l" defTabSz="755934" rtl="0" eaLnBrk="1" latinLnBrk="0" hangingPunct="1">
                        <a:defRPr kumimoji="1" sz="1488" b="1" kern="1200">
                          <a:solidFill>
                            <a:schemeClr val="lt1"/>
                          </a:solidFill>
                          <a:latin typeface="Calibri"/>
                        </a:defRPr>
                      </a:lvl7pPr>
                      <a:lvl8pPr marL="2645771" algn="l" defTabSz="755934" rtl="0" eaLnBrk="1" latinLnBrk="0" hangingPunct="1">
                        <a:defRPr kumimoji="1" sz="1488" b="1" kern="1200">
                          <a:solidFill>
                            <a:schemeClr val="lt1"/>
                          </a:solidFill>
                          <a:latin typeface="Calibri"/>
                        </a:defRPr>
                      </a:lvl8pPr>
                      <a:lvl9pPr marL="3023738" algn="l" defTabSz="755934" rtl="0" eaLnBrk="1" latinLnBrk="0" hangingPunct="1">
                        <a:defRPr kumimoji="1" sz="1488" b="1" kern="1200">
                          <a:solidFill>
                            <a:schemeClr val="lt1"/>
                          </a:solidFill>
                          <a:latin typeface="Calibri"/>
                        </a:defRPr>
                      </a:lvl9pPr>
                    </a:lstStyle>
                    <a:p>
                      <a:pPr algn="ctr"/>
                      <a:r>
                        <a:rPr kumimoji="1" lang="ja-JP" altLang="en-US" sz="1600" dirty="0">
                          <a:latin typeface="游ゴシック" panose="020B0400000000000000" pitchFamily="50" charset="-128"/>
                          <a:ea typeface="游ゴシック" panose="020B0400000000000000" pitchFamily="50" charset="-128"/>
                        </a:rPr>
                        <a:t>内容</a:t>
                      </a: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72A88"/>
                    </a:solidFill>
                  </a:tcPr>
                </a:tc>
                <a:extLst>
                  <a:ext uri="{0D108BD9-81ED-4DB2-BD59-A6C34878D82A}"/>
                </a:extLst>
              </a:tr>
              <a:tr h="1662567">
                <a:tc rowSpan="8">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algn="ctr"/>
                      <a:r>
                        <a:rPr kumimoji="1" lang="ja-JP" altLang="en-US" sz="1600" dirty="0">
                          <a:solidFill>
                            <a:srgbClr val="221815"/>
                          </a:solidFill>
                          <a:latin typeface="游ゴシック Medium" panose="020B0500000000000000" pitchFamily="50" charset="-128"/>
                          <a:ea typeface="游ゴシック Medium" panose="020B0500000000000000" pitchFamily="50" charset="-128"/>
                        </a:rPr>
                        <a:t>施設</a:t>
                      </a:r>
                      <a:endParaRPr kumimoji="1" lang="en-US" altLang="ja-JP" sz="1600" dirty="0">
                        <a:solidFill>
                          <a:srgbClr val="221815"/>
                        </a:solidFill>
                        <a:latin typeface="游ゴシック Medium" panose="020B0500000000000000" pitchFamily="50" charset="-128"/>
                        <a:ea typeface="游ゴシック Medium" panose="020B0500000000000000" pitchFamily="50" charset="-128"/>
                      </a:endParaRPr>
                    </a:p>
                    <a:p>
                      <a:pPr algn="ctr"/>
                      <a:r>
                        <a:rPr kumimoji="1" lang="ja-JP" altLang="en-US" sz="1600" dirty="0">
                          <a:solidFill>
                            <a:srgbClr val="221815"/>
                          </a:solidFill>
                          <a:latin typeface="游ゴシック Medium" panose="020B0500000000000000" pitchFamily="50" charset="-128"/>
                          <a:ea typeface="游ゴシック Medium" panose="020B0500000000000000" pitchFamily="50" charset="-128"/>
                        </a:rPr>
                        <a:t>情報</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避難所の写真</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endParaRPr kumimoji="1" lang="ja-JP" altLang="en-US" sz="1600" dirty="0">
                        <a:latin typeface="游ゴシック Medium" panose="020B0500000000000000" pitchFamily="50" charset="-128"/>
                        <a:ea typeface="游ゴシック Medium" panose="020B0500000000000000"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extLst>
              </a:tr>
              <a:tr h="359471">
                <a:tc vMerge="1">
                  <a:txBody>
                    <a:bodyPr/>
                    <a:lstStyle/>
                    <a:p>
                      <a:endParaRPr kumimoji="1" lang="ja-JP" altLang="en-US" sz="16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施設名称</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dirty="0">
                          <a:solidFill>
                            <a:schemeClr val="tx1"/>
                          </a:solidFill>
                          <a:latin typeface="游ゴシック Medium" panose="020B0500000000000000" pitchFamily="50" charset="-128"/>
                          <a:ea typeface="游ゴシック Medium" panose="020B0500000000000000" pitchFamily="50" charset="-128"/>
                        </a:rPr>
                        <a:t>中通地域交流センター</a:t>
                      </a:r>
                      <a:endParaRPr kumimoji="1" lang="ja-JP" altLang="en-US" sz="1600" dirty="0">
                        <a:solidFill>
                          <a:schemeClr val="tx1"/>
                        </a:solidFill>
                        <a:highlight>
                          <a:srgbClr val="FFFF00"/>
                        </a:highlight>
                        <a:latin typeface="游ゴシック Medium" panose="020B0500000000000000" pitchFamily="50" charset="-128"/>
                        <a:ea typeface="游ゴシック Medium" panose="020B0500000000000000"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extLst>
              </a:tr>
              <a:tr h="359471">
                <a:tc vMerge="1">
                  <a:txBody>
                    <a:bodyPr/>
                    <a:lstStyle/>
                    <a:p>
                      <a:endParaRPr kumimoji="1" lang="ja-JP" altLang="en-US" sz="16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住所</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zh-TW" altLang="en-US" sz="1600" dirty="0">
                          <a:solidFill>
                            <a:schemeClr val="tx1"/>
                          </a:solidFill>
                          <a:latin typeface="游ゴシック Medium" panose="020B0500000000000000" pitchFamily="50" charset="-128"/>
                          <a:ea typeface="游ゴシック Medium" panose="020B0500000000000000" pitchFamily="50" charset="-128"/>
                        </a:rPr>
                        <a:t>広島県竹原市下野町</a:t>
                      </a:r>
                      <a:r>
                        <a:rPr kumimoji="1" lang="en-US" altLang="ja-JP" sz="1600" dirty="0">
                          <a:solidFill>
                            <a:schemeClr val="tx1"/>
                          </a:solidFill>
                          <a:latin typeface="游ゴシック Medium" panose="020B0500000000000000" pitchFamily="50" charset="-128"/>
                          <a:ea typeface="游ゴシック Medium" panose="020B0500000000000000" pitchFamily="50" charset="-128"/>
                        </a:rPr>
                        <a:t>3478</a:t>
                      </a:r>
                      <a:endParaRPr kumimoji="1" lang="ja-JP" altLang="en-US" sz="1600" dirty="0">
                        <a:solidFill>
                          <a:schemeClr val="tx1"/>
                        </a:solidFill>
                        <a:highlight>
                          <a:srgbClr val="FFFF00"/>
                        </a:highlight>
                        <a:latin typeface="游ゴシック Medium" panose="020B0500000000000000" pitchFamily="50" charset="-128"/>
                        <a:ea typeface="游ゴシック Medium" panose="020B0500000000000000"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extLst>
              </a:tr>
              <a:tr h="359471">
                <a:tc vMerge="1">
                  <a:txBody>
                    <a:bodyPr/>
                    <a:lstStyle/>
                    <a:p>
                      <a:endParaRPr kumimoji="1" lang="ja-JP" altLang="en-US" sz="16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電話番号</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en-US" altLang="ja-JP" sz="1600">
                          <a:solidFill>
                            <a:schemeClr val="tx1"/>
                          </a:solidFill>
                          <a:latin typeface="游ゴシック Medium" panose="020B0500000000000000" pitchFamily="50" charset="-128"/>
                          <a:ea typeface="游ゴシック Medium" panose="020B0500000000000000" pitchFamily="50" charset="-128"/>
                        </a:rPr>
                        <a:t>0846-22-6001</a:t>
                      </a:r>
                      <a:endParaRPr kumimoji="1" lang="ja-JP" altLang="en-US" sz="1600">
                        <a:solidFill>
                          <a:schemeClr val="tx1"/>
                        </a:solidFill>
                        <a:highlight>
                          <a:srgbClr val="FFFF00"/>
                        </a:highlight>
                        <a:latin typeface="游ゴシック Medium" panose="020B0500000000000000" pitchFamily="50" charset="-128"/>
                        <a:ea typeface="游ゴシック Medium" panose="020B0500000000000000"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extLst>
              </a:tr>
              <a:tr h="359471">
                <a:tc vMerge="1">
                  <a:txBody>
                    <a:bodyPr/>
                    <a:lstStyle/>
                    <a:p>
                      <a:endParaRPr kumimoji="1" lang="ja-JP" altLang="en-US" sz="16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避難所タイプ</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a:solidFill>
                            <a:schemeClr val="tx1"/>
                          </a:solidFill>
                          <a:latin typeface="游ゴシック Medium" panose="020B0500000000000000" pitchFamily="50" charset="-128"/>
                          <a:ea typeface="游ゴシック Medium" panose="020B0500000000000000" pitchFamily="50" charset="-128"/>
                        </a:rPr>
                        <a:t>集会所、公民館</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extLst>
              </a:tr>
              <a:tr h="459857">
                <a:tc vMerge="1">
                  <a:txBody>
                    <a:bodyPr/>
                    <a:lstStyle/>
                    <a:p>
                      <a:pPr algn="ctr"/>
                      <a:endParaRPr kumimoji="1" lang="ja-JP" altLang="en-US" sz="16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施設の構造</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en-US" altLang="ja-JP" sz="1600" dirty="0">
                          <a:solidFill>
                            <a:schemeClr val="tx1"/>
                          </a:solidFill>
                          <a:latin typeface="游ゴシック Medium" panose="020B0500000000000000" pitchFamily="50" charset="-128"/>
                          <a:ea typeface="游ゴシック Medium" panose="020B0500000000000000" pitchFamily="50" charset="-128"/>
                        </a:rPr>
                        <a:t>RC</a:t>
                      </a:r>
                      <a:r>
                        <a:rPr kumimoji="1" lang="ja-JP" altLang="en-US" sz="1600" dirty="0">
                          <a:solidFill>
                            <a:schemeClr val="tx1"/>
                          </a:solidFill>
                          <a:latin typeface="游ゴシック Medium" panose="020B0500000000000000" pitchFamily="50" charset="-128"/>
                          <a:ea typeface="游ゴシック Medium" panose="020B0500000000000000" pitchFamily="50" charset="-128"/>
                        </a:rPr>
                        <a:t>造・</a:t>
                      </a:r>
                      <a:r>
                        <a:rPr kumimoji="1" lang="en-US" altLang="ja-JP" sz="1600" dirty="0">
                          <a:solidFill>
                            <a:schemeClr val="tx1"/>
                          </a:solidFill>
                          <a:latin typeface="游ゴシック Medium" panose="020B0500000000000000" pitchFamily="50" charset="-128"/>
                          <a:ea typeface="游ゴシック Medium" panose="020B0500000000000000" pitchFamily="50" charset="-128"/>
                        </a:rPr>
                        <a:t>SRC</a:t>
                      </a:r>
                      <a:r>
                        <a:rPr kumimoji="1" lang="ja-JP" altLang="en-US" sz="1600" dirty="0">
                          <a:solidFill>
                            <a:schemeClr val="tx1"/>
                          </a:solidFill>
                          <a:latin typeface="游ゴシック Medium" panose="020B0500000000000000" pitchFamily="50" charset="-128"/>
                          <a:ea typeface="游ゴシック Medium" panose="020B0500000000000000" pitchFamily="50" charset="-128"/>
                        </a:rPr>
                        <a:t>造・</a:t>
                      </a:r>
                      <a:r>
                        <a:rPr kumimoji="1" lang="en-US" altLang="ja-JP" sz="1600" dirty="0">
                          <a:solidFill>
                            <a:schemeClr val="tx1"/>
                          </a:solidFill>
                          <a:latin typeface="游ゴシック Medium" panose="020B0500000000000000" pitchFamily="50" charset="-128"/>
                          <a:ea typeface="游ゴシック Medium" panose="020B0500000000000000" pitchFamily="50" charset="-128"/>
                        </a:rPr>
                        <a:t>S</a:t>
                      </a:r>
                      <a:r>
                        <a:rPr kumimoji="1" lang="ja-JP" altLang="en-US" sz="1600" dirty="0">
                          <a:solidFill>
                            <a:schemeClr val="tx1"/>
                          </a:solidFill>
                          <a:latin typeface="游ゴシック Medium" panose="020B0500000000000000" pitchFamily="50" charset="-128"/>
                          <a:ea typeface="游ゴシック Medium" panose="020B0500000000000000" pitchFamily="50" charset="-128"/>
                        </a:rPr>
                        <a:t>造・木造</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extLst>
              </a:tr>
              <a:tr h="457200">
                <a:tc vMerge="1">
                  <a:txBody>
                    <a:bodyPr/>
                    <a:lstStyle/>
                    <a:p>
                      <a:endParaRPr kumimoji="1" lang="ja-JP" altLang="en-US" sz="16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耐震性能</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dirty="0">
                          <a:solidFill>
                            <a:schemeClr val="tx1"/>
                          </a:solidFill>
                          <a:latin typeface="游ゴシック Medium" panose="020B0500000000000000" pitchFamily="50" charset="-128"/>
                          <a:ea typeface="游ゴシック Medium" panose="020B0500000000000000" pitchFamily="50" charset="-128"/>
                        </a:rPr>
                        <a:t>旧耐震基準・新耐震基準</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extLst>
              </a:tr>
              <a:tr h="404586">
                <a:tc vMerge="1">
                  <a:txBody>
                    <a:bodyPr/>
                    <a:lstStyle/>
                    <a:p>
                      <a:endParaRPr kumimoji="1" lang="ja-JP" altLang="en-US"/>
                    </a:p>
                  </a:txBody>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災害対策設備</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dirty="0">
                          <a:solidFill>
                            <a:schemeClr val="tx1"/>
                          </a:solidFill>
                          <a:latin typeface="游ゴシック Medium" panose="020B0500000000000000" pitchFamily="50" charset="-128"/>
                          <a:ea typeface="游ゴシック Medium" panose="020B0500000000000000" pitchFamily="50" charset="-128"/>
                        </a:rPr>
                        <a:t>なし</a:t>
                      </a:r>
                      <a:endParaRPr kumimoji="1" lang="en-US" altLang="zh-TW" sz="1600" dirty="0">
                        <a:solidFill>
                          <a:schemeClr val="tx1"/>
                        </a:solidFill>
                        <a:latin typeface="游ゴシック Medium" panose="020B0500000000000000" pitchFamily="50" charset="-128"/>
                        <a:ea typeface="游ゴシック Medium" panose="020B0500000000000000"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extLst>
              </a:tr>
              <a:tr h="359471">
                <a:tc rowSpan="3">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災害リスク</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浸水害</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zh-TW" altLang="en-US" sz="1600" dirty="0">
                          <a:solidFill>
                            <a:schemeClr val="tx1"/>
                          </a:solidFill>
                          <a:latin typeface="游ゴシック Medium" panose="020B0500000000000000" pitchFamily="50" charset="-128"/>
                          <a:ea typeface="游ゴシック Medium" panose="020B0500000000000000" pitchFamily="50" charset="-128"/>
                        </a:rPr>
                        <a:t>計画規模降雨　浸水深：</a:t>
                      </a:r>
                      <a:r>
                        <a:rPr kumimoji="1" lang="en-US" altLang="zh-TW" sz="1600" dirty="0">
                          <a:solidFill>
                            <a:schemeClr val="tx1"/>
                          </a:solidFill>
                          <a:latin typeface="游ゴシック Medium" panose="020B0500000000000000" pitchFamily="50" charset="-128"/>
                          <a:ea typeface="游ゴシック Medium" panose="020B0500000000000000" pitchFamily="50" charset="-128"/>
                        </a:rPr>
                        <a:t>1m</a:t>
                      </a:r>
                      <a:r>
                        <a:rPr kumimoji="1" lang="zh-TW" altLang="en-US" sz="1600" dirty="0">
                          <a:solidFill>
                            <a:schemeClr val="tx1"/>
                          </a:solidFill>
                          <a:latin typeface="游ゴシック Medium" panose="020B0500000000000000" pitchFamily="50" charset="-128"/>
                          <a:ea typeface="游ゴシック Medium" panose="020B0500000000000000" pitchFamily="50" charset="-128"/>
                        </a:rPr>
                        <a:t>～</a:t>
                      </a:r>
                      <a:r>
                        <a:rPr kumimoji="1" lang="en-US" altLang="zh-TW" sz="1600" dirty="0">
                          <a:solidFill>
                            <a:schemeClr val="tx1"/>
                          </a:solidFill>
                          <a:latin typeface="游ゴシック Medium" panose="020B0500000000000000" pitchFamily="50" charset="-128"/>
                          <a:ea typeface="游ゴシック Medium" panose="020B0500000000000000" pitchFamily="50" charset="-128"/>
                        </a:rPr>
                        <a:t>2m</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extLst>
              </a:tr>
              <a:tr h="336035">
                <a:tc vMerge="1">
                  <a:txBody>
                    <a:bodyPr/>
                    <a:lstStyle/>
                    <a:p>
                      <a:endParaRPr kumimoji="1" lang="ja-JP" altLang="en-US"/>
                    </a:p>
                  </a:txBody>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土砂災害</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dirty="0">
                          <a:solidFill>
                            <a:schemeClr val="tx1"/>
                          </a:solidFill>
                          <a:latin typeface="游ゴシック Medium" panose="020B0500000000000000" pitchFamily="50" charset="-128"/>
                          <a:ea typeface="游ゴシック Medium" panose="020B0500000000000000" pitchFamily="50" charset="-128"/>
                        </a:rPr>
                        <a:t>なし（</a:t>
                      </a:r>
                      <a:r>
                        <a:rPr kumimoji="1" lang="en-US" altLang="ja-JP" sz="1600" dirty="0">
                          <a:solidFill>
                            <a:schemeClr val="tx1"/>
                          </a:solidFill>
                          <a:latin typeface="游ゴシック Medium" panose="020B0500000000000000" pitchFamily="50" charset="-128"/>
                          <a:ea typeface="游ゴシック Medium" panose="020B0500000000000000" pitchFamily="50" charset="-128"/>
                        </a:rPr>
                        <a:t>※</a:t>
                      </a:r>
                      <a:r>
                        <a:rPr kumimoji="1" lang="ja-JP" altLang="en-US" sz="1600" dirty="0">
                          <a:solidFill>
                            <a:schemeClr val="tx1"/>
                          </a:solidFill>
                          <a:latin typeface="游ゴシック Medium" panose="020B0500000000000000" pitchFamily="50" charset="-128"/>
                          <a:ea typeface="游ゴシック Medium" panose="020B0500000000000000" pitchFamily="50" charset="-128"/>
                        </a:rPr>
                        <a:t>周辺が土砂災害警戒区域）</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extLst>
              </a:tr>
              <a:tr h="359471">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地震</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游ゴシック Medium" panose="020B0500000000000000" pitchFamily="50" charset="-128"/>
                          <a:ea typeface="游ゴシック Medium" panose="020B0500000000000000" pitchFamily="50" charset="-128"/>
                        </a:rPr>
                        <a:t>震度６弱</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extLst>
              </a:tr>
              <a:tr h="359471">
                <a:tc rowSpan="3">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使用</a:t>
                      </a:r>
                      <a:endParaRPr kumimoji="1" lang="en-US" altLang="ja-JP" sz="1600" dirty="0">
                        <a:solidFill>
                          <a:srgbClr val="221815"/>
                        </a:solidFill>
                        <a:latin typeface="游ゴシック Medium" panose="020B0500000000000000" pitchFamily="50" charset="-128"/>
                        <a:ea typeface="游ゴシック Medium" panose="020B0500000000000000" pitchFamily="50" charset="-128"/>
                      </a:endParaRPr>
                    </a:p>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条件</a:t>
                      </a:r>
                    </a:p>
                    <a:p>
                      <a:endParaRPr kumimoji="1" lang="ja-JP" altLang="en-US" sz="1600" dirty="0">
                        <a:solidFill>
                          <a:srgbClr val="221815"/>
                        </a:solidFill>
                        <a:latin typeface="游ゴシック Medium" panose="020B0500000000000000" pitchFamily="50" charset="-128"/>
                        <a:ea typeface="游ゴシック Medium" panose="020B0500000000000000"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dirty="0">
                          <a:solidFill>
                            <a:schemeClr val="tx1"/>
                          </a:solidFill>
                          <a:latin typeface="游ゴシック Medium" panose="020B0500000000000000" pitchFamily="50" charset="-128"/>
                          <a:ea typeface="游ゴシック Medium" panose="020B0500000000000000" pitchFamily="50" charset="-128"/>
                        </a:rPr>
                        <a:t>指定緊急避難場所の</a:t>
                      </a:r>
                      <a:endParaRPr kumimoji="1" lang="en-US" altLang="ja-JP" sz="1600" dirty="0">
                        <a:solidFill>
                          <a:schemeClr val="tx1"/>
                        </a:solidFill>
                        <a:latin typeface="游ゴシック Medium" panose="020B0500000000000000" pitchFamily="50" charset="-128"/>
                        <a:ea typeface="游ゴシック Medium" panose="020B0500000000000000" pitchFamily="50" charset="-128"/>
                      </a:endParaRPr>
                    </a:p>
                    <a:p>
                      <a:r>
                        <a:rPr kumimoji="1" lang="ja-JP" altLang="en-US" sz="1600" dirty="0">
                          <a:solidFill>
                            <a:schemeClr val="tx1"/>
                          </a:solidFill>
                          <a:latin typeface="游ゴシック Medium" panose="020B0500000000000000" pitchFamily="50" charset="-128"/>
                          <a:ea typeface="游ゴシック Medium" panose="020B0500000000000000" pitchFamily="50" charset="-128"/>
                        </a:rPr>
                        <a:t>指定状況</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dirty="0">
                          <a:solidFill>
                            <a:schemeClr val="tx1"/>
                          </a:solidFill>
                          <a:latin typeface="游ゴシック Medium" panose="020B0500000000000000" pitchFamily="50" charset="-128"/>
                          <a:ea typeface="游ゴシック Medium" panose="020B0500000000000000" pitchFamily="50" charset="-128"/>
                        </a:rPr>
                        <a:t>土砂・洪水・高潮・地震</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extLst>
              </a:tr>
              <a:tr h="359471">
                <a:tc vMerge="1">
                  <a:txBody>
                    <a:bodyPr/>
                    <a:lstStyle/>
                    <a:p>
                      <a:endParaRPr kumimoji="1" lang="ja-JP" altLang="en-US" sz="16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dirty="0">
                          <a:solidFill>
                            <a:srgbClr val="221815"/>
                          </a:solidFill>
                          <a:latin typeface="游ゴシック Medium" panose="020B0500000000000000" pitchFamily="50" charset="-128"/>
                          <a:ea typeface="游ゴシック Medium" panose="020B0500000000000000" pitchFamily="50" charset="-128"/>
                        </a:rPr>
                        <a:t>指定避難所の指定状況</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游ゴシック Medium" panose="020B0500000000000000" pitchFamily="50" charset="-128"/>
                          <a:ea typeface="游ゴシック Medium" panose="020B0500000000000000" pitchFamily="50" charset="-128"/>
                        </a:rPr>
                        <a:t>土砂・洪水・津波・高潮・地震</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extLst>
              </a:tr>
              <a:tr h="1030846">
                <a:tc vMerge="1">
                  <a:txBody>
                    <a:bodyPr/>
                    <a:lstStyle/>
                    <a:p>
                      <a:endParaRPr kumimoji="1" lang="ja-JP" altLang="en-US" sz="16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600" dirty="0">
                          <a:solidFill>
                            <a:srgbClr val="221815"/>
                          </a:solidFill>
                          <a:latin typeface="游ゴシック Medium" panose="020B0500000000000000" pitchFamily="50" charset="-128"/>
                          <a:ea typeface="游ゴシック Medium" panose="020B0500000000000000" pitchFamily="50" charset="-128"/>
                        </a:rPr>
                        <a:t>その他</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285750" indent="-285750">
                        <a:buFont typeface="Wingdings" panose="05000000000000000000" pitchFamily="2" charset="2"/>
                        <a:buChar char="l"/>
                      </a:pPr>
                      <a:r>
                        <a:rPr kumimoji="1" lang="ja-JP" altLang="en-US" sz="1600" dirty="0">
                          <a:solidFill>
                            <a:schemeClr val="tx1"/>
                          </a:solidFill>
                          <a:latin typeface="游ゴシック Medium" panose="020B0500000000000000" pitchFamily="50" charset="-128"/>
                          <a:ea typeface="游ゴシック Medium" panose="020B0500000000000000" pitchFamily="50" charset="-128"/>
                        </a:rPr>
                        <a:t>洪水のおそれがある場合は</a:t>
                      </a:r>
                      <a:r>
                        <a:rPr kumimoji="1" lang="en-US" altLang="ja-JP" sz="1600" dirty="0">
                          <a:solidFill>
                            <a:schemeClr val="tx1"/>
                          </a:solidFill>
                          <a:latin typeface="游ゴシック Medium" panose="020B0500000000000000" pitchFamily="50" charset="-128"/>
                          <a:ea typeface="游ゴシック Medium" panose="020B0500000000000000" pitchFamily="50" charset="-128"/>
                        </a:rPr>
                        <a:t>2</a:t>
                      </a:r>
                      <a:r>
                        <a:rPr kumimoji="1" lang="ja-JP" altLang="en-US" sz="1600" dirty="0">
                          <a:solidFill>
                            <a:schemeClr val="tx1"/>
                          </a:solidFill>
                          <a:latin typeface="游ゴシック Medium" panose="020B0500000000000000" pitchFamily="50" charset="-128"/>
                          <a:ea typeface="游ゴシック Medium" panose="020B0500000000000000" pitchFamily="50" charset="-128"/>
                        </a:rPr>
                        <a:t>階の利用を基本とする</a:t>
                      </a:r>
                      <a:endParaRPr kumimoji="1" lang="en-US" altLang="ja-JP" sz="1600" dirty="0">
                        <a:solidFill>
                          <a:schemeClr val="tx1"/>
                        </a:solidFill>
                        <a:latin typeface="游ゴシック Medium" panose="020B0500000000000000" pitchFamily="50" charset="-128"/>
                        <a:ea typeface="游ゴシック Medium" panose="020B0500000000000000" pitchFamily="50" charset="-128"/>
                      </a:endParaRPr>
                    </a:p>
                    <a:p>
                      <a:pPr marL="285750" indent="-285750">
                        <a:buFont typeface="Wingdings" panose="05000000000000000000" pitchFamily="2" charset="2"/>
                        <a:buChar char="l"/>
                      </a:pPr>
                      <a:r>
                        <a:rPr kumimoji="1" lang="ja-JP" altLang="en-US" sz="1600" dirty="0">
                          <a:solidFill>
                            <a:schemeClr val="tx1"/>
                          </a:solidFill>
                          <a:latin typeface="游ゴシック Medium" panose="020B0500000000000000" pitchFamily="50" charset="-128"/>
                          <a:ea typeface="游ゴシック Medium" panose="020B0500000000000000" pitchFamily="50" charset="-128"/>
                        </a:rPr>
                        <a:t>地震・津波については隣接する小学校を主の避難所として利用し、補助的に運用</a:t>
                      </a:r>
                      <a:endParaRPr kumimoji="1" lang="en-US" altLang="ja-JP" sz="1600" dirty="0">
                        <a:solidFill>
                          <a:schemeClr val="tx1"/>
                        </a:solidFill>
                        <a:latin typeface="游ゴシック Medium" panose="020B0500000000000000" pitchFamily="50" charset="-128"/>
                        <a:ea typeface="游ゴシック Medium" panose="020B0500000000000000"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extLst>
              </a:tr>
            </a:tbl>
          </a:graphicData>
        </a:graphic>
      </p:graphicFrame>
      <p:sp>
        <p:nvSpPr>
          <p:cNvPr id="1327" name="object 5"/>
          <p:cNvSpPr txBox="1"/>
          <p:nvPr/>
        </p:nvSpPr>
        <p:spPr>
          <a:xfrm>
            <a:off x="579896" y="1466827"/>
            <a:ext cx="6105525" cy="628057"/>
          </a:xfrm>
          <a:prstGeom prst="rect">
            <a:avLst/>
          </a:prstGeom>
        </p:spPr>
        <p:txBody>
          <a:bodyPr vert="horz" wrap="square" lIns="0" tIns="12700" rIns="0" bIns="0" rtlCol="0">
            <a:spAutoFit/>
          </a:bodyPr>
          <a:lstStyle/>
          <a:p>
            <a:pPr marL="72000" marR="5080" algn="just" defTabSz="914400">
              <a:lnSpc>
                <a:spcPct val="150000"/>
              </a:lnSpc>
            </a:pPr>
            <a:r>
              <a:rPr kumimoji="1" lang="ja-JP" altLang="en-US" sz="1400" dirty="0">
                <a:solidFill>
                  <a:prstClr val="black"/>
                </a:solidFill>
                <a:latin typeface="Yu Gothic Medium" panose="020B0400000000000000" pitchFamily="34" charset="-128"/>
                <a:ea typeface="Yu Gothic Medium" panose="020B0400000000000000" pitchFamily="34" charset="-128"/>
                <a:cs typeface="YuGo-Medium"/>
              </a:rPr>
              <a:t>中通地域交流センター避難所</a:t>
            </a:r>
            <a:r>
              <a:rPr kumimoji="1" lang="ja-JP" altLang="en-US" sz="1400" dirty="0">
                <a:solidFill>
                  <a:srgbClr val="221815"/>
                </a:solidFill>
                <a:latin typeface="Yu Gothic Medium" panose="020B0400000000000000" pitchFamily="34" charset="-128"/>
                <a:ea typeface="Yu Gothic Medium" panose="020B0400000000000000" pitchFamily="34" charset="-128"/>
                <a:cs typeface="YuGo-Medium"/>
              </a:rPr>
              <a:t>に関する、使用の条件、範囲、耐災性、使用上の留意点などの基本情報は下表の通りです。</a:t>
            </a:r>
            <a:endParaRPr kumimoji="1" sz="1400" dirty="0">
              <a:solidFill>
                <a:srgbClr val="221815"/>
              </a:solidFill>
              <a:latin typeface="Yu Gothic Medium" panose="020B0400000000000000" pitchFamily="34" charset="-128"/>
              <a:ea typeface="Yu Gothic Medium" panose="020B0400000000000000" pitchFamily="34" charset="-128"/>
              <a:cs typeface="YuGo-Medium"/>
            </a:endParaRPr>
          </a:p>
        </p:txBody>
      </p:sp>
      <p:sp>
        <p:nvSpPr>
          <p:cNvPr id="1328" name="object 5"/>
          <p:cNvSpPr txBox="1"/>
          <p:nvPr/>
        </p:nvSpPr>
        <p:spPr>
          <a:xfrm>
            <a:off x="2533650" y="2070008"/>
            <a:ext cx="3095479" cy="304892"/>
          </a:xfrm>
          <a:prstGeom prst="rect">
            <a:avLst/>
          </a:prstGeom>
        </p:spPr>
        <p:txBody>
          <a:bodyPr vert="horz" wrap="square" lIns="0" tIns="12700" rIns="0" bIns="0" rtlCol="0">
            <a:spAutoFit/>
          </a:bodyPr>
          <a:lstStyle/>
          <a:p>
            <a:pPr marL="72000" marR="5080" algn="ctr" defTabSz="914400">
              <a:lnSpc>
                <a:spcPct val="150000"/>
              </a:lnSpc>
            </a:pPr>
            <a:r>
              <a:rPr kumimoji="1" lang="ja-JP" altLang="en-US" sz="1400" b="1">
                <a:solidFill>
                  <a:srgbClr val="221815"/>
                </a:solidFill>
                <a:latin typeface="ＭＳ Ｐゴシック" panose="020B0600070205080204" pitchFamily="50" charset="-128"/>
                <a:ea typeface="ＭＳ Ｐゴシック" panose="020B0600070205080204" pitchFamily="50" charset="-128"/>
                <a:cs typeface="YuGo-Medium"/>
              </a:rPr>
              <a:t>表　避難所基本情報シート</a:t>
            </a:r>
            <a:endParaRPr kumimoji="1" sz="1400" b="1">
              <a:solidFill>
                <a:prstClr val="black"/>
              </a:solidFill>
              <a:cs typeface="YuGo-Medium"/>
            </a:endParaRPr>
          </a:p>
        </p:txBody>
      </p:sp>
      <p:sp>
        <p:nvSpPr>
          <p:cNvPr id="1329" name="楕円 33"/>
          <p:cNvSpPr/>
          <p:nvPr/>
        </p:nvSpPr>
        <p:spPr>
          <a:xfrm>
            <a:off x="3693710" y="5979062"/>
            <a:ext cx="574176" cy="347513"/>
          </a:xfrm>
          <a:prstGeom prst="ellipse">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a:ln>
                <a:noFill/>
              </a:ln>
              <a:solidFill>
                <a:prstClr val="white"/>
              </a:solidFill>
              <a:effectLst/>
              <a:uLnTx/>
              <a:uFillTx/>
              <a:latin typeface="游ゴシック" panose="020B0400000000000000" pitchFamily="50" charset="-128"/>
              <a:ea typeface="ＭＳ Ｐゴシック" panose="020B0600070205080204" pitchFamily="50" charset="-128"/>
              <a:cs typeface="+mn-cs"/>
            </a:endParaRPr>
          </a:p>
        </p:txBody>
      </p:sp>
      <p:sp>
        <p:nvSpPr>
          <p:cNvPr id="1330" name="楕円 34"/>
          <p:cNvSpPr/>
          <p:nvPr/>
        </p:nvSpPr>
        <p:spPr>
          <a:xfrm>
            <a:off x="4873246" y="6440534"/>
            <a:ext cx="1248905" cy="347513"/>
          </a:xfrm>
          <a:prstGeom prst="ellipse">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a:ln>
                <a:noFill/>
              </a:ln>
              <a:solidFill>
                <a:prstClr val="white"/>
              </a:solidFill>
              <a:effectLst/>
              <a:uLnTx/>
              <a:uFillTx/>
              <a:latin typeface="游ゴシック" panose="020B0400000000000000" pitchFamily="50" charset="-128"/>
              <a:ea typeface="ＭＳ Ｐゴシック" panose="020B0600070205080204" pitchFamily="50" charset="-128"/>
              <a:cs typeface="+mn-cs"/>
            </a:endParaRPr>
          </a:p>
        </p:txBody>
      </p:sp>
      <p:sp>
        <p:nvSpPr>
          <p:cNvPr id="1331" name="object 5"/>
          <p:cNvSpPr txBox="1"/>
          <p:nvPr/>
        </p:nvSpPr>
        <p:spPr>
          <a:xfrm>
            <a:off x="5272390" y="2113904"/>
            <a:ext cx="2125530" cy="285527"/>
          </a:xfrm>
          <a:prstGeom prst="rect">
            <a:avLst/>
          </a:prstGeom>
        </p:spPr>
        <p:txBody>
          <a:bodyPr vert="horz" wrap="square" lIns="0" tIns="12700" rIns="0" bIns="0" rtlCol="0">
            <a:spAutoFit/>
          </a:bodyPr>
          <a:lstStyle/>
          <a:p>
            <a:pPr marL="72000" marR="5080" algn="ctr" defTabSz="914400">
              <a:lnSpc>
                <a:spcPct val="150000"/>
              </a:lnSpc>
            </a:pPr>
            <a:r>
              <a:rPr kumimoji="1" lang="ja-JP" altLang="en-US" sz="1400" dirty="0">
                <a:solidFill>
                  <a:prstClr val="black"/>
                </a:solidFill>
                <a:latin typeface="ＭＳ Ｐゴシック" panose="020B0600070205080204" pitchFamily="50" charset="-128"/>
                <a:ea typeface="ＭＳ Ｐゴシック" panose="020B0600070205080204" pitchFamily="50" charset="-128"/>
                <a:cs typeface="YuGo-Medium"/>
              </a:rPr>
              <a:t>（令和４年３月１６日現在）</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cs typeface="YuGo-Medium"/>
            </a:endParaRPr>
          </a:p>
        </p:txBody>
      </p:sp>
      <p:pic>
        <p:nvPicPr>
          <p:cNvPr id="1332" name="図 36" descr="建物の前の家_x000a__x000a_自動的に生成された説明"/>
          <p:cNvPicPr>
            <a:picLocks noChangeAspect="1"/>
          </p:cNvPicPr>
          <p:nvPr/>
        </p:nvPicPr>
        <p:blipFill>
          <a:blip r:embed="rId4"/>
          <a:stretch>
            <a:fillRect/>
          </a:stretch>
        </p:blipFill>
        <p:spPr>
          <a:xfrm>
            <a:off x="4422549" y="2881292"/>
            <a:ext cx="2150301" cy="1433534"/>
          </a:xfrm>
          <a:prstGeom prst="rect">
            <a:avLst/>
          </a:prstGeom>
        </p:spPr>
      </p:pic>
    </p:spTree>
    <p:extLst>
      <p:ext uri="{BB962C8B-B14F-4D97-AF65-F5344CB8AC3E}">
        <p14:creationId xmlns:p14="http://schemas.microsoft.com/office/powerpoint/2010/main" val="3041564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34" name="直線コネクタ 17"/>
          <p:cNvCxnSpPr/>
          <p:nvPr/>
        </p:nvCxnSpPr>
        <p:spPr>
          <a:xfrm>
            <a:off x="-29029" y="-10277"/>
            <a:ext cx="0" cy="106934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1335" name="直線コネクタ 59"/>
          <p:cNvCxnSpPr/>
          <p:nvPr/>
        </p:nvCxnSpPr>
        <p:spPr>
          <a:xfrm>
            <a:off x="-29029" y="-14288"/>
            <a:ext cx="0" cy="10693400"/>
          </a:xfrm>
          <a:prstGeom prst="line">
            <a:avLst/>
          </a:prstGeom>
          <a:noFill/>
          <a:ln w="9525" cap="flat" cmpd="sng" algn="ctr">
            <a:solidFill>
              <a:srgbClr val="EEECE1">
                <a:lumMod val="90000"/>
              </a:srgbClr>
            </a:solidFill>
            <a:prstDash val="solid"/>
          </a:ln>
          <a:effectLst/>
        </p:spPr>
      </p:cxnSp>
      <p:sp>
        <p:nvSpPr>
          <p:cNvPr id="1336" name="テキスト ボックス 60"/>
          <p:cNvSpPr txBox="1"/>
          <p:nvPr/>
        </p:nvSpPr>
        <p:spPr>
          <a:xfrm>
            <a:off x="6748234" y="10185626"/>
            <a:ext cx="618674" cy="369332"/>
          </a:xfrm>
          <a:prstGeom prst="rect">
            <a:avLst/>
          </a:prstGeom>
          <a:noFill/>
        </p:spPr>
        <p:txBody>
          <a:bodyPr wrap="square">
            <a:spAutoFit/>
          </a:bodyPr>
          <a:lstStyle/>
          <a:p>
            <a:pPr algn="ctr" defTabSz="914400"/>
            <a:r>
              <a:rPr kumimoji="1" lang="ja-JP" altLang="en-US" kern="100">
                <a:solidFill>
                  <a:prstClr val="black">
                    <a:lumMod val="50000"/>
                    <a:lumOff val="50000"/>
                  </a:prstClr>
                </a:solidFill>
                <a:latin typeface="ＭＳ Ｐゴシック" panose="020B0600070205080204" pitchFamily="50" charset="-128"/>
                <a:ea typeface="ＭＳ Ｐゴシック" panose="020B0600070205080204" pitchFamily="50" charset="-128"/>
                <a:cs typeface="Times New Roman" panose="02020603050405020304" pitchFamily="18" charset="0"/>
              </a:rPr>
              <a:t>７</a:t>
            </a:r>
            <a:endParaRPr kumimoji="1" lang="ja-JP" altLang="en-US">
              <a:solidFill>
                <a:prstClr val="black">
                  <a:lumMod val="50000"/>
                  <a:lumOff val="50000"/>
                </a:prstClr>
              </a:solidFill>
              <a:latin typeface="ＭＳ Ｐゴシック" panose="020B0600070205080204" pitchFamily="50" charset="-128"/>
              <a:ea typeface="ＭＳ Ｐゴシック" panose="020B0600070205080204" pitchFamily="50" charset="-128"/>
            </a:endParaRPr>
          </a:p>
        </p:txBody>
      </p:sp>
      <p:sp>
        <p:nvSpPr>
          <p:cNvPr id="1337" name="bg object 16"/>
          <p:cNvSpPr/>
          <p:nvPr/>
        </p:nvSpPr>
        <p:spPr>
          <a:xfrm>
            <a:off x="0" y="-4011"/>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0" i="0" u="none" strike="noStrike" kern="0" cap="none" spc="0" normalizeH="0" baseline="0" noProof="0">
              <a:ln>
                <a:noFill/>
              </a:ln>
              <a:solidFill>
                <a:prstClr val="black"/>
              </a:solidFill>
              <a:effectLst/>
              <a:uLnTx/>
              <a:uFillTx/>
            </a:endParaRPr>
          </a:p>
        </p:txBody>
      </p:sp>
      <p:sp>
        <p:nvSpPr>
          <p:cNvPr id="1338" name="bg object 17"/>
          <p:cNvSpPr/>
          <p:nvPr/>
        </p:nvSpPr>
        <p:spPr>
          <a:xfrm>
            <a:off x="142900" y="-4010"/>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0" i="0" u="none" strike="noStrike" kern="0" cap="none" spc="0" normalizeH="0" baseline="0" noProof="0">
              <a:ln>
                <a:noFill/>
              </a:ln>
              <a:solidFill>
                <a:prstClr val="black"/>
              </a:solidFill>
              <a:effectLst/>
              <a:uLnTx/>
              <a:uFillTx/>
            </a:endParaRPr>
          </a:p>
        </p:txBody>
      </p:sp>
      <p:pic>
        <p:nvPicPr>
          <p:cNvPr id="1339" name="bg object 18"/>
          <p:cNvPicPr/>
          <p:nvPr/>
        </p:nvPicPr>
        <p:blipFill>
          <a:blip r:embed="rId2"/>
          <a:stretch>
            <a:fillRect/>
          </a:stretch>
        </p:blipFill>
        <p:spPr>
          <a:xfrm>
            <a:off x="117744" y="-4011"/>
            <a:ext cx="174123" cy="208812"/>
          </a:xfrm>
          <a:prstGeom prst="rect">
            <a:avLst/>
          </a:prstGeom>
        </p:spPr>
      </p:pic>
      <p:grpSp>
        <p:nvGrpSpPr>
          <p:cNvPr id="1340" name="object 9"/>
          <p:cNvGrpSpPr/>
          <p:nvPr/>
        </p:nvGrpSpPr>
        <p:grpSpPr>
          <a:xfrm>
            <a:off x="507490" y="684212"/>
            <a:ext cx="6553200" cy="628997"/>
            <a:chOff x="540004" y="1688134"/>
            <a:chExt cx="6480175" cy="334010"/>
          </a:xfrm>
        </p:grpSpPr>
        <p:pic>
          <p:nvPicPr>
            <p:cNvPr id="1341" name="object 10"/>
            <p:cNvPicPr/>
            <p:nvPr/>
          </p:nvPicPr>
          <p:blipFill>
            <a:blip r:embed="rId3"/>
            <a:stretch>
              <a:fillRect/>
            </a:stretch>
          </p:blipFill>
          <p:spPr>
            <a:xfrm>
              <a:off x="4217036" y="1688134"/>
              <a:ext cx="2802965" cy="333693"/>
            </a:xfrm>
            <a:prstGeom prst="rect">
              <a:avLst/>
            </a:prstGeom>
            <a:solidFill>
              <a:srgbClr val="172A88"/>
            </a:solidFill>
            <a:ln>
              <a:solidFill>
                <a:sysClr val="window" lastClr="FFFFFF"/>
              </a:solidFill>
            </a:ln>
          </p:spPr>
        </p:pic>
        <p:sp>
          <p:nvSpPr>
            <p:cNvPr id="1342" name="object 11"/>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solidFill>
              <a:srgbClr val="172A88"/>
            </a:solidFill>
            <a:ln>
              <a:solidFill>
                <a:sysClr val="window" lastClr="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0" i="0" u="none" strike="noStrike" kern="0" cap="none" spc="0" normalizeH="0" baseline="0" noProof="0">
                <a:ln>
                  <a:noFill/>
                </a:ln>
                <a:solidFill>
                  <a:prstClr val="black"/>
                </a:solidFill>
                <a:effectLst/>
                <a:uLnTx/>
                <a:uFillTx/>
              </a:endParaRPr>
            </a:p>
          </p:txBody>
        </p:sp>
      </p:grpSp>
      <p:sp>
        <p:nvSpPr>
          <p:cNvPr id="1343" name="object 12"/>
          <p:cNvSpPr txBox="1"/>
          <p:nvPr/>
        </p:nvSpPr>
        <p:spPr>
          <a:xfrm>
            <a:off x="669160" y="826779"/>
            <a:ext cx="5133940" cy="382156"/>
          </a:xfrm>
          <a:prstGeom prst="rect">
            <a:avLst/>
          </a:prstGeom>
        </p:spPr>
        <p:txBody>
          <a:bodyPr vert="horz" wrap="square" lIns="0" tIns="12700" rIns="0" bIns="0" rtlCol="0">
            <a:spAutoFit/>
          </a:bodyPr>
          <a:lstStyle/>
          <a:p>
            <a:pPr marL="12700" defTabSz="914400">
              <a:spcBef>
                <a:spcPts val="100"/>
              </a:spcBef>
            </a:pPr>
            <a:r>
              <a:rPr kumimoji="1" lang="ja-JP" altLang="en-US" sz="2400" b="1">
                <a:solidFill>
                  <a:prstClr val="white"/>
                </a:solidFill>
                <a:latin typeface="游ゴシック" panose="020B0400000000000000" pitchFamily="50" charset="-128"/>
                <a:cs typeface="YuGothic"/>
              </a:rPr>
              <a:t>２</a:t>
            </a:r>
            <a:r>
              <a:rPr kumimoji="1" lang="en-US" altLang="ja-JP" sz="2400" b="1">
                <a:solidFill>
                  <a:prstClr val="white"/>
                </a:solidFill>
                <a:latin typeface="游ゴシック" panose="020B0400000000000000" pitchFamily="50" charset="-128"/>
                <a:cs typeface="YuGothic"/>
              </a:rPr>
              <a:t>.</a:t>
            </a:r>
            <a:r>
              <a:rPr kumimoji="1" lang="ja-JP" altLang="en-US" sz="2400" b="1">
                <a:solidFill>
                  <a:prstClr val="white"/>
                </a:solidFill>
                <a:latin typeface="游ゴシック" panose="020B0400000000000000" pitchFamily="50" charset="-128"/>
                <a:cs typeface="YuGothic"/>
              </a:rPr>
              <a:t> 避難所開設・運営における体制</a:t>
            </a:r>
          </a:p>
        </p:txBody>
      </p:sp>
      <p:sp>
        <p:nvSpPr>
          <p:cNvPr id="1344" name="テキスト ボックス 68"/>
          <p:cNvSpPr txBox="1"/>
          <p:nvPr/>
        </p:nvSpPr>
        <p:spPr>
          <a:xfrm>
            <a:off x="738759" y="2177764"/>
            <a:ext cx="6179247" cy="773802"/>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defTabSz="914400">
              <a:lnSpc>
                <a:spcPct val="120000"/>
              </a:lnSpc>
            </a:pPr>
            <a:r>
              <a:rPr kumimoji="1" lang="ja-JP" altLang="en-US" b="1" dirty="0">
                <a:solidFill>
                  <a:prstClr val="black"/>
                </a:solidFill>
                <a:latin typeface="游ゴシック" panose="020B0400000000000000" pitchFamily="50" charset="-128"/>
                <a:ea typeface="游ゴシック" panose="020B0400000000000000" pitchFamily="50" charset="-128"/>
              </a:rPr>
              <a:t>竹原市</a:t>
            </a:r>
            <a:r>
              <a:rPr kumimoji="1" lang="ja-JP" altLang="en-US" b="1" dirty="0">
                <a:latin typeface="游ゴシック" panose="020B0400000000000000" pitchFamily="50" charset="-128"/>
                <a:ea typeface="游ゴシック" panose="020B0400000000000000" pitchFamily="50" charset="-128"/>
              </a:rPr>
              <a:t>の職員（＝行政）、避難所対象の</a:t>
            </a:r>
            <a:r>
              <a:rPr kumimoji="1" lang="ja-JP" altLang="en-US" b="1" dirty="0">
                <a:solidFill>
                  <a:prstClr val="black"/>
                </a:solidFill>
                <a:latin typeface="游ゴシック" panose="020B0400000000000000" pitchFamily="50" charset="-128"/>
                <a:ea typeface="游ゴシック" panose="020B0400000000000000" pitchFamily="50" charset="-128"/>
              </a:rPr>
              <a:t>中通地域交流センター</a:t>
            </a:r>
            <a:r>
              <a:rPr kumimoji="1" lang="ja-JP" altLang="en-US" b="1" dirty="0">
                <a:latin typeface="游ゴシック" panose="020B0400000000000000" pitchFamily="50" charset="-128"/>
                <a:ea typeface="游ゴシック" panose="020B0400000000000000" pitchFamily="50" charset="-128"/>
              </a:rPr>
              <a:t>の管理者（＝施設管理者）、</a:t>
            </a:r>
            <a:r>
              <a:rPr kumimoji="1" lang="ja-JP" altLang="en-US" b="1" dirty="0">
                <a:solidFill>
                  <a:prstClr val="black"/>
                </a:solidFill>
                <a:latin typeface="游ゴシック" panose="020B0400000000000000" pitchFamily="50" charset="-128"/>
                <a:ea typeface="游ゴシック" panose="020B0400000000000000" pitchFamily="50" charset="-128"/>
              </a:rPr>
              <a:t>中通地域交流センター</a:t>
            </a:r>
            <a:r>
              <a:rPr kumimoji="1" lang="ja-JP" altLang="en-US" b="1" dirty="0">
                <a:latin typeface="游ゴシック" panose="020B0400000000000000" pitchFamily="50" charset="-128"/>
                <a:ea typeface="游ゴシック" panose="020B0400000000000000" pitchFamily="50" charset="-128"/>
              </a:rPr>
              <a:t>周辺の地域の住民代表及び避難者で、開設・運営することを原則とします。</a:t>
            </a:r>
            <a:endParaRPr kumimoji="1" lang="en-US" altLang="ja-JP" b="1" dirty="0">
              <a:latin typeface="游ゴシック" panose="020B0400000000000000" pitchFamily="50" charset="-128"/>
              <a:ea typeface="游ゴシック" panose="020B0400000000000000" pitchFamily="50" charset="-128"/>
            </a:endParaRPr>
          </a:p>
        </p:txBody>
      </p:sp>
      <p:sp>
        <p:nvSpPr>
          <p:cNvPr id="1345" name="正方形/長方形 69"/>
          <p:cNvSpPr/>
          <p:nvPr/>
        </p:nvSpPr>
        <p:spPr>
          <a:xfrm>
            <a:off x="571026" y="2082914"/>
            <a:ext cx="6514712" cy="1000370"/>
          </a:xfrm>
          <a:prstGeom prst="rect">
            <a:avLst/>
          </a:prstGeom>
          <a:noFill/>
          <a:ln w="25400" cap="flat" cmpd="sng" algn="ctr">
            <a:solidFill>
              <a:sysClr val="windowText" lastClr="000000">
                <a:lumMod val="75000"/>
                <a:lumOff val="2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a:ln>
                <a:noFill/>
              </a:ln>
              <a:solidFill>
                <a:prstClr val="white"/>
              </a:solidFill>
              <a:effectLst/>
              <a:uLnTx/>
              <a:uFillTx/>
              <a:latin typeface="游ゴシック" panose="020B0400000000000000" pitchFamily="50" charset="-128"/>
              <a:ea typeface="ＭＳ Ｐゴシック" panose="020B0600070205080204" pitchFamily="50" charset="-128"/>
              <a:cs typeface="+mn-cs"/>
            </a:endParaRPr>
          </a:p>
        </p:txBody>
      </p:sp>
      <p:sp>
        <p:nvSpPr>
          <p:cNvPr id="1346" name="テキスト ボックス 70"/>
          <p:cNvSpPr txBox="1"/>
          <p:nvPr/>
        </p:nvSpPr>
        <p:spPr>
          <a:xfrm>
            <a:off x="621676" y="3367329"/>
            <a:ext cx="3023405" cy="2066143"/>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marL="72000" marR="5080" lvl="0" indent="0" algn="just" defTabSz="914400" eaLnBrk="1" fontAlgn="auto" latinLnBrk="0" hangingPunct="1">
              <a:lnSpc>
                <a:spcPct val="12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中通地域交流センター避難所は、災害により</a:t>
            </a:r>
            <a:r>
              <a:rPr kumimoji="1" lang="ja-JP" altLang="en-US" sz="1400" b="0" i="0" u="none" strike="noStrike" kern="0" cap="none" spc="0" normalizeH="0" baseline="0" noProof="0" dirty="0">
                <a:ln>
                  <a:noFill/>
                </a:ln>
                <a:solidFill>
                  <a:prstClr val="black"/>
                </a:solidFill>
                <a:effectLst/>
                <a:uLnTx/>
                <a:uFillTx/>
                <a:latin typeface="Yu Gothic Medium" panose="020B0400000000000000" pitchFamily="34" charset="-128"/>
                <a:ea typeface="Yu Gothic Medium" panose="020B0400000000000000" pitchFamily="34" charset="-128"/>
              </a:rPr>
              <a:t>被災した方が一定</a:t>
            </a:r>
            <a:r>
              <a:rPr kumimoji="1" lang="ja-JP" altLang="en-US" sz="1400" b="0" i="0" u="none" strike="noStrike" kern="0" cap="none" spc="0" normalizeH="0" baseline="0" noProof="0" dirty="0">
                <a:ln>
                  <a:noFill/>
                </a:ln>
                <a:solidFill>
                  <a:srgbClr val="221815"/>
                </a:solidFill>
                <a:effectLst/>
                <a:uLnTx/>
                <a:uFillTx/>
                <a:latin typeface="Yu Gothic Medium" panose="020B0400000000000000" pitchFamily="34" charset="-128"/>
                <a:ea typeface="Yu Gothic Medium" panose="020B0400000000000000" pitchFamily="34" charset="-128"/>
              </a:rPr>
              <a:t>期間生活を送る場所となります。</a:t>
            </a:r>
            <a:endParaRPr kumimoji="1" lang="en-US" altLang="ja-JP" sz="1400" b="0" i="0" u="none" strike="noStrike" kern="0" cap="none" spc="0" normalizeH="0" baseline="0" noProof="0" dirty="0">
              <a:ln>
                <a:noFill/>
              </a:ln>
              <a:solidFill>
                <a:srgbClr val="221815"/>
              </a:solidFill>
              <a:effectLst/>
              <a:uLnTx/>
              <a:uFillTx/>
              <a:latin typeface="Yu Gothic Medium" panose="020B0400000000000000" pitchFamily="34" charset="-128"/>
              <a:ea typeface="Yu Gothic Medium" panose="020B0400000000000000" pitchFamily="34" charset="-128"/>
            </a:endParaRPr>
          </a:p>
          <a:p>
            <a:pPr marL="72000" marR="5080" lvl="0" indent="0" algn="just" defTabSz="914400" eaLnBrk="1" fontAlgn="auto" latinLnBrk="0" hangingPunct="1">
              <a:lnSpc>
                <a:spcPct val="12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srgbClr val="221815"/>
                </a:solidFill>
                <a:effectLst/>
                <a:uLnTx/>
                <a:uFillTx/>
                <a:latin typeface="Yu Gothic Medium" panose="020B0400000000000000" pitchFamily="34" charset="-128"/>
                <a:ea typeface="Yu Gothic Medium" panose="020B0400000000000000" pitchFamily="34" charset="-128"/>
              </a:rPr>
              <a:t>　この避難所を開設・運営するための体制として、市職員、施設管理者・地域住民（避難者含む）の３者が協働し、助け合いながら避難所を開設し、運営します。</a:t>
            </a:r>
            <a:endParaRPr kumimoji="1" lang="en-US" altLang="ja-JP" sz="1400" b="0" i="0" u="none" strike="noStrike" kern="0" cap="none" spc="0" normalizeH="0" baseline="0" noProof="0" dirty="0">
              <a:ln>
                <a:noFill/>
              </a:ln>
              <a:solidFill>
                <a:srgbClr val="221815"/>
              </a:solidFill>
              <a:effectLst/>
              <a:uLnTx/>
              <a:uFillTx/>
              <a:latin typeface="Yu Gothic Medium" panose="020B0400000000000000" pitchFamily="34" charset="-128"/>
              <a:ea typeface="Yu Gothic Medium" panose="020B0400000000000000" pitchFamily="34" charset="-128"/>
            </a:endParaRPr>
          </a:p>
        </p:txBody>
      </p:sp>
      <p:grpSp>
        <p:nvGrpSpPr>
          <p:cNvPr id="1347" name="グループ化 71"/>
          <p:cNvGrpSpPr/>
          <p:nvPr/>
        </p:nvGrpSpPr>
        <p:grpSpPr>
          <a:xfrm>
            <a:off x="661135" y="6124243"/>
            <a:ext cx="4832371" cy="289823"/>
            <a:chOff x="721321" y="3930483"/>
            <a:chExt cx="4832371" cy="289823"/>
          </a:xfrm>
        </p:grpSpPr>
        <p:sp>
          <p:nvSpPr>
            <p:cNvPr id="1348" name="object 2"/>
            <p:cNvSpPr txBox="1"/>
            <p:nvPr/>
          </p:nvSpPr>
          <p:spPr>
            <a:xfrm>
              <a:off x="1152893" y="3930483"/>
              <a:ext cx="4400799"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1" lang="ja-JP" altLang="en-US" sz="1800" b="1" i="0" u="none" strike="noStrike" kern="0" cap="none" spc="0" normalizeH="0" baseline="0" noProof="0">
                  <a:ln>
                    <a:noFill/>
                  </a:ln>
                  <a:solidFill>
                    <a:srgbClr val="212121"/>
                  </a:solidFill>
                  <a:effectLst/>
                  <a:uLnTx/>
                  <a:uFillTx/>
                  <a:latin typeface="游ゴシック" panose="020B0400000000000000" pitchFamily="50" charset="-128"/>
                  <a:cs typeface="YuGothic"/>
                </a:rPr>
                <a:t>参加する組織・担当</a:t>
              </a:r>
              <a:endParaRPr kumimoji="1" sz="18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YuGothic"/>
              </a:endParaRPr>
            </a:p>
          </p:txBody>
        </p:sp>
        <p:sp>
          <p:nvSpPr>
            <p:cNvPr id="1349" name="object 3"/>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0" i="0" u="none" strike="noStrike" kern="0" cap="none" spc="0" normalizeH="0" baseline="0" noProof="0">
                <a:ln>
                  <a:noFill/>
                </a:ln>
                <a:solidFill>
                  <a:prstClr val="black"/>
                </a:solidFill>
                <a:effectLst/>
                <a:uLnTx/>
                <a:uFillTx/>
              </a:endParaRPr>
            </a:p>
          </p:txBody>
        </p:sp>
      </p:grpSp>
      <p:grpSp>
        <p:nvGrpSpPr>
          <p:cNvPr id="1350" name="グループ化 74"/>
          <p:cNvGrpSpPr/>
          <p:nvPr/>
        </p:nvGrpSpPr>
        <p:grpSpPr>
          <a:xfrm>
            <a:off x="621676" y="1587358"/>
            <a:ext cx="4832371" cy="289823"/>
            <a:chOff x="721321" y="3930483"/>
            <a:chExt cx="4832371" cy="289823"/>
          </a:xfrm>
        </p:grpSpPr>
        <p:sp>
          <p:nvSpPr>
            <p:cNvPr id="1351" name="object 2"/>
            <p:cNvSpPr txBox="1"/>
            <p:nvPr/>
          </p:nvSpPr>
          <p:spPr>
            <a:xfrm>
              <a:off x="1152893" y="3930483"/>
              <a:ext cx="4400799" cy="289823"/>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1" lang="ja-JP" altLang="en-US" sz="1800" b="1" i="0" u="none" strike="noStrike" kern="0" cap="none" spc="0" normalizeH="0" baseline="0" noProof="0" dirty="0">
                  <a:ln>
                    <a:noFill/>
                  </a:ln>
                  <a:solidFill>
                    <a:srgbClr val="212121"/>
                  </a:solidFill>
                  <a:effectLst/>
                  <a:uLnTx/>
                  <a:uFillTx/>
                  <a:latin typeface="游ゴシック" panose="020B0400000000000000" pitchFamily="50" charset="-128"/>
                  <a:cs typeface="YuGothic"/>
                </a:rPr>
                <a:t>避難所開設・運営体制の原則</a:t>
              </a:r>
              <a:endParaRPr kumimoji="1" sz="18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YuGothic"/>
              </a:endParaRPr>
            </a:p>
          </p:txBody>
        </p:sp>
        <p:sp>
          <p:nvSpPr>
            <p:cNvPr id="1352" name="object 3"/>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0" i="0" u="none" strike="noStrike" kern="0" cap="none" spc="0" normalizeH="0" baseline="0" noProof="0">
                <a:ln>
                  <a:noFill/>
                </a:ln>
                <a:solidFill>
                  <a:prstClr val="black"/>
                </a:solidFill>
                <a:effectLst/>
                <a:uLnTx/>
                <a:uFillTx/>
              </a:endParaRPr>
            </a:p>
          </p:txBody>
        </p:sp>
      </p:grpSp>
      <p:graphicFrame>
        <p:nvGraphicFramePr>
          <p:cNvPr id="1353" name="表 77"/>
          <p:cNvGraphicFramePr>
            <a:graphicFrameLocks noGrp="1"/>
          </p:cNvGraphicFramePr>
          <p:nvPr>
            <p:extLst>
              <p:ext uri="{D42A27DB-BD31-4B8C-83A1-F6EECF244321}">
                <p14:modId xmlns:p14="http://schemas.microsoft.com/office/powerpoint/2010/main" val="2578440098"/>
              </p:ext>
            </p:extLst>
          </p:nvPr>
        </p:nvGraphicFramePr>
        <p:xfrm>
          <a:off x="573573" y="6529220"/>
          <a:ext cx="6486937" cy="3730530"/>
        </p:xfrm>
        <a:graphic>
          <a:graphicData uri="http://schemas.openxmlformats.org/drawingml/2006/table">
            <a:tbl>
              <a:tblPr firstRow="1" bandRow="1"/>
              <a:tblGrid>
                <a:gridCol w="2978798">
                  <a:extLst>
                    <a:ext uri="{9D8B030D-6E8A-4147-A177-3AD203B41FA5}"/>
                  </a:extLst>
                </a:gridCol>
                <a:gridCol w="3508139">
                  <a:extLst>
                    <a:ext uri="{9D8B030D-6E8A-4147-A177-3AD203B41FA5}"/>
                  </a:extLst>
                </a:gridCol>
              </a:tblGrid>
              <a:tr h="297372">
                <a:tc>
                  <a:txBody>
                    <a:bodyPr/>
                    <a:lstStyle>
                      <a:lvl1pPr marL="0" algn="l" defTabSz="755934" rtl="0" eaLnBrk="1" latinLnBrk="0" hangingPunct="1">
                        <a:defRPr kumimoji="1" sz="1488" b="1" kern="1200">
                          <a:solidFill>
                            <a:schemeClr val="lt1"/>
                          </a:solidFill>
                          <a:latin typeface="Calibri"/>
                        </a:defRPr>
                      </a:lvl1pPr>
                      <a:lvl2pPr marL="377967" algn="l" defTabSz="755934" rtl="0" eaLnBrk="1" latinLnBrk="0" hangingPunct="1">
                        <a:defRPr kumimoji="1" sz="1488" b="1" kern="1200">
                          <a:solidFill>
                            <a:schemeClr val="lt1"/>
                          </a:solidFill>
                          <a:latin typeface="Calibri"/>
                        </a:defRPr>
                      </a:lvl2pPr>
                      <a:lvl3pPr marL="755934" algn="l" defTabSz="755934" rtl="0" eaLnBrk="1" latinLnBrk="0" hangingPunct="1">
                        <a:defRPr kumimoji="1" sz="1488" b="1" kern="1200">
                          <a:solidFill>
                            <a:schemeClr val="lt1"/>
                          </a:solidFill>
                          <a:latin typeface="Calibri"/>
                        </a:defRPr>
                      </a:lvl3pPr>
                      <a:lvl4pPr marL="1133902" algn="l" defTabSz="755934" rtl="0" eaLnBrk="1" latinLnBrk="0" hangingPunct="1">
                        <a:defRPr kumimoji="1" sz="1488" b="1" kern="1200">
                          <a:solidFill>
                            <a:schemeClr val="lt1"/>
                          </a:solidFill>
                          <a:latin typeface="Calibri"/>
                        </a:defRPr>
                      </a:lvl4pPr>
                      <a:lvl5pPr marL="1511869" algn="l" defTabSz="755934" rtl="0" eaLnBrk="1" latinLnBrk="0" hangingPunct="1">
                        <a:defRPr kumimoji="1" sz="1488" b="1" kern="1200">
                          <a:solidFill>
                            <a:schemeClr val="lt1"/>
                          </a:solidFill>
                          <a:latin typeface="Calibri"/>
                        </a:defRPr>
                      </a:lvl5pPr>
                      <a:lvl6pPr marL="1889836" algn="l" defTabSz="755934" rtl="0" eaLnBrk="1" latinLnBrk="0" hangingPunct="1">
                        <a:defRPr kumimoji="1" sz="1488" b="1" kern="1200">
                          <a:solidFill>
                            <a:schemeClr val="lt1"/>
                          </a:solidFill>
                          <a:latin typeface="Calibri"/>
                        </a:defRPr>
                      </a:lvl6pPr>
                      <a:lvl7pPr marL="2267803" algn="l" defTabSz="755934" rtl="0" eaLnBrk="1" latinLnBrk="0" hangingPunct="1">
                        <a:defRPr kumimoji="1" sz="1488" b="1" kern="1200">
                          <a:solidFill>
                            <a:schemeClr val="lt1"/>
                          </a:solidFill>
                          <a:latin typeface="Calibri"/>
                        </a:defRPr>
                      </a:lvl7pPr>
                      <a:lvl8pPr marL="2645771" algn="l" defTabSz="755934" rtl="0" eaLnBrk="1" latinLnBrk="0" hangingPunct="1">
                        <a:defRPr kumimoji="1" sz="1488" b="1" kern="1200">
                          <a:solidFill>
                            <a:schemeClr val="lt1"/>
                          </a:solidFill>
                          <a:latin typeface="Calibri"/>
                        </a:defRPr>
                      </a:lvl8pPr>
                      <a:lvl9pPr marL="3023738" algn="l" defTabSz="755934" rtl="0" eaLnBrk="1" latinLnBrk="0" hangingPunct="1">
                        <a:defRPr kumimoji="1" sz="1488" b="1" kern="1200">
                          <a:solidFill>
                            <a:schemeClr val="lt1"/>
                          </a:solidFill>
                          <a:latin typeface="Calibri"/>
                        </a:defRPr>
                      </a:lvl9pPr>
                    </a:lstStyle>
                    <a:p>
                      <a:pPr algn="ctr"/>
                      <a:r>
                        <a:rPr kumimoji="1" lang="ja-JP" altLang="en-US" sz="1600" dirty="0">
                          <a:latin typeface="游ゴシック" panose="020B0400000000000000" pitchFamily="50" charset="-128"/>
                          <a:ea typeface="游ゴシック" panose="020B0400000000000000" pitchFamily="50" charset="-128"/>
                        </a:rPr>
                        <a:t>参加組織</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72A88"/>
                    </a:solidFill>
                  </a:tcPr>
                </a:tc>
                <a:tc>
                  <a:txBody>
                    <a:bodyPr/>
                    <a:lstStyle>
                      <a:lvl1pPr marL="0" algn="l" defTabSz="755934" rtl="0" eaLnBrk="1" latinLnBrk="0" hangingPunct="1">
                        <a:defRPr kumimoji="1" sz="1488" b="1" kern="1200">
                          <a:solidFill>
                            <a:schemeClr val="lt1"/>
                          </a:solidFill>
                          <a:latin typeface="Calibri"/>
                        </a:defRPr>
                      </a:lvl1pPr>
                      <a:lvl2pPr marL="377967" algn="l" defTabSz="755934" rtl="0" eaLnBrk="1" latinLnBrk="0" hangingPunct="1">
                        <a:defRPr kumimoji="1" sz="1488" b="1" kern="1200">
                          <a:solidFill>
                            <a:schemeClr val="lt1"/>
                          </a:solidFill>
                          <a:latin typeface="Calibri"/>
                        </a:defRPr>
                      </a:lvl2pPr>
                      <a:lvl3pPr marL="755934" algn="l" defTabSz="755934" rtl="0" eaLnBrk="1" latinLnBrk="0" hangingPunct="1">
                        <a:defRPr kumimoji="1" sz="1488" b="1" kern="1200">
                          <a:solidFill>
                            <a:schemeClr val="lt1"/>
                          </a:solidFill>
                          <a:latin typeface="Calibri"/>
                        </a:defRPr>
                      </a:lvl3pPr>
                      <a:lvl4pPr marL="1133902" algn="l" defTabSz="755934" rtl="0" eaLnBrk="1" latinLnBrk="0" hangingPunct="1">
                        <a:defRPr kumimoji="1" sz="1488" b="1" kern="1200">
                          <a:solidFill>
                            <a:schemeClr val="lt1"/>
                          </a:solidFill>
                          <a:latin typeface="Calibri"/>
                        </a:defRPr>
                      </a:lvl4pPr>
                      <a:lvl5pPr marL="1511869" algn="l" defTabSz="755934" rtl="0" eaLnBrk="1" latinLnBrk="0" hangingPunct="1">
                        <a:defRPr kumimoji="1" sz="1488" b="1" kern="1200">
                          <a:solidFill>
                            <a:schemeClr val="lt1"/>
                          </a:solidFill>
                          <a:latin typeface="Calibri"/>
                        </a:defRPr>
                      </a:lvl5pPr>
                      <a:lvl6pPr marL="1889836" algn="l" defTabSz="755934" rtl="0" eaLnBrk="1" latinLnBrk="0" hangingPunct="1">
                        <a:defRPr kumimoji="1" sz="1488" b="1" kern="1200">
                          <a:solidFill>
                            <a:schemeClr val="lt1"/>
                          </a:solidFill>
                          <a:latin typeface="Calibri"/>
                        </a:defRPr>
                      </a:lvl6pPr>
                      <a:lvl7pPr marL="2267803" algn="l" defTabSz="755934" rtl="0" eaLnBrk="1" latinLnBrk="0" hangingPunct="1">
                        <a:defRPr kumimoji="1" sz="1488" b="1" kern="1200">
                          <a:solidFill>
                            <a:schemeClr val="lt1"/>
                          </a:solidFill>
                          <a:latin typeface="Calibri"/>
                        </a:defRPr>
                      </a:lvl7pPr>
                      <a:lvl8pPr marL="2645771" algn="l" defTabSz="755934" rtl="0" eaLnBrk="1" latinLnBrk="0" hangingPunct="1">
                        <a:defRPr kumimoji="1" sz="1488" b="1" kern="1200">
                          <a:solidFill>
                            <a:schemeClr val="lt1"/>
                          </a:solidFill>
                          <a:latin typeface="Calibri"/>
                        </a:defRPr>
                      </a:lvl8pPr>
                      <a:lvl9pPr marL="3023738" algn="l" defTabSz="755934" rtl="0" eaLnBrk="1" latinLnBrk="0" hangingPunct="1">
                        <a:defRPr kumimoji="1" sz="1488" b="1" kern="1200">
                          <a:solidFill>
                            <a:schemeClr val="lt1"/>
                          </a:solidFill>
                          <a:latin typeface="Calibri"/>
                        </a:defRPr>
                      </a:lvl9pPr>
                    </a:lstStyle>
                    <a:p>
                      <a:pPr algn="ctr"/>
                      <a:r>
                        <a:rPr kumimoji="1" lang="ja-JP" altLang="en-US" sz="1600">
                          <a:latin typeface="游ゴシック" panose="020B0400000000000000" pitchFamily="50" charset="-128"/>
                          <a:ea typeface="游ゴシック" panose="020B0400000000000000" pitchFamily="50" charset="-128"/>
                        </a:rPr>
                        <a:t>担当者・団体名</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172A88"/>
                    </a:solidFill>
                  </a:tcPr>
                </a:tc>
                <a:extLst>
                  <a:ext uri="{0D108BD9-81ED-4DB2-BD59-A6C34878D82A}"/>
                </a:extLst>
              </a:tr>
              <a:tr h="420550">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a:solidFill>
                            <a:schemeClr val="tx1"/>
                          </a:solidFill>
                          <a:latin typeface="游ゴシック" panose="020B0400000000000000" pitchFamily="50" charset="-128"/>
                          <a:ea typeface="游ゴシック" panose="020B0400000000000000" pitchFamily="50" charset="-128"/>
                        </a:rPr>
                        <a:t>避難所の対象地域・地区</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600">
                          <a:solidFill>
                            <a:schemeClr val="tx1"/>
                          </a:solidFill>
                          <a:latin typeface="Yu Gothic Medium" panose="020B0400000000000000" pitchFamily="34" charset="-128"/>
                          <a:ea typeface="Yu Gothic Medium" panose="020B0400000000000000" pitchFamily="34" charset="-128"/>
                          <a:cs typeface="YuGo-Medium"/>
                        </a:rPr>
                        <a:t>　</a:t>
                      </a:r>
                      <a:r>
                        <a:rPr lang="zh-CN" altLang="en-US" sz="1600">
                          <a:solidFill>
                            <a:schemeClr val="tx1"/>
                          </a:solidFill>
                          <a:latin typeface="Yu Gothic Medium" panose="020B0400000000000000" pitchFamily="34" charset="-128"/>
                          <a:ea typeface="Yu Gothic Medium" panose="020B0400000000000000" pitchFamily="34" charset="-128"/>
                          <a:cs typeface="YuGo-Medium"/>
                        </a:rPr>
                        <a:t>中通、大応、上条</a:t>
                      </a:r>
                      <a:r>
                        <a:rPr lang="ja-JP" altLang="en-US" sz="1600">
                          <a:solidFill>
                            <a:schemeClr val="tx1"/>
                          </a:solidFill>
                          <a:latin typeface="Yu Gothic Medium" panose="020B0400000000000000" pitchFamily="34" charset="-128"/>
                          <a:ea typeface="Yu Gothic Medium" panose="020B0400000000000000" pitchFamily="34" charset="-128"/>
                          <a:cs typeface="YuGo-Medium"/>
                        </a:rPr>
                        <a:t>、</a:t>
                      </a:r>
                      <a:r>
                        <a:rPr lang="zh-CN" altLang="en-US" sz="1600">
                          <a:solidFill>
                            <a:schemeClr val="tx1"/>
                          </a:solidFill>
                          <a:latin typeface="Yu Gothic Medium" panose="020B0400000000000000" pitchFamily="34" charset="-128"/>
                          <a:ea typeface="Yu Gothic Medium" panose="020B0400000000000000" pitchFamily="34" charset="-128"/>
                          <a:cs typeface="YuGo-Medium"/>
                        </a:rPr>
                        <a:t>成井</a:t>
                      </a:r>
                      <a:r>
                        <a:rPr lang="ja-JP" altLang="en-US" sz="1600">
                          <a:solidFill>
                            <a:schemeClr val="tx1"/>
                          </a:solidFill>
                          <a:latin typeface="Yu Gothic Medium" panose="020B0400000000000000" pitchFamily="34" charset="-128"/>
                          <a:ea typeface="Yu Gothic Medium" panose="020B0400000000000000" pitchFamily="34" charset="-128"/>
                          <a:cs typeface="YuGo-Medium"/>
                        </a:rPr>
                        <a:t>地区</a:t>
                      </a:r>
                      <a:endParaRPr lang="ja-JP" altLang="en-US" sz="1600">
                        <a:solidFill>
                          <a:schemeClr val="tx1"/>
                        </a:solidFill>
                        <a:highlight>
                          <a:srgbClr val="FFFF00"/>
                        </a:highligh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extLst>
              </a:tr>
              <a:tr h="1378726">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a:latin typeface="游ゴシック" panose="020B0400000000000000" pitchFamily="50" charset="-128"/>
                          <a:ea typeface="游ゴシック" panose="020B0400000000000000" pitchFamily="50" charset="-128"/>
                        </a:rPr>
                        <a:t>地域の団体名</a:t>
                      </a:r>
                      <a:endParaRPr kumimoji="1" lang="en-US" altLang="ja-JP" sz="1600">
                        <a:latin typeface="游ゴシック" panose="020B0400000000000000" pitchFamily="50" charset="-128"/>
                        <a:ea typeface="游ゴシック" panose="020B0400000000000000" pitchFamily="50" charset="-128"/>
                      </a:endParaRPr>
                    </a:p>
                    <a:p>
                      <a:r>
                        <a:rPr kumimoji="1" lang="ja-JP" altLang="en-US" sz="1600">
                          <a:latin typeface="游ゴシック" panose="020B0400000000000000" pitchFamily="50" charset="-128"/>
                          <a:ea typeface="游ゴシック" panose="020B0400000000000000" pitchFamily="50" charset="-128"/>
                        </a:rPr>
                        <a:t>（自治会・自主防災組織等）</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324000" indent="-180000">
                        <a:buFont typeface="Wingdings" panose="05000000000000000000" pitchFamily="2" charset="2"/>
                        <a:buChar char="l"/>
                      </a:pPr>
                      <a:r>
                        <a:rPr lang="ja-JP" altLang="en-US" sz="1600" dirty="0">
                          <a:solidFill>
                            <a:schemeClr val="tx1"/>
                          </a:solidFill>
                          <a:latin typeface="Yu Gothic Medium" panose="020B0400000000000000" pitchFamily="34" charset="-128"/>
                          <a:ea typeface="Yu Gothic Medium" panose="020B0400000000000000" pitchFamily="34" charset="-128"/>
                          <a:cs typeface="YuGo-Medium"/>
                        </a:rPr>
                        <a:t>中通小学校区協働のまちづくりネットワーク</a:t>
                      </a:r>
                      <a:endParaRPr lang="en-US" altLang="ja-JP" sz="1600" dirty="0">
                        <a:solidFill>
                          <a:schemeClr val="tx1"/>
                        </a:solidFill>
                        <a:latin typeface="Yu Gothic Medium" panose="020B0400000000000000" pitchFamily="34" charset="-128"/>
                        <a:ea typeface="Yu Gothic Medium" panose="020B0400000000000000" pitchFamily="34" charset="-128"/>
                        <a:cs typeface="YuGo-Medium"/>
                      </a:endParaRPr>
                    </a:p>
                    <a:p>
                      <a:pPr marL="324000" indent="-180000">
                        <a:buFont typeface="Wingdings" panose="05000000000000000000" pitchFamily="2" charset="2"/>
                        <a:buChar char="l"/>
                      </a:pPr>
                      <a:r>
                        <a:rPr lang="ja-JP" altLang="en-US" sz="1600" dirty="0">
                          <a:solidFill>
                            <a:schemeClr val="tx1"/>
                          </a:solidFill>
                          <a:latin typeface="Yu Gothic Medium" panose="020B0400000000000000" pitchFamily="34" charset="-128"/>
                          <a:ea typeface="Yu Gothic Medium" panose="020B0400000000000000" pitchFamily="34" charset="-128"/>
                          <a:cs typeface="YuGo-Medium"/>
                        </a:rPr>
                        <a:t>成井地区自治会</a:t>
                      </a:r>
                      <a:endParaRPr lang="en-US" altLang="ja-JP" sz="1600" dirty="0">
                        <a:solidFill>
                          <a:schemeClr val="tx1"/>
                        </a:solidFill>
                        <a:latin typeface="Yu Gothic Medium" panose="020B0400000000000000" pitchFamily="34" charset="-128"/>
                        <a:ea typeface="Yu Gothic Medium" panose="020B0400000000000000" pitchFamily="34" charset="-128"/>
                        <a:cs typeface="YuGo-Medium"/>
                      </a:endParaRPr>
                    </a:p>
                    <a:p>
                      <a:pPr marL="324000" indent="-180000">
                        <a:buFont typeface="Wingdings" panose="05000000000000000000" pitchFamily="2" charset="2"/>
                        <a:buChar char="l"/>
                      </a:pPr>
                      <a:r>
                        <a:rPr lang="ja-JP" altLang="en-US" sz="1600" dirty="0">
                          <a:solidFill>
                            <a:schemeClr val="tx1"/>
                          </a:solidFill>
                          <a:latin typeface="Yu Gothic Medium" panose="020B0400000000000000" pitchFamily="34" charset="-128"/>
                          <a:ea typeface="Yu Gothic Medium" panose="020B0400000000000000" pitchFamily="34" charset="-128"/>
                          <a:cs typeface="YuGo-Medium"/>
                        </a:rPr>
                        <a:t>上条自治会</a:t>
                      </a:r>
                      <a:endParaRPr lang="en-US" altLang="ja-JP" sz="1600" dirty="0">
                        <a:solidFill>
                          <a:schemeClr val="tx1"/>
                        </a:solidFill>
                        <a:latin typeface="Yu Gothic Medium" panose="020B0400000000000000" pitchFamily="34" charset="-128"/>
                        <a:ea typeface="Yu Gothic Medium" panose="020B0400000000000000" pitchFamily="34" charset="-128"/>
                        <a:cs typeface="YuGo-Medium"/>
                      </a:endParaRPr>
                    </a:p>
                    <a:p>
                      <a:pPr marL="324000" indent="-180000">
                        <a:buFont typeface="Wingdings" panose="05000000000000000000" pitchFamily="2" charset="2"/>
                        <a:buChar char="l"/>
                      </a:pPr>
                      <a:r>
                        <a:rPr lang="ja-JP" altLang="en-US" sz="1600" dirty="0">
                          <a:solidFill>
                            <a:schemeClr val="tx1"/>
                          </a:solidFill>
                          <a:latin typeface="Yu Gothic Medium" panose="020B0400000000000000" pitchFamily="34" charset="-128"/>
                          <a:ea typeface="Yu Gothic Medium" panose="020B0400000000000000" pitchFamily="34" charset="-128"/>
                          <a:cs typeface="YuGo-Medium"/>
                        </a:rPr>
                        <a:t>中通自治会</a:t>
                      </a:r>
                      <a:endParaRPr lang="en-US" altLang="ja-JP" sz="1600" dirty="0">
                        <a:solidFill>
                          <a:schemeClr val="tx1"/>
                        </a:solidFill>
                        <a:latin typeface="Yu Gothic Medium" panose="020B0400000000000000" pitchFamily="34" charset="-128"/>
                        <a:ea typeface="Yu Gothic Medium" panose="020B0400000000000000" pitchFamily="34" charset="-128"/>
                        <a:cs typeface="YuGo-Medium"/>
                      </a:endParaRPr>
                    </a:p>
                    <a:p>
                      <a:pPr marL="324000" indent="-180000">
                        <a:buFont typeface="Wingdings" panose="05000000000000000000" pitchFamily="2" charset="2"/>
                        <a:buChar char="l"/>
                      </a:pPr>
                      <a:r>
                        <a:rPr lang="ja-JP" altLang="en-US" sz="1600" dirty="0">
                          <a:solidFill>
                            <a:schemeClr val="tx1"/>
                          </a:solidFill>
                          <a:latin typeface="Yu Gothic Medium" panose="020B0400000000000000" pitchFamily="34" charset="-128"/>
                          <a:ea typeface="Yu Gothic Medium" panose="020B0400000000000000" pitchFamily="34" charset="-128"/>
                          <a:cs typeface="YuGo-Medium"/>
                        </a:rPr>
                        <a:t>大応自治会</a:t>
                      </a:r>
                      <a:endParaRPr lang="en-US" altLang="ja-JP" sz="1600" dirty="0">
                        <a:solidFill>
                          <a:schemeClr val="tx1"/>
                        </a:solidFill>
                        <a:latin typeface="Yu Gothic Medium" panose="020B0400000000000000" pitchFamily="34" charset="-128"/>
                        <a:ea typeface="Yu Gothic Medium" panose="020B0400000000000000" pitchFamily="34" charset="-128"/>
                        <a:cs typeface="YuGo-Medium"/>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extLst>
              </a:tr>
              <a:tr h="420550">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dirty="0">
                          <a:solidFill>
                            <a:schemeClr val="tx1"/>
                          </a:solidFill>
                          <a:latin typeface="游ゴシック" panose="020B0400000000000000" pitchFamily="50" charset="-128"/>
                          <a:ea typeface="游ゴシック" panose="020B0400000000000000" pitchFamily="50" charset="-128"/>
                        </a:rPr>
                        <a:t>中通地域交流センター</a:t>
                      </a:r>
                      <a:r>
                        <a:rPr kumimoji="1" lang="en-US" altLang="ja-JP" sz="1600" dirty="0">
                          <a:solidFill>
                            <a:schemeClr val="tx1"/>
                          </a:solidFill>
                          <a:latin typeface="游ゴシック" panose="020B0400000000000000" pitchFamily="50" charset="-128"/>
                          <a:ea typeface="游ゴシック" panose="020B0400000000000000" pitchFamily="50" charset="-128"/>
                        </a:rPr>
                        <a:t/>
                      </a:r>
                      <a:br>
                        <a:rPr kumimoji="1" lang="en-US" altLang="ja-JP" sz="1600" dirty="0">
                          <a:solidFill>
                            <a:schemeClr val="tx1"/>
                          </a:solidFill>
                          <a:latin typeface="游ゴシック" panose="020B0400000000000000" pitchFamily="50" charset="-128"/>
                          <a:ea typeface="游ゴシック" panose="020B0400000000000000" pitchFamily="50" charset="-128"/>
                        </a:rPr>
                      </a:br>
                      <a:r>
                        <a:rPr kumimoji="1" lang="ja-JP" altLang="en-US" sz="1600" dirty="0">
                          <a:solidFill>
                            <a:schemeClr val="tx1"/>
                          </a:solidFill>
                          <a:latin typeface="游ゴシック" panose="020B0400000000000000" pitchFamily="50" charset="-128"/>
                          <a:ea typeface="游ゴシック" panose="020B0400000000000000" pitchFamily="50" charset="-128"/>
                        </a:rPr>
                        <a:t>施設管理者</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600" dirty="0">
                          <a:solidFill>
                            <a:srgbClr val="FF0000"/>
                          </a:solidFill>
                          <a:latin typeface="Yu Gothic Medium" panose="020B0400000000000000" pitchFamily="34" charset="-128"/>
                          <a:ea typeface="Yu Gothic Medium" panose="020B0400000000000000" pitchFamily="34" charset="-128"/>
                          <a:cs typeface="YuGo-Medium"/>
                        </a:rPr>
                        <a:t>　</a:t>
                      </a:r>
                      <a:r>
                        <a:rPr lang="ja-JP" altLang="en-US" sz="1600" dirty="0">
                          <a:solidFill>
                            <a:schemeClr val="tx1"/>
                          </a:solidFill>
                          <a:latin typeface="Yu Gothic Medium" panose="020B0400000000000000" pitchFamily="34" charset="-128"/>
                          <a:ea typeface="Yu Gothic Medium" panose="020B0400000000000000" pitchFamily="34" charset="-128"/>
                          <a:cs typeface="YuGo-Medium"/>
                        </a:rPr>
                        <a:t>センター長　　</a:t>
                      </a:r>
                      <a:endParaRPr lang="ja-JP" altLang="en-US" sz="16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extLst>
              </a:tr>
              <a:tr h="420550">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dirty="0">
                          <a:solidFill>
                            <a:schemeClr val="tx1"/>
                          </a:solidFill>
                          <a:latin typeface="游ゴシック" panose="020B0400000000000000" pitchFamily="50" charset="-128"/>
                          <a:ea typeface="游ゴシック" panose="020B0400000000000000" pitchFamily="50" charset="-128"/>
                        </a:rPr>
                        <a:t>竹原市</a:t>
                      </a:r>
                      <a:r>
                        <a:rPr kumimoji="1" lang="ja-JP" altLang="en-US" sz="1600" dirty="0">
                          <a:latin typeface="游ゴシック" panose="020B0400000000000000" pitchFamily="50" charset="-128"/>
                          <a:ea typeface="游ゴシック" panose="020B0400000000000000" pitchFamily="50" charset="-128"/>
                        </a:rPr>
                        <a:t>の職員</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FF0000"/>
                          </a:solidFill>
                          <a:latin typeface="Yu Gothic Medium" panose="020B0400000000000000" pitchFamily="34" charset="-128"/>
                          <a:ea typeface="Yu Gothic Medium" panose="020B0400000000000000" pitchFamily="34" charset="-128"/>
                          <a:cs typeface="YuGo-Medium"/>
                        </a:rPr>
                        <a:t>　</a:t>
                      </a:r>
                      <a:r>
                        <a:rPr lang="ja-JP" altLang="en-US" sz="1600" dirty="0" smtClean="0">
                          <a:solidFill>
                            <a:schemeClr val="tx1"/>
                          </a:solidFill>
                          <a:latin typeface="Yu Gothic Medium" panose="020B0400000000000000" pitchFamily="34" charset="-128"/>
                          <a:ea typeface="Yu Gothic Medium" panose="020B0400000000000000" pitchFamily="34" charset="-128"/>
                          <a:cs typeface="YuGo-Medium"/>
                        </a:rPr>
                        <a:t>避難所担当職員</a:t>
                      </a:r>
                      <a:endParaRPr lang="ja-JP" altLang="en-US" sz="1600" dirty="0" smtClean="0">
                        <a:solidFill>
                          <a:schemeClr val="tx1"/>
                        </a:solidFill>
                        <a:highlight>
                          <a:srgbClr val="FFFF00"/>
                        </a:highligh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extLst>
              </a:tr>
              <a:tr h="420550">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600">
                          <a:latin typeface="游ゴシック" panose="020B0400000000000000" pitchFamily="50" charset="-128"/>
                          <a:ea typeface="游ゴシック" panose="020B0400000000000000" pitchFamily="50" charset="-128"/>
                        </a:rPr>
                        <a:t>その他</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600" dirty="0">
                          <a:solidFill>
                            <a:srgbClr val="FF0000"/>
                          </a:solidFill>
                          <a:latin typeface="Yu Gothic Medium" panose="020B0400000000000000" pitchFamily="34" charset="-128"/>
                          <a:ea typeface="Yu Gothic Medium" panose="020B0400000000000000" pitchFamily="34" charset="-128"/>
                          <a:cs typeface="YuGo-Medium"/>
                        </a:rPr>
                        <a:t>　</a:t>
                      </a:r>
                      <a:r>
                        <a:rPr lang="ja-JP" altLang="en-US" sz="1600" dirty="0">
                          <a:solidFill>
                            <a:schemeClr val="tx1"/>
                          </a:solidFill>
                          <a:latin typeface="Yu Gothic Medium" panose="020B0400000000000000" pitchFamily="34" charset="-128"/>
                          <a:ea typeface="Yu Gothic Medium" panose="020B0400000000000000" pitchFamily="34" charset="-128"/>
                          <a:cs typeface="YuGo-Medium"/>
                        </a:rPr>
                        <a:t>竹原市危機</a:t>
                      </a:r>
                      <a:r>
                        <a:rPr lang="ja-JP" altLang="en-US" sz="1600" dirty="0" smtClean="0">
                          <a:solidFill>
                            <a:schemeClr val="tx1"/>
                          </a:solidFill>
                          <a:latin typeface="Yu Gothic Medium" panose="020B0400000000000000" pitchFamily="34" charset="-128"/>
                          <a:ea typeface="Yu Gothic Medium" panose="020B0400000000000000" pitchFamily="34" charset="-128"/>
                          <a:cs typeface="YuGo-Medium"/>
                        </a:rPr>
                        <a:t>管理課</a:t>
                      </a:r>
                      <a:endParaRPr lang="ja-JP" altLang="en-US" sz="1600" dirty="0">
                        <a:solidFill>
                          <a:schemeClr val="tx1"/>
                        </a:solidFill>
                        <a:highlight>
                          <a:srgbClr val="FFFF00"/>
                        </a:highligh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extLst>
              </a:tr>
            </a:tbl>
          </a:graphicData>
        </a:graphic>
      </p:graphicFrame>
      <p:sp>
        <p:nvSpPr>
          <p:cNvPr id="1354" name="object 5"/>
          <p:cNvSpPr txBox="1"/>
          <p:nvPr/>
        </p:nvSpPr>
        <p:spPr>
          <a:xfrm>
            <a:off x="4981968" y="6175003"/>
            <a:ext cx="2125530" cy="285527"/>
          </a:xfrm>
          <a:prstGeom prst="rect">
            <a:avLst/>
          </a:prstGeom>
        </p:spPr>
        <p:txBody>
          <a:bodyPr vert="horz" wrap="square" lIns="0" tIns="12700" rIns="0" bIns="0" rtlCol="0">
            <a:spAutoFit/>
          </a:bodyPr>
          <a:lstStyle/>
          <a:p>
            <a:pPr marL="72000" marR="5080" algn="ctr" defTabSz="914400">
              <a:lnSpc>
                <a:spcPct val="150000"/>
              </a:lnSpc>
            </a:pPr>
            <a:r>
              <a:rPr kumimoji="1" lang="ja-JP" altLang="en-US" sz="1400" dirty="0">
                <a:solidFill>
                  <a:prstClr val="black"/>
                </a:solidFill>
                <a:latin typeface="ＭＳ Ｐゴシック" panose="020B0600070205080204" pitchFamily="50" charset="-128"/>
                <a:ea typeface="ＭＳ Ｐゴシック" panose="020B0600070205080204" pitchFamily="50" charset="-128"/>
                <a:cs typeface="YuGo-Medium"/>
              </a:rPr>
              <a:t>（令和４年３月１６日現在）</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cs typeface="YuGo-Medium"/>
            </a:endParaRPr>
          </a:p>
        </p:txBody>
      </p:sp>
      <p:pic>
        <p:nvPicPr>
          <p:cNvPr id="1355" name="図 79"/>
          <p:cNvPicPr>
            <a:picLocks noChangeAspect="1"/>
          </p:cNvPicPr>
          <p:nvPr/>
        </p:nvPicPr>
        <p:blipFill>
          <a:blip r:embed="rId4"/>
          <a:stretch>
            <a:fillRect/>
          </a:stretch>
        </p:blipFill>
        <p:spPr>
          <a:xfrm>
            <a:off x="4148467" y="3287270"/>
            <a:ext cx="2611159" cy="2324675"/>
          </a:xfrm>
          <a:prstGeom prst="rect">
            <a:avLst/>
          </a:prstGeom>
        </p:spPr>
      </p:pic>
    </p:spTree>
    <p:extLst>
      <p:ext uri="{BB962C8B-B14F-4D97-AF65-F5344CB8AC3E}">
        <p14:creationId xmlns:p14="http://schemas.microsoft.com/office/powerpoint/2010/main" val="1619493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 name="テキスト ボックス 3"/>
          <p:cNvSpPr txBox="1"/>
          <p:nvPr/>
        </p:nvSpPr>
        <p:spPr>
          <a:xfrm>
            <a:off x="141513" y="10172700"/>
            <a:ext cx="618674"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８</a:t>
            </a:r>
            <a:endParaRPr lang="ja-JP" altLang="en-US">
              <a:solidFill>
                <a:schemeClr val="tx1">
                  <a:lumMod val="50000"/>
                  <a:lumOff val="50000"/>
                </a:schemeClr>
              </a:solidFill>
              <a:latin typeface="+mj-ea"/>
              <a:ea typeface="+mj-ea"/>
            </a:endParaRPr>
          </a:p>
        </p:txBody>
      </p:sp>
      <p:sp>
        <p:nvSpPr>
          <p:cNvPr id="1358" name="bg object 16"/>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1359" name="bg object 17"/>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1360" name="bg object 18"/>
          <p:cNvPicPr/>
          <p:nvPr/>
        </p:nvPicPr>
        <p:blipFill>
          <a:blip r:embed="rId2"/>
          <a:stretch>
            <a:fillRect/>
          </a:stretch>
        </p:blipFill>
        <p:spPr>
          <a:xfrm>
            <a:off x="117745" y="0"/>
            <a:ext cx="174123" cy="208812"/>
          </a:xfrm>
          <a:prstGeom prst="rect">
            <a:avLst/>
          </a:prstGeom>
        </p:spPr>
      </p:pic>
      <p:grpSp>
        <p:nvGrpSpPr>
          <p:cNvPr id="1361" name="object 9"/>
          <p:cNvGrpSpPr/>
          <p:nvPr/>
        </p:nvGrpSpPr>
        <p:grpSpPr>
          <a:xfrm>
            <a:off x="434046" y="625366"/>
            <a:ext cx="6553200" cy="628997"/>
            <a:chOff x="540004" y="1688134"/>
            <a:chExt cx="6480175" cy="334010"/>
          </a:xfrm>
        </p:grpSpPr>
        <p:pic>
          <p:nvPicPr>
            <p:cNvPr id="1362" name="object 10"/>
            <p:cNvPicPr/>
            <p:nvPr/>
          </p:nvPicPr>
          <p:blipFill>
            <a:blip r:embed="rId3"/>
            <a:stretch>
              <a:fillRect/>
            </a:stretch>
          </p:blipFill>
          <p:spPr>
            <a:xfrm>
              <a:off x="4217036" y="1688134"/>
              <a:ext cx="2802965" cy="333693"/>
            </a:xfrm>
            <a:prstGeom prst="rect">
              <a:avLst/>
            </a:prstGeom>
            <a:solidFill>
              <a:srgbClr val="172A88"/>
            </a:solidFill>
            <a:ln>
              <a:solidFill>
                <a:schemeClr val="bg1"/>
              </a:solidFill>
            </a:ln>
          </p:spPr>
        </p:pic>
        <p:sp>
          <p:nvSpPr>
            <p:cNvPr id="1363" name="object 11"/>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solidFill>
              <a:srgbClr val="172A88"/>
            </a:solidFill>
            <a:ln>
              <a:solidFill>
                <a:schemeClr val="bg1"/>
              </a:solidFill>
            </a:ln>
          </p:spPr>
          <p:txBody>
            <a:bodyPr wrap="square" lIns="0" tIns="0" rIns="0" bIns="0" rtlCol="0"/>
            <a:lstStyle/>
            <a:p>
              <a:endParaRPr/>
            </a:p>
          </p:txBody>
        </p:sp>
      </p:grpSp>
      <p:sp>
        <p:nvSpPr>
          <p:cNvPr id="1364" name="object 12"/>
          <p:cNvSpPr txBox="1"/>
          <p:nvPr/>
        </p:nvSpPr>
        <p:spPr>
          <a:xfrm>
            <a:off x="595716" y="767933"/>
            <a:ext cx="6052734"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３</a:t>
            </a:r>
            <a:r>
              <a:rPr lang="en-US" altLang="ja-JP" sz="2400" b="1">
                <a:solidFill>
                  <a:schemeClr val="bg1"/>
                </a:solidFill>
                <a:latin typeface="游ゴシック" panose="020B0400000000000000" pitchFamily="50" charset="-128"/>
                <a:ea typeface="游ゴシック" panose="020B0400000000000000" pitchFamily="50" charset="-128"/>
                <a:cs typeface="YuGothic"/>
              </a:rPr>
              <a:t>.</a:t>
            </a:r>
            <a:r>
              <a:rPr lang="ja-JP" altLang="en-US" sz="2400" b="1">
                <a:solidFill>
                  <a:schemeClr val="bg1"/>
                </a:solidFill>
                <a:latin typeface="游ゴシック" panose="020B0400000000000000" pitchFamily="50" charset="-128"/>
                <a:ea typeface="游ゴシック" panose="020B0400000000000000" pitchFamily="50" charset="-128"/>
                <a:cs typeface="YuGothic"/>
              </a:rPr>
              <a:t>避難所開設・運営における役割分担</a:t>
            </a:r>
          </a:p>
        </p:txBody>
      </p:sp>
      <p:sp>
        <p:nvSpPr>
          <p:cNvPr id="1365" name="テキスト ボックス 39"/>
          <p:cNvSpPr txBox="1"/>
          <p:nvPr/>
        </p:nvSpPr>
        <p:spPr>
          <a:xfrm>
            <a:off x="557407" y="1991026"/>
            <a:ext cx="6266918" cy="773481"/>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b="1"/>
              <a:t>開設は、集まることのできた市職員、施設管理者と地域住民の代表の</a:t>
            </a:r>
            <a:r>
              <a:rPr lang="en-US" altLang="ja-JP" b="1"/>
              <a:t>3</a:t>
            </a:r>
            <a:r>
              <a:rPr lang="ja-JP" altLang="en-US" b="1"/>
              <a:t>者の体制で行います。役割分担は、下表のとおり市職員、施設管理者が主体で、住民代表が協力することを基本とします。</a:t>
            </a:r>
            <a:endParaRPr lang="en-US" altLang="ja-JP">
              <a:solidFill>
                <a:srgbClr val="FF0000"/>
              </a:solidFill>
            </a:endParaRPr>
          </a:p>
        </p:txBody>
      </p:sp>
      <p:sp>
        <p:nvSpPr>
          <p:cNvPr id="1366" name="正方形/長方形 40"/>
          <p:cNvSpPr/>
          <p:nvPr/>
        </p:nvSpPr>
        <p:spPr>
          <a:xfrm>
            <a:off x="434046" y="1955873"/>
            <a:ext cx="6514712" cy="894678"/>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grpSp>
        <p:nvGrpSpPr>
          <p:cNvPr id="1367" name="グループ化 41"/>
          <p:cNvGrpSpPr/>
          <p:nvPr/>
        </p:nvGrpSpPr>
        <p:grpSpPr>
          <a:xfrm>
            <a:off x="472240" y="1515241"/>
            <a:ext cx="4832371" cy="289823"/>
            <a:chOff x="721321" y="3930483"/>
            <a:chExt cx="4832371" cy="289823"/>
          </a:xfrm>
        </p:grpSpPr>
        <p:sp>
          <p:nvSpPr>
            <p:cNvPr id="1368" name="object 2"/>
            <p:cNvSpPr txBox="1"/>
            <p:nvPr/>
          </p:nvSpPr>
          <p:spPr>
            <a:xfrm>
              <a:off x="1152893" y="3930483"/>
              <a:ext cx="4400799" cy="289823"/>
            </a:xfrm>
            <a:prstGeom prst="rect">
              <a:avLst/>
            </a:prstGeom>
          </p:spPr>
          <p:txBody>
            <a:bodyPr vert="horz" wrap="square" lIns="0" tIns="12700" rIns="0" bIns="0" rtlCol="0">
              <a:spAutoFit/>
            </a:bodyPr>
            <a:lstStyle/>
            <a:p>
              <a:pPr marL="12700">
                <a:lnSpc>
                  <a:spcPct val="100000"/>
                </a:lnSpc>
                <a:spcBef>
                  <a:spcPts val="100"/>
                </a:spcBef>
              </a:pPr>
              <a:r>
                <a:rPr lang="ja-JP" altLang="en-US" b="1">
                  <a:solidFill>
                    <a:srgbClr val="212121"/>
                  </a:solidFill>
                  <a:latin typeface="游ゴシック" panose="020B0400000000000000" pitchFamily="50" charset="-128"/>
                  <a:ea typeface="游ゴシック" panose="020B0400000000000000" pitchFamily="50" charset="-128"/>
                  <a:cs typeface="YuGothic"/>
                </a:rPr>
                <a:t>開設時の体制と役割分担</a:t>
              </a:r>
              <a:endParaRPr b="1">
                <a:latin typeface="游ゴシック" panose="020B0400000000000000" pitchFamily="50" charset="-128"/>
                <a:ea typeface="游ゴシック" panose="020B0400000000000000" pitchFamily="50" charset="-128"/>
                <a:cs typeface="YuGothic"/>
              </a:endParaRPr>
            </a:p>
          </p:txBody>
        </p:sp>
        <p:sp>
          <p:nvSpPr>
            <p:cNvPr id="1369" name="object 3"/>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endParaRPr/>
            </a:p>
          </p:txBody>
        </p:sp>
      </p:grpSp>
      <p:graphicFrame>
        <p:nvGraphicFramePr>
          <p:cNvPr id="1370" name="表 7"/>
          <p:cNvGraphicFramePr>
            <a:graphicFrameLocks noGrp="1"/>
          </p:cNvGraphicFramePr>
          <p:nvPr>
            <p:extLst>
              <p:ext uri="{D42A27DB-BD31-4B8C-83A1-F6EECF244321}">
                <p14:modId xmlns:p14="http://schemas.microsoft.com/office/powerpoint/2010/main" val="243315626"/>
              </p:ext>
            </p:extLst>
          </p:nvPr>
        </p:nvGraphicFramePr>
        <p:xfrm>
          <a:off x="438537" y="3245758"/>
          <a:ext cx="6514713" cy="2439302"/>
        </p:xfrm>
        <a:graphic>
          <a:graphicData uri="http://schemas.openxmlformats.org/drawingml/2006/table">
            <a:tbl>
              <a:tblPr firstRow="1" bandRow="1">
                <a:tableStyleId>{5C22544A-7EE6-4342-B048-85BDC9FD1C3A}</a:tableStyleId>
              </a:tblPr>
              <a:tblGrid>
                <a:gridCol w="3211383">
                  <a:extLst>
                    <a:ext uri="{9D8B030D-6E8A-4147-A177-3AD203B41FA5}"/>
                  </a:extLst>
                </a:gridCol>
                <a:gridCol w="1101110">
                  <a:extLst>
                    <a:ext uri="{9D8B030D-6E8A-4147-A177-3AD203B41FA5}"/>
                  </a:extLst>
                </a:gridCol>
                <a:gridCol w="1101110">
                  <a:extLst>
                    <a:ext uri="{9D8B030D-6E8A-4147-A177-3AD203B41FA5}"/>
                  </a:extLst>
                </a:gridCol>
                <a:gridCol w="1101110">
                  <a:extLst>
                    <a:ext uri="{9D8B030D-6E8A-4147-A177-3AD203B41FA5}"/>
                  </a:extLst>
                </a:gridCol>
              </a:tblGrid>
              <a:tr h="393714">
                <a:tc rowSpan="2">
                  <a:txBody>
                    <a:bodyPr/>
                    <a:lstStyle/>
                    <a:p>
                      <a:pPr algn="ctr"/>
                      <a:r>
                        <a:rPr kumimoji="1" lang="ja-JP" altLang="en-US" sz="1400">
                          <a:solidFill>
                            <a:schemeClr val="tx1"/>
                          </a:solidFill>
                          <a:latin typeface="游ゴシック" panose="020B0400000000000000" pitchFamily="50" charset="-128"/>
                          <a:ea typeface="游ゴシック" panose="020B0400000000000000" pitchFamily="50" charset="-128"/>
                        </a:rPr>
                        <a:t>業務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pPr algn="ctr"/>
                      <a:r>
                        <a:rPr kumimoji="1" lang="ja-JP" altLang="en-US" sz="1400">
                          <a:solidFill>
                            <a:schemeClr val="tx1"/>
                          </a:solidFill>
                          <a:latin typeface="游ゴシック" panose="020B0400000000000000" pitchFamily="50" charset="-128"/>
                          <a:ea typeface="游ゴシック" panose="020B0400000000000000" pitchFamily="50" charset="-128"/>
                        </a:rPr>
                        <a:t>役割分担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kumimoji="1" lang="ja-JP" altLang="en-US" sz="140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r>
                        <a:rPr kumimoji="1" lang="ja-JP" altLang="en-US" sz="1400">
                          <a:solidFill>
                            <a:schemeClr val="tx1"/>
                          </a:solidFill>
                          <a:latin typeface="游ゴシック" panose="020B0400000000000000" pitchFamily="50" charset="-128"/>
                          <a:ea typeface="游ゴシック" panose="020B0400000000000000" pitchFamily="50" charset="-128"/>
                        </a:rPr>
                        <a:t>役割分担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extLst>
              </a:tr>
              <a:tr h="393714">
                <a:tc vMerge="1">
                  <a:txBody>
                    <a:bodyPr/>
                    <a:lstStyle/>
                    <a:p>
                      <a:pPr algn="ctr"/>
                      <a:endParaRPr kumimoji="1" lang="ja-JP" altLang="en-US" sz="140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1">
                          <a:solidFill>
                            <a:schemeClr val="tx1"/>
                          </a:solidFill>
                          <a:latin typeface="游ゴシック" panose="020B0400000000000000" pitchFamily="50" charset="-128"/>
                          <a:ea typeface="游ゴシック" panose="020B0400000000000000" pitchFamily="50" charset="-128"/>
                        </a:rPr>
                        <a:t>市担当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1">
                          <a:solidFill>
                            <a:schemeClr val="tx1"/>
                          </a:solidFill>
                          <a:latin typeface="游ゴシック" panose="020B0400000000000000" pitchFamily="50" charset="-128"/>
                          <a:ea typeface="游ゴシック" panose="020B0400000000000000" pitchFamily="50" charset="-128"/>
                        </a:rPr>
                        <a:t>施設管理者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1">
                          <a:solidFill>
                            <a:schemeClr val="tx1"/>
                          </a:solidFill>
                          <a:latin typeface="游ゴシック" panose="020B0400000000000000" pitchFamily="50" charset="-128"/>
                          <a:ea typeface="游ゴシック" panose="020B0400000000000000" pitchFamily="50" charset="-128"/>
                        </a:rPr>
                        <a:t>地域住民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extLst>
              </a:tr>
              <a:tr h="41001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ja-JP" sz="1400">
                          <a:latin typeface="游ゴシック" panose="020B0400000000000000" pitchFamily="50" charset="-128"/>
                          <a:ea typeface="游ゴシック" panose="020B0400000000000000" pitchFamily="50" charset="-128"/>
                          <a:cs typeface="YuGothic"/>
                        </a:rPr>
                        <a:t>1</a:t>
                      </a:r>
                      <a:r>
                        <a:rPr lang="ja-JP" altLang="en-US" sz="1400">
                          <a:latin typeface="游ゴシック" panose="020B0400000000000000" pitchFamily="50" charset="-128"/>
                          <a:ea typeface="游ゴシック" panose="020B0400000000000000" pitchFamily="50" charset="-128"/>
                          <a:cs typeface="YuGothic"/>
                        </a:rPr>
                        <a:t> 開設準備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a:latin typeface="游ゴシック" panose="020B0400000000000000" pitchFamily="50" charset="-128"/>
                          <a:ea typeface="游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a:latin typeface="游ゴシック" panose="020B0400000000000000" pitchFamily="50" charset="-128"/>
                          <a:ea typeface="游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a:latin typeface="游ゴシック" panose="020B0400000000000000" pitchFamily="50" charset="-128"/>
                          <a:ea typeface="游ゴシック" panose="020B0400000000000000" pitchFamily="50" charset="-128"/>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410016">
                <a:tc>
                  <a:txBody>
                    <a:bodyPr/>
                    <a:lstStyle/>
                    <a:p>
                      <a:r>
                        <a:rPr kumimoji="1" lang="en-US" altLang="ja-JP" sz="1400">
                          <a:latin typeface="游ゴシック" panose="020B0400000000000000" pitchFamily="50" charset="-128"/>
                          <a:ea typeface="游ゴシック" panose="020B0400000000000000" pitchFamily="50" charset="-128"/>
                        </a:rPr>
                        <a:t>2</a:t>
                      </a:r>
                      <a:r>
                        <a:rPr kumimoji="1" lang="ja-JP" altLang="en-US" sz="1400">
                          <a:latin typeface="游ゴシック" panose="020B0400000000000000" pitchFamily="50" charset="-128"/>
                          <a:ea typeface="游ゴシック" panose="020B0400000000000000" pitchFamily="50" charset="-128"/>
                        </a:rPr>
                        <a:t> 避難者の受入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a:latin typeface="游ゴシック" panose="020B0400000000000000" pitchFamily="50" charset="-128"/>
                          <a:ea typeface="游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latin typeface="游ゴシック" panose="020B0400000000000000" pitchFamily="50" charset="-128"/>
                          <a:ea typeface="游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a:latin typeface="游ゴシック" panose="020B0400000000000000" pitchFamily="50" charset="-128"/>
                          <a:ea typeface="游ゴシック" panose="020B0400000000000000" pitchFamily="50" charset="-128"/>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421826">
                <a:tc>
                  <a:txBody>
                    <a:bodyPr/>
                    <a:lstStyle/>
                    <a:p>
                      <a:r>
                        <a:rPr kumimoji="1" lang="en-US" altLang="ja-JP" sz="1400">
                          <a:latin typeface="游ゴシック" panose="020B0400000000000000" pitchFamily="50" charset="-128"/>
                          <a:ea typeface="游ゴシック" panose="020B0400000000000000" pitchFamily="50" charset="-128"/>
                        </a:rPr>
                        <a:t>3</a:t>
                      </a:r>
                      <a:r>
                        <a:rPr kumimoji="1" lang="ja-JP" altLang="en-US" sz="1400">
                          <a:latin typeface="游ゴシック" panose="020B0400000000000000" pitchFamily="50" charset="-128"/>
                          <a:ea typeface="游ゴシック" panose="020B0400000000000000" pitchFamily="50" charset="-128"/>
                        </a:rPr>
                        <a:t> 避難者状況の取りまとめと報告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a:latin typeface="游ゴシック" panose="020B0400000000000000" pitchFamily="50" charset="-128"/>
                          <a:ea typeface="游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latin typeface="游ゴシック" panose="020B0400000000000000" pitchFamily="50" charset="-128"/>
                          <a:ea typeface="游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000">
                          <a:latin typeface="游ゴシック" panose="020B0400000000000000" pitchFamily="50" charset="-128"/>
                          <a:ea typeface="游ゴシック" panose="020B0400000000000000" pitchFamily="50" charset="-128"/>
                        </a:rPr>
                        <a:t>-</a:t>
                      </a:r>
                      <a:endParaRPr kumimoji="1" lang="ja-JP" altLang="en-US" sz="20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410016">
                <a:tc>
                  <a:txBody>
                    <a:bodyPr/>
                    <a:lstStyle/>
                    <a:p>
                      <a:r>
                        <a:rPr kumimoji="1" lang="en-US" altLang="ja-JP" sz="1400">
                          <a:latin typeface="游ゴシック" panose="020B0400000000000000" pitchFamily="50" charset="-128"/>
                          <a:ea typeface="游ゴシック" panose="020B0400000000000000" pitchFamily="50" charset="-128"/>
                        </a:rPr>
                        <a:t>4</a:t>
                      </a:r>
                      <a:r>
                        <a:rPr kumimoji="1" lang="ja-JP" altLang="en-US" sz="1400">
                          <a:latin typeface="游ゴシック" panose="020B0400000000000000" pitchFamily="50" charset="-128"/>
                          <a:ea typeface="游ゴシック" panose="020B0400000000000000" pitchFamily="50" charset="-128"/>
                        </a:rPr>
                        <a:t> 食料等の配布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a:latin typeface="游ゴシック" panose="020B0400000000000000" pitchFamily="50" charset="-128"/>
                          <a:ea typeface="游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a:latin typeface="游ゴシック" panose="020B0400000000000000" pitchFamily="50" charset="-128"/>
                          <a:ea typeface="游ゴシック" panose="020B04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2000" dirty="0">
                          <a:latin typeface="游ゴシック" panose="020B0400000000000000" pitchFamily="50" charset="-128"/>
                          <a:ea typeface="游ゴシック" panose="020B0400000000000000" pitchFamily="50" charset="-128"/>
                        </a:rPr>
                        <a:t>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bl>
          </a:graphicData>
        </a:graphic>
      </p:graphicFrame>
      <p:grpSp>
        <p:nvGrpSpPr>
          <p:cNvPr id="1371" name="グループ化 72"/>
          <p:cNvGrpSpPr/>
          <p:nvPr/>
        </p:nvGrpSpPr>
        <p:grpSpPr>
          <a:xfrm>
            <a:off x="475197" y="5956300"/>
            <a:ext cx="4832371" cy="289823"/>
            <a:chOff x="721321" y="3930483"/>
            <a:chExt cx="4832371" cy="289823"/>
          </a:xfrm>
        </p:grpSpPr>
        <p:sp>
          <p:nvSpPr>
            <p:cNvPr id="1372" name="object 2"/>
            <p:cNvSpPr txBox="1"/>
            <p:nvPr/>
          </p:nvSpPr>
          <p:spPr>
            <a:xfrm>
              <a:off x="1152893" y="3930483"/>
              <a:ext cx="4400799" cy="289823"/>
            </a:xfrm>
            <a:prstGeom prst="rect">
              <a:avLst/>
            </a:prstGeom>
          </p:spPr>
          <p:txBody>
            <a:bodyPr vert="horz" wrap="square" lIns="0" tIns="12700" rIns="0" bIns="0" rtlCol="0">
              <a:spAutoFit/>
            </a:bodyPr>
            <a:lstStyle/>
            <a:p>
              <a:pPr marL="12700">
                <a:lnSpc>
                  <a:spcPct val="100000"/>
                </a:lnSpc>
                <a:spcBef>
                  <a:spcPts val="100"/>
                </a:spcBef>
              </a:pPr>
              <a:r>
                <a:rPr lang="ja-JP" altLang="en-US" b="1">
                  <a:solidFill>
                    <a:srgbClr val="212121"/>
                  </a:solidFill>
                  <a:latin typeface="游ゴシック" panose="020B0400000000000000" pitchFamily="50" charset="-128"/>
                  <a:ea typeface="游ゴシック" panose="020B0400000000000000" pitchFamily="50" charset="-128"/>
                  <a:cs typeface="YuGothic"/>
                </a:rPr>
                <a:t>避難所運営時の体制と役割分担</a:t>
              </a:r>
              <a:endParaRPr b="1">
                <a:latin typeface="游ゴシック" panose="020B0400000000000000" pitchFamily="50" charset="-128"/>
                <a:ea typeface="游ゴシック" panose="020B0400000000000000" pitchFamily="50" charset="-128"/>
                <a:cs typeface="YuGothic"/>
              </a:endParaRPr>
            </a:p>
          </p:txBody>
        </p:sp>
        <p:sp>
          <p:nvSpPr>
            <p:cNvPr id="1373" name="object 3"/>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endParaRPr/>
            </a:p>
          </p:txBody>
        </p:sp>
      </p:grpSp>
      <p:sp>
        <p:nvSpPr>
          <p:cNvPr id="1374" name="テキスト ボックス 75"/>
          <p:cNvSpPr txBox="1"/>
          <p:nvPr/>
        </p:nvSpPr>
        <p:spPr>
          <a:xfrm>
            <a:off x="575143" y="6441306"/>
            <a:ext cx="6266918" cy="773481"/>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b="1" dirty="0"/>
              <a:t>避難所の運営は、避難所を利用する避難者も交えた地域住民が主体となり、　市職員・施設管理者との協力のもとで、下図のような、運営本部を設置し、</a:t>
            </a:r>
            <a:r>
              <a:rPr lang="en-US" altLang="ja-JP" b="1" dirty="0"/>
              <a:t/>
            </a:r>
            <a:br>
              <a:rPr lang="en-US" altLang="ja-JP" b="1" dirty="0"/>
            </a:br>
            <a:r>
              <a:rPr lang="ja-JP" altLang="en-US" b="1" dirty="0"/>
              <a:t>各班体制を組織（下図）して行います。</a:t>
            </a:r>
            <a:endParaRPr lang="en-US" altLang="ja-JP" b="1" dirty="0"/>
          </a:p>
        </p:txBody>
      </p:sp>
      <p:sp>
        <p:nvSpPr>
          <p:cNvPr id="1375" name="正方形/長方形 76"/>
          <p:cNvSpPr/>
          <p:nvPr/>
        </p:nvSpPr>
        <p:spPr>
          <a:xfrm>
            <a:off x="513365" y="6360381"/>
            <a:ext cx="6514712" cy="99488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1376" name="テキスト ボックス 77"/>
          <p:cNvSpPr txBox="1"/>
          <p:nvPr/>
        </p:nvSpPr>
        <p:spPr>
          <a:xfrm>
            <a:off x="5069542" y="2870141"/>
            <a:ext cx="1913124" cy="307777"/>
          </a:xfrm>
          <a:prstGeom prst="rect">
            <a:avLst/>
          </a:prstGeom>
          <a:noFill/>
        </p:spPr>
        <p:txBody>
          <a:bodyPr wrap="square">
            <a:spAutoFit/>
          </a:bodyPr>
          <a:lstStyle/>
          <a:p>
            <a:r>
              <a:rPr lang="ja-JP" altLang="en-US" sz="1400" dirty="0"/>
              <a:t>◎：主体　〇：協力</a:t>
            </a:r>
          </a:p>
        </p:txBody>
      </p:sp>
      <p:sp>
        <p:nvSpPr>
          <p:cNvPr id="1377" name="正方形/長方形 78"/>
          <p:cNvSpPr/>
          <p:nvPr/>
        </p:nvSpPr>
        <p:spPr>
          <a:xfrm>
            <a:off x="4516901" y="8478568"/>
            <a:ext cx="2638304" cy="443322"/>
          </a:xfrm>
          <a:prstGeom prst="rect">
            <a:avLst/>
          </a:prstGeom>
          <a:solidFill>
            <a:schemeClr val="bg1"/>
          </a:solid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solidFill>
                <a:latin typeface="游ゴシック" panose="020B0400000000000000" pitchFamily="50" charset="-128"/>
                <a:ea typeface="游ゴシック" panose="020B0400000000000000" pitchFamily="50" charset="-128"/>
              </a:rPr>
              <a:t>副本部長</a:t>
            </a:r>
            <a:endParaRPr kumimoji="1" lang="ja-JP" altLang="en-US" sz="1400" b="1">
              <a:solidFill>
                <a:srgbClr val="FF0000"/>
              </a:solidFill>
              <a:highlight>
                <a:srgbClr val="FFFF00"/>
              </a:highlight>
              <a:latin typeface="游ゴシック" panose="020B0400000000000000" pitchFamily="50" charset="-128"/>
              <a:ea typeface="游ゴシック" panose="020B0400000000000000" pitchFamily="50" charset="-128"/>
            </a:endParaRPr>
          </a:p>
        </p:txBody>
      </p:sp>
      <p:sp>
        <p:nvSpPr>
          <p:cNvPr id="1378" name="正方形/長方形 79"/>
          <p:cNvSpPr/>
          <p:nvPr/>
        </p:nvSpPr>
        <p:spPr>
          <a:xfrm>
            <a:off x="2023150" y="9384234"/>
            <a:ext cx="1030095" cy="653007"/>
          </a:xfrm>
          <a:prstGeom prst="rect">
            <a:avLst/>
          </a:prstGeom>
          <a:solidFill>
            <a:schemeClr val="bg1"/>
          </a:solid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游ゴシック" panose="020B0400000000000000" pitchFamily="50" charset="-128"/>
                <a:ea typeface="游ゴシック" panose="020B0400000000000000" pitchFamily="50" charset="-128"/>
              </a:rPr>
              <a:t>総務班</a:t>
            </a:r>
            <a:endParaRPr kumimoji="1" lang="en-US" altLang="ja-JP" sz="1400" b="1" dirty="0">
              <a:solidFill>
                <a:schemeClr val="tx1"/>
              </a:solidFill>
              <a:latin typeface="游ゴシック" panose="020B0400000000000000" pitchFamily="50" charset="-128"/>
              <a:ea typeface="游ゴシック" panose="020B0400000000000000" pitchFamily="50" charset="-128"/>
            </a:endParaRPr>
          </a:p>
        </p:txBody>
      </p:sp>
      <p:cxnSp>
        <p:nvCxnSpPr>
          <p:cNvPr id="1379" name="コネクタ: カギ線 80"/>
          <p:cNvCxnSpPr>
            <a:cxnSpLocks/>
            <a:stCxn id="1387" idx="2"/>
            <a:endCxn id="1378" idx="0"/>
          </p:cNvCxnSpPr>
          <p:nvPr/>
        </p:nvCxnSpPr>
        <p:spPr>
          <a:xfrm rot="5400000">
            <a:off x="2895814" y="8015318"/>
            <a:ext cx="1011300" cy="1726532"/>
          </a:xfrm>
          <a:prstGeom prst="bentConnector3">
            <a:avLst>
              <a:gd name="adj1" fmla="val 6758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0" name="コネクタ: カギ線 81"/>
          <p:cNvCxnSpPr>
            <a:cxnSpLocks/>
            <a:endCxn id="1377" idx="1"/>
          </p:cNvCxnSpPr>
          <p:nvPr/>
        </p:nvCxnSpPr>
        <p:spPr>
          <a:xfrm rot="16200000" flipH="1">
            <a:off x="4195188" y="8378515"/>
            <a:ext cx="391255" cy="252171"/>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81" name="正方形/長方形 82"/>
          <p:cNvSpPr/>
          <p:nvPr/>
        </p:nvSpPr>
        <p:spPr>
          <a:xfrm>
            <a:off x="3109517" y="9378908"/>
            <a:ext cx="1030095" cy="659398"/>
          </a:xfrm>
          <a:prstGeom prst="rect">
            <a:avLst/>
          </a:prstGeom>
          <a:solidFill>
            <a:schemeClr val="bg1"/>
          </a:solid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游ゴシック" panose="020B0400000000000000" pitchFamily="50" charset="-128"/>
                <a:ea typeface="游ゴシック" panose="020B0400000000000000" pitchFamily="50" charset="-128"/>
              </a:rPr>
              <a:t>情報班</a:t>
            </a:r>
            <a:endParaRPr kumimoji="1" lang="en-US" altLang="ja-JP" sz="1400" b="1" dirty="0">
              <a:solidFill>
                <a:schemeClr val="tx1"/>
              </a:solidFill>
              <a:latin typeface="游ゴシック" panose="020B0400000000000000" pitchFamily="50" charset="-128"/>
              <a:ea typeface="游ゴシック" panose="020B0400000000000000" pitchFamily="50" charset="-128"/>
            </a:endParaRPr>
          </a:p>
        </p:txBody>
      </p:sp>
      <p:sp>
        <p:nvSpPr>
          <p:cNvPr id="1382" name="正方形/長方形 83"/>
          <p:cNvSpPr/>
          <p:nvPr/>
        </p:nvSpPr>
        <p:spPr>
          <a:xfrm>
            <a:off x="4195884" y="9379973"/>
            <a:ext cx="1030095" cy="659398"/>
          </a:xfrm>
          <a:prstGeom prst="rect">
            <a:avLst/>
          </a:prstGeom>
          <a:solidFill>
            <a:schemeClr val="bg1"/>
          </a:solid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游ゴシック" panose="020B0400000000000000" pitchFamily="50" charset="-128"/>
                <a:ea typeface="游ゴシック" panose="020B0400000000000000" pitchFamily="50" charset="-128"/>
              </a:rPr>
              <a:t>食料・</a:t>
            </a:r>
            <a:r>
              <a:rPr lang="en-US" altLang="ja-JP" sz="1400" b="1" dirty="0">
                <a:solidFill>
                  <a:schemeClr val="tx1"/>
                </a:solidFill>
                <a:latin typeface="游ゴシック" panose="020B0400000000000000" pitchFamily="50" charset="-128"/>
                <a:ea typeface="游ゴシック" panose="020B0400000000000000" pitchFamily="50" charset="-128"/>
              </a:rPr>
              <a:t/>
            </a:r>
            <a:br>
              <a:rPr lang="en-US" altLang="ja-JP" sz="1400" b="1" dirty="0">
                <a:solidFill>
                  <a:schemeClr val="tx1"/>
                </a:solidFill>
                <a:latin typeface="游ゴシック" panose="020B0400000000000000" pitchFamily="50" charset="-128"/>
                <a:ea typeface="游ゴシック" panose="020B0400000000000000" pitchFamily="50" charset="-128"/>
              </a:rPr>
            </a:br>
            <a:r>
              <a:rPr lang="ja-JP" altLang="en-US" sz="1400" b="1" dirty="0">
                <a:solidFill>
                  <a:schemeClr val="tx1"/>
                </a:solidFill>
                <a:latin typeface="游ゴシック" panose="020B0400000000000000" pitchFamily="50" charset="-128"/>
                <a:ea typeface="游ゴシック" panose="020B0400000000000000" pitchFamily="50" charset="-128"/>
              </a:rPr>
              <a:t>物資班</a:t>
            </a:r>
            <a:endParaRPr kumimoji="1" lang="en-US" altLang="ja-JP" sz="2800" b="1" dirty="0">
              <a:solidFill>
                <a:schemeClr val="tx1"/>
              </a:solidFill>
              <a:latin typeface="游ゴシック" panose="020B0400000000000000" pitchFamily="50" charset="-128"/>
              <a:ea typeface="游ゴシック" panose="020B0400000000000000" pitchFamily="50" charset="-128"/>
            </a:endParaRPr>
          </a:p>
        </p:txBody>
      </p:sp>
      <p:sp>
        <p:nvSpPr>
          <p:cNvPr id="1383" name="正方形/長方形 84"/>
          <p:cNvSpPr/>
          <p:nvPr/>
        </p:nvSpPr>
        <p:spPr>
          <a:xfrm>
            <a:off x="5282250" y="9381038"/>
            <a:ext cx="1030095" cy="659398"/>
          </a:xfrm>
          <a:prstGeom prst="rect">
            <a:avLst/>
          </a:prstGeom>
          <a:solidFill>
            <a:schemeClr val="bg1"/>
          </a:solid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200" b="1" dirty="0">
                <a:solidFill>
                  <a:schemeClr val="tx1"/>
                </a:solidFill>
                <a:latin typeface="游ゴシック" panose="020B0400000000000000" pitchFamily="50" charset="-128"/>
                <a:ea typeface="游ゴシック" panose="020B0400000000000000" pitchFamily="50" charset="-128"/>
              </a:rPr>
              <a:t>要配慮者支援</a:t>
            </a:r>
            <a:r>
              <a:rPr lang="en-US" altLang="ja-JP" sz="1200" b="1" dirty="0">
                <a:solidFill>
                  <a:schemeClr val="tx1"/>
                </a:solidFill>
                <a:latin typeface="游ゴシック" panose="020B0400000000000000" pitchFamily="50" charset="-128"/>
                <a:ea typeface="游ゴシック" panose="020B0400000000000000" pitchFamily="50" charset="-128"/>
              </a:rPr>
              <a:t/>
            </a:r>
            <a:br>
              <a:rPr lang="en-US" altLang="ja-JP" sz="1200" b="1" dirty="0">
                <a:solidFill>
                  <a:schemeClr val="tx1"/>
                </a:solidFill>
                <a:latin typeface="游ゴシック" panose="020B0400000000000000" pitchFamily="50" charset="-128"/>
                <a:ea typeface="游ゴシック" panose="020B0400000000000000" pitchFamily="50" charset="-128"/>
              </a:rPr>
            </a:br>
            <a:r>
              <a:rPr lang="ja-JP" altLang="en-US" sz="1200" b="1" dirty="0">
                <a:solidFill>
                  <a:schemeClr val="tx1"/>
                </a:solidFill>
                <a:latin typeface="游ゴシック" panose="020B0400000000000000" pitchFamily="50" charset="-128"/>
                <a:ea typeface="游ゴシック" panose="020B0400000000000000" pitchFamily="50" charset="-128"/>
              </a:rPr>
              <a:t>・健康管理班</a:t>
            </a:r>
            <a:endParaRPr lang="en-US" altLang="ja-JP" sz="1200" b="1" dirty="0">
              <a:solidFill>
                <a:schemeClr val="tx1"/>
              </a:solidFill>
              <a:latin typeface="游ゴシック" panose="020B0400000000000000" pitchFamily="50" charset="-128"/>
              <a:ea typeface="游ゴシック" panose="020B0400000000000000" pitchFamily="50" charset="-128"/>
            </a:endParaRPr>
          </a:p>
        </p:txBody>
      </p:sp>
      <p:cxnSp>
        <p:nvCxnSpPr>
          <p:cNvPr id="1384" name="コネクタ: カギ線 85"/>
          <p:cNvCxnSpPr>
            <a:cxnSpLocks/>
            <a:stCxn id="1387" idx="2"/>
            <a:endCxn id="1381" idx="0"/>
          </p:cNvCxnSpPr>
          <p:nvPr/>
        </p:nvCxnSpPr>
        <p:spPr>
          <a:xfrm rot="5400000">
            <a:off x="3441661" y="8555839"/>
            <a:ext cx="1005974" cy="640165"/>
          </a:xfrm>
          <a:prstGeom prst="bentConnector3">
            <a:avLst>
              <a:gd name="adj1" fmla="val 6799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5" name="コネクタ: カギ線 86"/>
          <p:cNvCxnSpPr>
            <a:cxnSpLocks/>
            <a:stCxn id="1387" idx="2"/>
            <a:endCxn id="1382" idx="0"/>
          </p:cNvCxnSpPr>
          <p:nvPr/>
        </p:nvCxnSpPr>
        <p:spPr>
          <a:xfrm rot="16200000" flipH="1">
            <a:off x="3984312" y="8653352"/>
            <a:ext cx="1007039" cy="446202"/>
          </a:xfrm>
          <a:prstGeom prst="bentConnector3">
            <a:avLst>
              <a:gd name="adj1" fmla="val 6797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6" name="コネクタ: カギ線 87"/>
          <p:cNvCxnSpPr>
            <a:cxnSpLocks/>
            <a:stCxn id="1387" idx="2"/>
            <a:endCxn id="1383" idx="0"/>
          </p:cNvCxnSpPr>
          <p:nvPr/>
        </p:nvCxnSpPr>
        <p:spPr>
          <a:xfrm rot="16200000" flipH="1">
            <a:off x="4526962" y="8110702"/>
            <a:ext cx="1008104" cy="1532568"/>
          </a:xfrm>
          <a:prstGeom prst="bentConnector3">
            <a:avLst>
              <a:gd name="adj1" fmla="val 6795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87" name="正方形/長方形 88"/>
          <p:cNvSpPr/>
          <p:nvPr/>
        </p:nvSpPr>
        <p:spPr>
          <a:xfrm>
            <a:off x="3025766" y="7842850"/>
            <a:ext cx="2477928" cy="530084"/>
          </a:xfrm>
          <a:prstGeom prst="rect">
            <a:avLst/>
          </a:prstGeom>
          <a:solidFill>
            <a:schemeClr val="bg1"/>
          </a:solid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游ゴシック" panose="020B0400000000000000" pitchFamily="50" charset="-128"/>
                <a:ea typeface="游ゴシック" panose="020B0400000000000000" pitchFamily="50" charset="-128"/>
              </a:rPr>
              <a:t>本部長</a:t>
            </a:r>
            <a:endParaRPr kumimoji="1" lang="ja-JP" altLang="en-US" sz="1400" b="1" dirty="0">
              <a:solidFill>
                <a:srgbClr val="FF0000"/>
              </a:solidFill>
              <a:highlight>
                <a:srgbClr val="FFFF00"/>
              </a:highlight>
              <a:latin typeface="游ゴシック" panose="020B0400000000000000" pitchFamily="50" charset="-128"/>
              <a:ea typeface="游ゴシック" panose="020B0400000000000000" pitchFamily="50" charset="-128"/>
            </a:endParaRPr>
          </a:p>
        </p:txBody>
      </p:sp>
      <p:sp>
        <p:nvSpPr>
          <p:cNvPr id="1388" name="正方形/長方形 89"/>
          <p:cNvSpPr/>
          <p:nvPr/>
        </p:nvSpPr>
        <p:spPr>
          <a:xfrm>
            <a:off x="382828" y="7886231"/>
            <a:ext cx="1817736" cy="443322"/>
          </a:xfrm>
          <a:prstGeom prst="rect">
            <a:avLst/>
          </a:prstGeom>
          <a:solidFill>
            <a:schemeClr val="bg1"/>
          </a:solid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游ゴシック" panose="020B0400000000000000" pitchFamily="50" charset="-128"/>
                <a:ea typeface="游ゴシック" panose="020B0400000000000000" pitchFamily="50" charset="-128"/>
              </a:rPr>
              <a:t>竹原市職員</a:t>
            </a:r>
            <a:endParaRPr kumimoji="1" lang="en-US" altLang="ja-JP" sz="1400" b="1" dirty="0">
              <a:solidFill>
                <a:schemeClr val="tx1"/>
              </a:solidFill>
              <a:latin typeface="游ゴシック" panose="020B0400000000000000" pitchFamily="50" charset="-128"/>
              <a:ea typeface="游ゴシック" panose="020B0400000000000000" pitchFamily="50" charset="-128"/>
            </a:endParaRPr>
          </a:p>
        </p:txBody>
      </p:sp>
      <p:cxnSp>
        <p:nvCxnSpPr>
          <p:cNvPr id="1389" name="コネクタ: カギ線 90"/>
          <p:cNvCxnSpPr>
            <a:cxnSpLocks/>
            <a:stCxn id="1387" idx="1"/>
            <a:endCxn id="1390" idx="3"/>
          </p:cNvCxnSpPr>
          <p:nvPr/>
        </p:nvCxnSpPr>
        <p:spPr>
          <a:xfrm rot="10800000" flipV="1">
            <a:off x="2200564" y="8107891"/>
            <a:ext cx="825202" cy="548957"/>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90" name="正方形/長方形 91"/>
          <p:cNvSpPr/>
          <p:nvPr/>
        </p:nvSpPr>
        <p:spPr>
          <a:xfrm>
            <a:off x="382828" y="8435188"/>
            <a:ext cx="1817736" cy="443322"/>
          </a:xfrm>
          <a:prstGeom prst="rect">
            <a:avLst/>
          </a:prstGeom>
          <a:solidFill>
            <a:schemeClr val="bg1"/>
          </a:solid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游ゴシック" panose="020B0400000000000000" pitchFamily="50" charset="-128"/>
                <a:ea typeface="游ゴシック" panose="020B0400000000000000" pitchFamily="50" charset="-128"/>
              </a:rPr>
              <a:t>施設管理者</a:t>
            </a:r>
            <a:endParaRPr kumimoji="1" lang="en-US" altLang="ja-JP" sz="1400" b="1" dirty="0">
              <a:solidFill>
                <a:schemeClr val="tx1"/>
              </a:solidFill>
              <a:latin typeface="游ゴシック" panose="020B0400000000000000" pitchFamily="50" charset="-128"/>
              <a:ea typeface="游ゴシック" panose="020B0400000000000000" pitchFamily="50" charset="-128"/>
            </a:endParaRPr>
          </a:p>
        </p:txBody>
      </p:sp>
      <p:cxnSp>
        <p:nvCxnSpPr>
          <p:cNvPr id="1391" name="直線コネクタ 92"/>
          <p:cNvCxnSpPr>
            <a:cxnSpLocks/>
            <a:stCxn id="1388" idx="3"/>
            <a:endCxn id="1387" idx="1"/>
          </p:cNvCxnSpPr>
          <p:nvPr/>
        </p:nvCxnSpPr>
        <p:spPr>
          <a:xfrm>
            <a:off x="2200564" y="8107892"/>
            <a:ext cx="8252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562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 name="テキスト ボックス 4"/>
          <p:cNvSpPr txBox="1"/>
          <p:nvPr/>
        </p:nvSpPr>
        <p:spPr>
          <a:xfrm>
            <a:off x="6784283" y="10199914"/>
            <a:ext cx="618674"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９</a:t>
            </a:r>
            <a:endParaRPr lang="ja-JP" altLang="en-US">
              <a:solidFill>
                <a:schemeClr val="tx1">
                  <a:lumMod val="50000"/>
                  <a:lumOff val="50000"/>
                </a:schemeClr>
              </a:solidFill>
              <a:latin typeface="+mj-ea"/>
              <a:ea typeface="+mj-ea"/>
            </a:endParaRPr>
          </a:p>
        </p:txBody>
      </p:sp>
      <p:sp>
        <p:nvSpPr>
          <p:cNvPr id="1394" name="bg object 16"/>
          <p:cNvSpPr/>
          <p:nvPr/>
        </p:nvSpPr>
        <p:spPr>
          <a:xfrm>
            <a:off x="0" y="-1792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0" i="0" u="none" strike="noStrike" kern="0" cap="none" spc="0" normalizeH="0" baseline="0" noProof="0">
              <a:ln>
                <a:noFill/>
              </a:ln>
              <a:solidFill>
                <a:prstClr val="black"/>
              </a:solidFill>
              <a:effectLst/>
              <a:uLnTx/>
              <a:uFillTx/>
            </a:endParaRPr>
          </a:p>
        </p:txBody>
      </p:sp>
      <p:sp>
        <p:nvSpPr>
          <p:cNvPr id="1395" name="bg object 17"/>
          <p:cNvSpPr/>
          <p:nvPr/>
        </p:nvSpPr>
        <p:spPr>
          <a:xfrm>
            <a:off x="142900" y="-17919"/>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0" i="0" u="none" strike="noStrike" kern="0" cap="none" spc="0" normalizeH="0" baseline="0" noProof="0">
              <a:ln>
                <a:noFill/>
              </a:ln>
              <a:solidFill>
                <a:prstClr val="black"/>
              </a:solidFill>
              <a:effectLst/>
              <a:uLnTx/>
              <a:uFillTx/>
            </a:endParaRPr>
          </a:p>
        </p:txBody>
      </p:sp>
      <p:pic>
        <p:nvPicPr>
          <p:cNvPr id="1396" name="bg object 18"/>
          <p:cNvPicPr/>
          <p:nvPr/>
        </p:nvPicPr>
        <p:blipFill>
          <a:blip r:embed="rId2"/>
          <a:stretch>
            <a:fillRect/>
          </a:stretch>
        </p:blipFill>
        <p:spPr>
          <a:xfrm>
            <a:off x="117744" y="-17920"/>
            <a:ext cx="174123" cy="208812"/>
          </a:xfrm>
          <a:prstGeom prst="rect">
            <a:avLst/>
          </a:prstGeom>
        </p:spPr>
      </p:pic>
      <p:graphicFrame>
        <p:nvGraphicFramePr>
          <p:cNvPr id="1397" name="表 194"/>
          <p:cNvGraphicFramePr>
            <a:graphicFrameLocks noGrp="1"/>
          </p:cNvGraphicFramePr>
          <p:nvPr>
            <p:extLst>
              <p:ext uri="{D42A27DB-BD31-4B8C-83A1-F6EECF244321}">
                <p14:modId xmlns:p14="http://schemas.microsoft.com/office/powerpoint/2010/main" val="610646139"/>
              </p:ext>
            </p:extLst>
          </p:nvPr>
        </p:nvGraphicFramePr>
        <p:xfrm>
          <a:off x="509197" y="1645863"/>
          <a:ext cx="6619607" cy="8316258"/>
        </p:xfrm>
        <a:graphic>
          <a:graphicData uri="http://schemas.openxmlformats.org/drawingml/2006/table">
            <a:tbl>
              <a:tblPr firstRow="1" bandRow="1"/>
              <a:tblGrid>
                <a:gridCol w="388910">
                  <a:extLst>
                    <a:ext uri="{9D8B030D-6E8A-4147-A177-3AD203B41FA5}"/>
                  </a:extLst>
                </a:gridCol>
                <a:gridCol w="1115153">
                  <a:extLst>
                    <a:ext uri="{9D8B030D-6E8A-4147-A177-3AD203B41FA5}"/>
                  </a:extLst>
                </a:gridCol>
                <a:gridCol w="2787340">
                  <a:extLst>
                    <a:ext uri="{9D8B030D-6E8A-4147-A177-3AD203B41FA5}"/>
                  </a:extLst>
                </a:gridCol>
                <a:gridCol w="2328204">
                  <a:extLst>
                    <a:ext uri="{9D8B030D-6E8A-4147-A177-3AD203B41FA5}"/>
                  </a:extLst>
                </a:gridCol>
              </a:tblGrid>
              <a:tr h="435020">
                <a:tc gridSpan="2">
                  <a:txBody>
                    <a:bodyPr/>
                    <a:lstStyle>
                      <a:lvl1pPr marL="0" algn="l" defTabSz="755934" rtl="0" eaLnBrk="1" latinLnBrk="0" hangingPunct="1">
                        <a:defRPr kumimoji="1" sz="1488" b="1" kern="1200">
                          <a:solidFill>
                            <a:schemeClr val="lt1"/>
                          </a:solidFill>
                          <a:latin typeface="Calibri"/>
                        </a:defRPr>
                      </a:lvl1pPr>
                      <a:lvl2pPr marL="377967" algn="l" defTabSz="755934" rtl="0" eaLnBrk="1" latinLnBrk="0" hangingPunct="1">
                        <a:defRPr kumimoji="1" sz="1488" b="1" kern="1200">
                          <a:solidFill>
                            <a:schemeClr val="lt1"/>
                          </a:solidFill>
                          <a:latin typeface="Calibri"/>
                        </a:defRPr>
                      </a:lvl2pPr>
                      <a:lvl3pPr marL="755934" algn="l" defTabSz="755934" rtl="0" eaLnBrk="1" latinLnBrk="0" hangingPunct="1">
                        <a:defRPr kumimoji="1" sz="1488" b="1" kern="1200">
                          <a:solidFill>
                            <a:schemeClr val="lt1"/>
                          </a:solidFill>
                          <a:latin typeface="Calibri"/>
                        </a:defRPr>
                      </a:lvl3pPr>
                      <a:lvl4pPr marL="1133902" algn="l" defTabSz="755934" rtl="0" eaLnBrk="1" latinLnBrk="0" hangingPunct="1">
                        <a:defRPr kumimoji="1" sz="1488" b="1" kern="1200">
                          <a:solidFill>
                            <a:schemeClr val="lt1"/>
                          </a:solidFill>
                          <a:latin typeface="Calibri"/>
                        </a:defRPr>
                      </a:lvl4pPr>
                      <a:lvl5pPr marL="1511869" algn="l" defTabSz="755934" rtl="0" eaLnBrk="1" latinLnBrk="0" hangingPunct="1">
                        <a:defRPr kumimoji="1" sz="1488" b="1" kern="1200">
                          <a:solidFill>
                            <a:schemeClr val="lt1"/>
                          </a:solidFill>
                          <a:latin typeface="Calibri"/>
                        </a:defRPr>
                      </a:lvl5pPr>
                      <a:lvl6pPr marL="1889836" algn="l" defTabSz="755934" rtl="0" eaLnBrk="1" latinLnBrk="0" hangingPunct="1">
                        <a:defRPr kumimoji="1" sz="1488" b="1" kern="1200">
                          <a:solidFill>
                            <a:schemeClr val="lt1"/>
                          </a:solidFill>
                          <a:latin typeface="Calibri"/>
                        </a:defRPr>
                      </a:lvl6pPr>
                      <a:lvl7pPr marL="2267803" algn="l" defTabSz="755934" rtl="0" eaLnBrk="1" latinLnBrk="0" hangingPunct="1">
                        <a:defRPr kumimoji="1" sz="1488" b="1" kern="1200">
                          <a:solidFill>
                            <a:schemeClr val="lt1"/>
                          </a:solidFill>
                          <a:latin typeface="Calibri"/>
                        </a:defRPr>
                      </a:lvl7pPr>
                      <a:lvl8pPr marL="2645771" algn="l" defTabSz="755934" rtl="0" eaLnBrk="1" latinLnBrk="0" hangingPunct="1">
                        <a:defRPr kumimoji="1" sz="1488" b="1" kern="1200">
                          <a:solidFill>
                            <a:schemeClr val="lt1"/>
                          </a:solidFill>
                          <a:latin typeface="Calibri"/>
                        </a:defRPr>
                      </a:lvl8pPr>
                      <a:lvl9pPr marL="3023738" algn="l" defTabSz="755934" rtl="0" eaLnBrk="1" latinLnBrk="0" hangingPunct="1">
                        <a:defRPr kumimoji="1" sz="1488" b="1" kern="1200">
                          <a:solidFill>
                            <a:schemeClr val="lt1"/>
                          </a:solidFill>
                          <a:latin typeface="Calibri"/>
                        </a:defRPr>
                      </a:lvl9pPr>
                    </a:lstStyle>
                    <a:p>
                      <a:pPr algn="ctr"/>
                      <a:r>
                        <a:rPr kumimoji="1" lang="ja-JP" altLang="en-US" sz="1400" dirty="0">
                          <a:solidFill>
                            <a:srgbClr val="221815"/>
                          </a:solidFill>
                          <a:latin typeface="游ゴシック" panose="020B0400000000000000" pitchFamily="50" charset="-128"/>
                          <a:ea typeface="游ゴシック" panose="020B0400000000000000" pitchFamily="50" charset="-128"/>
                        </a:rPr>
                        <a:t>役職</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hMerge="1">
                  <a:txBody>
                    <a:bodyPr/>
                    <a:lstStyle/>
                    <a:p>
                      <a:pPr algn="ctr"/>
                      <a:r>
                        <a:rPr kumimoji="1" lang="ja-JP" altLang="en-US" sz="1400">
                          <a:solidFill>
                            <a:srgbClr val="221815"/>
                          </a:solidFill>
                          <a:latin typeface="游ゴシック" panose="020B0400000000000000" pitchFamily="50" charset="-128"/>
                          <a:ea typeface="游ゴシック" panose="020B0400000000000000" pitchFamily="50" charset="-128"/>
                        </a:rPr>
                        <a:t>役職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lvl1pPr marL="0" algn="l" defTabSz="755934" rtl="0" eaLnBrk="1" latinLnBrk="0" hangingPunct="1">
                        <a:defRPr kumimoji="1" sz="1488" b="1" kern="1200">
                          <a:solidFill>
                            <a:schemeClr val="lt1"/>
                          </a:solidFill>
                          <a:latin typeface="Calibri"/>
                        </a:defRPr>
                      </a:lvl1pPr>
                      <a:lvl2pPr marL="377967" algn="l" defTabSz="755934" rtl="0" eaLnBrk="1" latinLnBrk="0" hangingPunct="1">
                        <a:defRPr kumimoji="1" sz="1488" b="1" kern="1200">
                          <a:solidFill>
                            <a:schemeClr val="lt1"/>
                          </a:solidFill>
                          <a:latin typeface="Calibri"/>
                        </a:defRPr>
                      </a:lvl2pPr>
                      <a:lvl3pPr marL="755934" algn="l" defTabSz="755934" rtl="0" eaLnBrk="1" latinLnBrk="0" hangingPunct="1">
                        <a:defRPr kumimoji="1" sz="1488" b="1" kern="1200">
                          <a:solidFill>
                            <a:schemeClr val="lt1"/>
                          </a:solidFill>
                          <a:latin typeface="Calibri"/>
                        </a:defRPr>
                      </a:lvl3pPr>
                      <a:lvl4pPr marL="1133902" algn="l" defTabSz="755934" rtl="0" eaLnBrk="1" latinLnBrk="0" hangingPunct="1">
                        <a:defRPr kumimoji="1" sz="1488" b="1" kern="1200">
                          <a:solidFill>
                            <a:schemeClr val="lt1"/>
                          </a:solidFill>
                          <a:latin typeface="Calibri"/>
                        </a:defRPr>
                      </a:lvl4pPr>
                      <a:lvl5pPr marL="1511869" algn="l" defTabSz="755934" rtl="0" eaLnBrk="1" latinLnBrk="0" hangingPunct="1">
                        <a:defRPr kumimoji="1" sz="1488" b="1" kern="1200">
                          <a:solidFill>
                            <a:schemeClr val="lt1"/>
                          </a:solidFill>
                          <a:latin typeface="Calibri"/>
                        </a:defRPr>
                      </a:lvl5pPr>
                      <a:lvl6pPr marL="1889836" algn="l" defTabSz="755934" rtl="0" eaLnBrk="1" latinLnBrk="0" hangingPunct="1">
                        <a:defRPr kumimoji="1" sz="1488" b="1" kern="1200">
                          <a:solidFill>
                            <a:schemeClr val="lt1"/>
                          </a:solidFill>
                          <a:latin typeface="Calibri"/>
                        </a:defRPr>
                      </a:lvl6pPr>
                      <a:lvl7pPr marL="2267803" algn="l" defTabSz="755934" rtl="0" eaLnBrk="1" latinLnBrk="0" hangingPunct="1">
                        <a:defRPr kumimoji="1" sz="1488" b="1" kern="1200">
                          <a:solidFill>
                            <a:schemeClr val="lt1"/>
                          </a:solidFill>
                          <a:latin typeface="Calibri"/>
                        </a:defRPr>
                      </a:lvl7pPr>
                      <a:lvl8pPr marL="2645771" algn="l" defTabSz="755934" rtl="0" eaLnBrk="1" latinLnBrk="0" hangingPunct="1">
                        <a:defRPr kumimoji="1" sz="1488" b="1" kern="1200">
                          <a:solidFill>
                            <a:schemeClr val="lt1"/>
                          </a:solidFill>
                          <a:latin typeface="Calibri"/>
                        </a:defRPr>
                      </a:lvl8pPr>
                      <a:lvl9pPr marL="3023738" algn="l" defTabSz="755934" rtl="0" eaLnBrk="1" latinLnBrk="0" hangingPunct="1">
                        <a:defRPr kumimoji="1" sz="1488" b="1" kern="1200">
                          <a:solidFill>
                            <a:schemeClr val="lt1"/>
                          </a:solidFill>
                          <a:latin typeface="Calibri"/>
                        </a:defRPr>
                      </a:lvl9pPr>
                    </a:lstStyle>
                    <a:p>
                      <a:pPr algn="ctr"/>
                      <a:r>
                        <a:rPr kumimoji="1" lang="ja-JP" altLang="en-US" sz="1400">
                          <a:solidFill>
                            <a:srgbClr val="221815"/>
                          </a:solidFill>
                          <a:latin typeface="游ゴシック" panose="020B0400000000000000" pitchFamily="50" charset="-128"/>
                          <a:ea typeface="游ゴシック" panose="020B0400000000000000" pitchFamily="50" charset="-128"/>
                        </a:rPr>
                        <a:t>役割</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755934" rtl="0" eaLnBrk="1" latinLnBrk="0" hangingPunct="1">
                        <a:defRPr kumimoji="1" sz="1488" b="1" kern="1200">
                          <a:solidFill>
                            <a:schemeClr val="lt1"/>
                          </a:solidFill>
                          <a:latin typeface="Calibri"/>
                        </a:defRPr>
                      </a:lvl1pPr>
                      <a:lvl2pPr marL="377967" algn="l" defTabSz="755934" rtl="0" eaLnBrk="1" latinLnBrk="0" hangingPunct="1">
                        <a:defRPr kumimoji="1" sz="1488" b="1" kern="1200">
                          <a:solidFill>
                            <a:schemeClr val="lt1"/>
                          </a:solidFill>
                          <a:latin typeface="Calibri"/>
                        </a:defRPr>
                      </a:lvl2pPr>
                      <a:lvl3pPr marL="755934" algn="l" defTabSz="755934" rtl="0" eaLnBrk="1" latinLnBrk="0" hangingPunct="1">
                        <a:defRPr kumimoji="1" sz="1488" b="1" kern="1200">
                          <a:solidFill>
                            <a:schemeClr val="lt1"/>
                          </a:solidFill>
                          <a:latin typeface="Calibri"/>
                        </a:defRPr>
                      </a:lvl3pPr>
                      <a:lvl4pPr marL="1133902" algn="l" defTabSz="755934" rtl="0" eaLnBrk="1" latinLnBrk="0" hangingPunct="1">
                        <a:defRPr kumimoji="1" sz="1488" b="1" kern="1200">
                          <a:solidFill>
                            <a:schemeClr val="lt1"/>
                          </a:solidFill>
                          <a:latin typeface="Calibri"/>
                        </a:defRPr>
                      </a:lvl4pPr>
                      <a:lvl5pPr marL="1511869" algn="l" defTabSz="755934" rtl="0" eaLnBrk="1" latinLnBrk="0" hangingPunct="1">
                        <a:defRPr kumimoji="1" sz="1488" b="1" kern="1200">
                          <a:solidFill>
                            <a:schemeClr val="lt1"/>
                          </a:solidFill>
                          <a:latin typeface="Calibri"/>
                        </a:defRPr>
                      </a:lvl5pPr>
                      <a:lvl6pPr marL="1889836" algn="l" defTabSz="755934" rtl="0" eaLnBrk="1" latinLnBrk="0" hangingPunct="1">
                        <a:defRPr kumimoji="1" sz="1488" b="1" kern="1200">
                          <a:solidFill>
                            <a:schemeClr val="lt1"/>
                          </a:solidFill>
                          <a:latin typeface="Calibri"/>
                        </a:defRPr>
                      </a:lvl6pPr>
                      <a:lvl7pPr marL="2267803" algn="l" defTabSz="755934" rtl="0" eaLnBrk="1" latinLnBrk="0" hangingPunct="1">
                        <a:defRPr kumimoji="1" sz="1488" b="1" kern="1200">
                          <a:solidFill>
                            <a:schemeClr val="lt1"/>
                          </a:solidFill>
                          <a:latin typeface="Calibri"/>
                        </a:defRPr>
                      </a:lvl7pPr>
                      <a:lvl8pPr marL="2645771" algn="l" defTabSz="755934" rtl="0" eaLnBrk="1" latinLnBrk="0" hangingPunct="1">
                        <a:defRPr kumimoji="1" sz="1488" b="1" kern="1200">
                          <a:solidFill>
                            <a:schemeClr val="lt1"/>
                          </a:solidFill>
                          <a:latin typeface="Calibri"/>
                        </a:defRPr>
                      </a:lvl8pPr>
                      <a:lvl9pPr marL="3023738" algn="l" defTabSz="755934" rtl="0" eaLnBrk="1" latinLnBrk="0" hangingPunct="1">
                        <a:defRPr kumimoji="1" sz="1488" b="1" kern="1200">
                          <a:solidFill>
                            <a:schemeClr val="lt1"/>
                          </a:solidFill>
                          <a:latin typeface="Calibri"/>
                        </a:defRPr>
                      </a:lvl9pPr>
                    </a:lstStyle>
                    <a:p>
                      <a:pPr algn="ctr"/>
                      <a:r>
                        <a:rPr kumimoji="1" lang="ja-JP" altLang="en-US" sz="1400">
                          <a:solidFill>
                            <a:srgbClr val="221815"/>
                          </a:solidFill>
                          <a:latin typeface="游ゴシック" panose="020B0400000000000000" pitchFamily="50" charset="-128"/>
                          <a:ea typeface="游ゴシック" panose="020B0400000000000000" pitchFamily="50" charset="-128"/>
                        </a:rPr>
                        <a:t>所属・氏名</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extLst>
                  <a:ext uri="{0D108BD9-81ED-4DB2-BD59-A6C34878D82A}"/>
                </a:extLst>
              </a:tr>
              <a:tr h="799588">
                <a:tc gridSpan="2">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400">
                          <a:latin typeface="游ゴシック" panose="020B0400000000000000" pitchFamily="50" charset="-128"/>
                          <a:ea typeface="游ゴシック" panose="020B0400000000000000" pitchFamily="50" charset="-128"/>
                        </a:rPr>
                        <a:t>本部長</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r>
                        <a:rPr kumimoji="1" lang="ja-JP" altLang="en-US" sz="1600">
                          <a:latin typeface="游ゴシック" panose="020B0400000000000000" pitchFamily="50" charset="-128"/>
                          <a:ea typeface="游ゴシック" panose="020B0400000000000000" pitchFamily="50" charset="-128"/>
                        </a:rPr>
                        <a:t>本部長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180000" indent="-180000">
                        <a:buFont typeface="Wingdings" panose="05000000000000000000" pitchFamily="2" charset="2"/>
                        <a:buChar char="l"/>
                      </a:pPr>
                      <a:r>
                        <a:rPr kumimoji="1" lang="ja-JP" altLang="en-US" sz="1400" dirty="0">
                          <a:latin typeface="游ゴシック" panose="020B0400000000000000" pitchFamily="50" charset="-128"/>
                          <a:ea typeface="游ゴシック" panose="020B0400000000000000" pitchFamily="50" charset="-128"/>
                        </a:rPr>
                        <a:t>避難所運営本部の統括</a:t>
                      </a:r>
                    </a:p>
                    <a:p>
                      <a:pPr marL="180000" indent="-180000">
                        <a:buFont typeface="Wingdings" panose="05000000000000000000" pitchFamily="2" charset="2"/>
                        <a:buChar char="l"/>
                      </a:pPr>
                      <a:r>
                        <a:rPr kumimoji="1" lang="ja-JP" altLang="en-US" sz="1400" dirty="0">
                          <a:latin typeface="游ゴシック" panose="020B0400000000000000" pitchFamily="50" charset="-128"/>
                          <a:ea typeface="游ゴシック" panose="020B0400000000000000" pitchFamily="50" charset="-128"/>
                        </a:rPr>
                        <a:t>避難所運営委員会の会長</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algn="ctr"/>
                      <a:r>
                        <a:rPr kumimoji="1" lang="ja-JP" altLang="en-US" sz="1400" dirty="0">
                          <a:solidFill>
                            <a:schemeClr val="tx1"/>
                          </a:solidFill>
                          <a:latin typeface="游ゴシック" panose="020B0400000000000000" pitchFamily="50" charset="-128"/>
                          <a:ea typeface="游ゴシック" panose="020B0400000000000000" pitchFamily="50" charset="-128"/>
                        </a:rPr>
                        <a:t>中通小学校区協働のまちづくりネットワーク会長</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extLst>
              </a:tr>
              <a:tr h="663984">
                <a:tc gridSpan="2">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400" dirty="0">
                          <a:latin typeface="游ゴシック" panose="020B0400000000000000" pitchFamily="50" charset="-128"/>
                          <a:ea typeface="游ゴシック" panose="020B0400000000000000" pitchFamily="50" charset="-128"/>
                        </a:rPr>
                        <a:t>副本部長</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r>
                        <a:rPr kumimoji="1" lang="ja-JP" altLang="en-US" sz="1600">
                          <a:latin typeface="游ゴシック" panose="020B0400000000000000" pitchFamily="50" charset="-128"/>
                          <a:ea typeface="游ゴシック" panose="020B0400000000000000" pitchFamily="50" charset="-128"/>
                        </a:rPr>
                        <a:t>副本部長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180000" indent="-180000">
                        <a:buFont typeface="Wingdings" panose="05000000000000000000" pitchFamily="2" charset="2"/>
                        <a:buChar char="l"/>
                      </a:pPr>
                      <a:r>
                        <a:rPr kumimoji="1" lang="ja-JP" altLang="en-US" sz="1400" dirty="0">
                          <a:latin typeface="游ゴシック" panose="020B0400000000000000" pitchFamily="50" charset="-128"/>
                          <a:ea typeface="游ゴシック" panose="020B0400000000000000" pitchFamily="50" charset="-128"/>
                        </a:rPr>
                        <a:t>本部長の補佐</a:t>
                      </a:r>
                    </a:p>
                    <a:p>
                      <a:pPr marL="180000" indent="-180000">
                        <a:buFont typeface="Wingdings" panose="05000000000000000000" pitchFamily="2" charset="2"/>
                        <a:buChar char="l"/>
                      </a:pPr>
                      <a:r>
                        <a:rPr kumimoji="1" lang="ja-JP" altLang="en-US" sz="1400" dirty="0">
                          <a:latin typeface="游ゴシック" panose="020B0400000000000000" pitchFamily="50" charset="-128"/>
                          <a:ea typeface="游ゴシック" panose="020B0400000000000000" pitchFamily="50" charset="-128"/>
                        </a:rPr>
                        <a:t>避難所運営委員会の副会長</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algn="ctr"/>
                      <a:r>
                        <a:rPr kumimoji="1" lang="ja-JP" altLang="en-US" sz="1400" dirty="0">
                          <a:solidFill>
                            <a:schemeClr val="tx1"/>
                          </a:solidFill>
                          <a:latin typeface="游ゴシック" panose="020B0400000000000000" pitchFamily="50" charset="-128"/>
                          <a:ea typeface="游ゴシック" panose="020B0400000000000000" pitchFamily="50" charset="-128"/>
                        </a:rPr>
                        <a:t>各自治会長</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extLst>
              </a:tr>
              <a:tr h="663984">
                <a:tc gridSpan="2">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400" dirty="0">
                          <a:solidFill>
                            <a:srgbClr val="221815"/>
                          </a:solidFill>
                          <a:latin typeface="游ゴシック" panose="020B0400000000000000" pitchFamily="50" charset="-128"/>
                          <a:ea typeface="游ゴシック" panose="020B0400000000000000" pitchFamily="50" charset="-128"/>
                        </a:rPr>
                        <a:t>市職員</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kumimoji="1" lang="ja-JP" altLang="en-US"/>
                    </a:p>
                  </a:txBody>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180000" indent="-180000">
                        <a:buFont typeface="Wingdings" panose="05000000000000000000" pitchFamily="2" charset="2"/>
                        <a:buChar char="l"/>
                      </a:pPr>
                      <a:r>
                        <a:rPr kumimoji="1" lang="ja-JP" altLang="en-US" sz="1400" dirty="0">
                          <a:solidFill>
                            <a:srgbClr val="221815"/>
                          </a:solidFill>
                          <a:latin typeface="游ゴシック" panose="020B0400000000000000" pitchFamily="50" charset="-128"/>
                          <a:ea typeface="游ゴシック" panose="020B0400000000000000" pitchFamily="50" charset="-128"/>
                        </a:rPr>
                        <a:t>避難所運営委員会への参加</a:t>
                      </a:r>
                      <a:endParaRPr kumimoji="1" lang="en-US" altLang="ja-JP" sz="1400" dirty="0">
                        <a:solidFill>
                          <a:srgbClr val="221815"/>
                        </a:solidFill>
                        <a:latin typeface="游ゴシック" panose="020B0400000000000000" pitchFamily="50" charset="-128"/>
                        <a:ea typeface="游ゴシック" panose="020B0400000000000000" pitchFamily="50" charset="-128"/>
                      </a:endParaRPr>
                    </a:p>
                    <a:p>
                      <a:pPr marL="180000" indent="-180000">
                        <a:buFont typeface="Wingdings" panose="05000000000000000000" pitchFamily="2" charset="2"/>
                        <a:buChar char="l"/>
                      </a:pPr>
                      <a:r>
                        <a:rPr kumimoji="1" lang="ja-JP" altLang="en-US" sz="1400" dirty="0">
                          <a:solidFill>
                            <a:srgbClr val="221815"/>
                          </a:solidFill>
                          <a:latin typeface="游ゴシック" panose="020B0400000000000000" pitchFamily="50" charset="-128"/>
                          <a:ea typeface="游ゴシック" panose="020B0400000000000000" pitchFamily="50" charset="-128"/>
                        </a:rPr>
                        <a:t>災害対策本部との連絡調整</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ja-JP" altLang="en-US" sz="1400" dirty="0" smtClean="0">
                          <a:solidFill>
                            <a:schemeClr val="tx1"/>
                          </a:solidFill>
                          <a:latin typeface="Yu Gothic Medium" panose="020B0400000000000000" pitchFamily="34" charset="-128"/>
                          <a:ea typeface="Yu Gothic Medium" panose="020B0400000000000000" pitchFamily="34" charset="-128"/>
                          <a:cs typeface="YuGo-Medium"/>
                        </a:rPr>
                        <a:t>避難所担当職員</a:t>
                      </a:r>
                      <a:endParaRPr lang="ja-JP" altLang="en-US" sz="1400" dirty="0" smtClean="0">
                        <a:solidFill>
                          <a:schemeClr val="tx1"/>
                        </a:solidFill>
                        <a:highlight>
                          <a:srgbClr val="FFFF00"/>
                        </a:highligh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extLst>
              </a:tr>
              <a:tr h="663984">
                <a:tc gridSpan="2">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400" dirty="0">
                          <a:solidFill>
                            <a:srgbClr val="221815"/>
                          </a:solidFill>
                          <a:latin typeface="游ゴシック" panose="020B0400000000000000" pitchFamily="50" charset="-128"/>
                          <a:ea typeface="游ゴシック" panose="020B0400000000000000" pitchFamily="50" charset="-128"/>
                        </a:rPr>
                        <a:t>施設管理者</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kumimoji="1" lang="ja-JP" altLang="en-US"/>
                    </a:p>
                  </a:txBody>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180000" indent="-180000">
                        <a:buFont typeface="Wingdings" panose="05000000000000000000" pitchFamily="2" charset="2"/>
                        <a:buChar char="l"/>
                      </a:pPr>
                      <a:r>
                        <a:rPr kumimoji="1" lang="ja-JP" altLang="en-US" sz="1400" dirty="0">
                          <a:solidFill>
                            <a:srgbClr val="221815"/>
                          </a:solidFill>
                          <a:latin typeface="游ゴシック" panose="020B0400000000000000" pitchFamily="50" charset="-128"/>
                          <a:ea typeface="游ゴシック" panose="020B0400000000000000" pitchFamily="50" charset="-128"/>
                        </a:rPr>
                        <a:t>避難所運営委員会への参加</a:t>
                      </a:r>
                      <a:endParaRPr kumimoji="1" lang="en-US" altLang="ja-JP" sz="1400" dirty="0">
                        <a:solidFill>
                          <a:srgbClr val="221815"/>
                        </a:solidFill>
                        <a:latin typeface="游ゴシック" panose="020B0400000000000000" pitchFamily="50" charset="-128"/>
                        <a:ea typeface="游ゴシック" panose="020B0400000000000000" pitchFamily="50" charset="-128"/>
                      </a:endParaRPr>
                    </a:p>
                    <a:p>
                      <a:pPr marL="180000" indent="-180000">
                        <a:buFont typeface="Wingdings" panose="05000000000000000000" pitchFamily="2" charset="2"/>
                        <a:buChar char="l"/>
                      </a:pPr>
                      <a:r>
                        <a:rPr kumimoji="1" lang="ja-JP" altLang="en-US" sz="1400" dirty="0">
                          <a:solidFill>
                            <a:srgbClr val="221815"/>
                          </a:solidFill>
                          <a:latin typeface="游ゴシック" panose="020B0400000000000000" pitchFamily="50" charset="-128"/>
                          <a:ea typeface="游ゴシック" panose="020B0400000000000000" pitchFamily="50" charset="-128"/>
                        </a:rPr>
                        <a:t>施設利用に関することを中心に避難所運営の支援</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游ゴシック" panose="020B0400000000000000" pitchFamily="50" charset="-128"/>
                          <a:ea typeface="游ゴシック" panose="020B0400000000000000" pitchFamily="50" charset="-128"/>
                        </a:rPr>
                        <a:t>センター</a:t>
                      </a:r>
                      <a:r>
                        <a:rPr kumimoji="1" lang="ja-JP" altLang="en-US" sz="1400" dirty="0" smtClean="0">
                          <a:solidFill>
                            <a:schemeClr val="tx1"/>
                          </a:solidFill>
                          <a:latin typeface="游ゴシック" panose="020B0400000000000000" pitchFamily="50" charset="-128"/>
                          <a:ea typeface="游ゴシック" panose="020B0400000000000000" pitchFamily="50" charset="-128"/>
                        </a:rPr>
                        <a:t>長</a:t>
                      </a:r>
                      <a:endParaRPr kumimoji="1" lang="en-US" altLang="ja-JP" sz="1400" dirty="0" smtClean="0">
                        <a:solidFill>
                          <a:schemeClr val="tx1"/>
                        </a:solidFill>
                        <a:latin typeface="游ゴシック" panose="020B0400000000000000" pitchFamily="50" charset="-128"/>
                        <a:ea typeface="游ゴシック" panose="020B0400000000000000"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extLst>
              </a:tr>
              <a:tr h="1032801">
                <a:tc rowSpan="4">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algn="ctr"/>
                      <a:r>
                        <a:rPr kumimoji="1" lang="ja-JP" altLang="en-US" sz="1400">
                          <a:latin typeface="游ゴシック" panose="020B0400000000000000" pitchFamily="50" charset="-128"/>
                          <a:ea typeface="游ゴシック" panose="020B0400000000000000" pitchFamily="50" charset="-128"/>
                        </a:rPr>
                        <a:t>各 活 動 班</a:t>
                      </a:r>
                    </a:p>
                  </a:txBody>
                  <a:tcPr vert="eaVert"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400">
                          <a:latin typeface="游ゴシック" panose="020B0400000000000000" pitchFamily="50" charset="-128"/>
                          <a:ea typeface="游ゴシック" panose="020B0400000000000000" pitchFamily="50" charset="-128"/>
                        </a:rPr>
                        <a:t>総務班</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72000" indent="-180000">
                        <a:buFont typeface="Wingdings" panose="05000000000000000000" pitchFamily="2" charset="2"/>
                        <a:buChar char="l"/>
                      </a:pPr>
                      <a:r>
                        <a:rPr kumimoji="1" lang="ja-JP" altLang="en-US" sz="1400">
                          <a:latin typeface="游ゴシック" panose="020B0400000000000000" pitchFamily="50" charset="-128"/>
                          <a:ea typeface="游ゴシック" panose="020B0400000000000000" pitchFamily="50" charset="-128"/>
                        </a:rPr>
                        <a:t>避難者状況の全般管理</a:t>
                      </a:r>
                    </a:p>
                    <a:p>
                      <a:pPr marL="72000" indent="-180000">
                        <a:buFont typeface="Wingdings" panose="05000000000000000000" pitchFamily="2" charset="2"/>
                        <a:buChar char="l"/>
                      </a:pPr>
                      <a:r>
                        <a:rPr kumimoji="1" lang="ja-JP" altLang="en-US" sz="1400">
                          <a:latin typeface="游ゴシック" panose="020B0400000000000000" pitchFamily="50" charset="-128"/>
                          <a:ea typeface="游ゴシック" panose="020B0400000000000000" pitchFamily="50" charset="-128"/>
                        </a:rPr>
                        <a:t>避難者からの相談・要望対応</a:t>
                      </a:r>
                    </a:p>
                    <a:p>
                      <a:pPr marL="72000" indent="-180000">
                        <a:buFont typeface="Wingdings" panose="05000000000000000000" pitchFamily="2" charset="2"/>
                        <a:buChar char="l"/>
                      </a:pPr>
                      <a:r>
                        <a:rPr kumimoji="1" lang="ja-JP" altLang="en-US" sz="1400">
                          <a:latin typeface="游ゴシック" panose="020B0400000000000000" pitchFamily="50" charset="-128"/>
                          <a:ea typeface="游ゴシック" panose="020B0400000000000000" pitchFamily="50" charset="-128"/>
                        </a:rPr>
                        <a:t>避難所運営委員会の運営サポート</a:t>
                      </a:r>
                    </a:p>
                    <a:p>
                      <a:pPr marL="72000" indent="-180000">
                        <a:buFont typeface="Wingdings" panose="05000000000000000000" pitchFamily="2" charset="2"/>
                        <a:buChar char="l"/>
                      </a:pPr>
                      <a:r>
                        <a:rPr kumimoji="1" lang="ja-JP" altLang="en-US" sz="1400">
                          <a:latin typeface="游ゴシック" panose="020B0400000000000000" pitchFamily="50" charset="-128"/>
                          <a:ea typeface="游ゴシック" panose="020B0400000000000000" pitchFamily="50" charset="-128"/>
                        </a:rPr>
                        <a:t>生活環境全般の整備</a:t>
                      </a:r>
                    </a:p>
                    <a:p>
                      <a:pPr marL="72000" indent="-180000">
                        <a:buFont typeface="Wingdings" panose="05000000000000000000" pitchFamily="2" charset="2"/>
                        <a:buChar char="l"/>
                      </a:pPr>
                      <a:r>
                        <a:rPr kumimoji="1" lang="ja-JP" altLang="en-US" sz="1400">
                          <a:latin typeface="游ゴシック" panose="020B0400000000000000" pitchFamily="50" charset="-128"/>
                          <a:ea typeface="游ゴシック" panose="020B0400000000000000" pitchFamily="50" charset="-128"/>
                        </a:rPr>
                        <a:t>ペットの受け入れ環境整備</a:t>
                      </a:r>
                    </a:p>
                    <a:p>
                      <a:pPr marL="72000" indent="-180000">
                        <a:buFont typeface="Wingdings" panose="05000000000000000000" pitchFamily="2" charset="2"/>
                        <a:buChar char="l"/>
                      </a:pPr>
                      <a:r>
                        <a:rPr kumimoji="1" lang="ja-JP" altLang="en-US" sz="1400">
                          <a:latin typeface="游ゴシック" panose="020B0400000000000000" pitchFamily="50" charset="-128"/>
                          <a:ea typeface="游ゴシック" panose="020B0400000000000000" pitchFamily="50" charset="-128"/>
                        </a:rPr>
                        <a:t>共有空間・居住空間の安全管理</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游ゴシック" panose="020B0400000000000000" pitchFamily="50" charset="-128"/>
                          <a:ea typeface="+mn-ea"/>
                        </a:rPr>
                        <a:t>各自治会，民生児童委員において，その都度協議し決める。</a:t>
                      </a:r>
                      <a:endParaRPr kumimoji="1" lang="ja-JP" altLang="en-US" sz="1400" dirty="0">
                        <a:solidFill>
                          <a:srgbClr val="FF0000"/>
                        </a:solidFill>
                        <a:highlight>
                          <a:srgbClr val="FFFF00"/>
                        </a:highlight>
                        <a:latin typeface="游ゴシック" panose="020B0400000000000000" pitchFamily="50" charset="-128"/>
                        <a:ea typeface="游ゴシック" panose="020B0400000000000000"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extLst>
              </a:tr>
              <a:tr h="1032801">
                <a:tc vMerge="1">
                  <a:txBody>
                    <a:bodyPr/>
                    <a:lstStyle/>
                    <a:p>
                      <a:endParaRPr kumimoji="1" lang="ja-JP" altLang="en-US" sz="16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400">
                          <a:latin typeface="游ゴシック" panose="020B0400000000000000" pitchFamily="50" charset="-128"/>
                          <a:ea typeface="游ゴシック" panose="020B0400000000000000" pitchFamily="50" charset="-128"/>
                        </a:rPr>
                        <a:t>情報班</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180000" indent="-180000">
                        <a:buFont typeface="Wingdings" panose="05000000000000000000" pitchFamily="2" charset="2"/>
                        <a:buChar char="l"/>
                      </a:pPr>
                      <a:r>
                        <a:rPr kumimoji="1" lang="ja-JP" altLang="en-US" sz="1400" dirty="0">
                          <a:latin typeface="游ゴシック" panose="020B0400000000000000" pitchFamily="50" charset="-128"/>
                          <a:ea typeface="游ゴシック" panose="020B0400000000000000" pitchFamily="50" charset="-128"/>
                        </a:rPr>
                        <a:t>情報の収集と整理</a:t>
                      </a:r>
                    </a:p>
                    <a:p>
                      <a:pPr marL="180000" indent="-180000">
                        <a:buFont typeface="Wingdings" panose="05000000000000000000" pitchFamily="2" charset="2"/>
                        <a:buChar char="l"/>
                      </a:pPr>
                      <a:r>
                        <a:rPr kumimoji="1" lang="ja-JP" altLang="en-US" sz="1400" dirty="0">
                          <a:latin typeface="游ゴシック" panose="020B0400000000000000" pitchFamily="50" charset="-128"/>
                          <a:ea typeface="游ゴシック" panose="020B0400000000000000" pitchFamily="50" charset="-128"/>
                        </a:rPr>
                        <a:t>情報・ルール等の周知・</a:t>
                      </a:r>
                      <a:r>
                        <a:rPr kumimoji="1" lang="en-US" altLang="ja-JP" sz="1400" dirty="0">
                          <a:latin typeface="游ゴシック" panose="020B0400000000000000" pitchFamily="50" charset="-128"/>
                          <a:ea typeface="游ゴシック" panose="020B0400000000000000" pitchFamily="50" charset="-128"/>
                        </a:rPr>
                        <a:t/>
                      </a:r>
                      <a:br>
                        <a:rPr kumimoji="1" lang="en-US" altLang="ja-JP" sz="1400" dirty="0">
                          <a:latin typeface="游ゴシック" panose="020B0400000000000000" pitchFamily="50" charset="-128"/>
                          <a:ea typeface="游ゴシック" panose="020B0400000000000000" pitchFamily="50" charset="-128"/>
                        </a:rPr>
                      </a:br>
                      <a:r>
                        <a:rPr kumimoji="1" lang="ja-JP" altLang="en-US" sz="1400" dirty="0">
                          <a:latin typeface="游ゴシック" panose="020B0400000000000000" pitchFamily="50" charset="-128"/>
                          <a:ea typeface="游ゴシック" panose="020B0400000000000000" pitchFamily="50" charset="-128"/>
                        </a:rPr>
                        <a:t>伝達</a:t>
                      </a:r>
                    </a:p>
                    <a:p>
                      <a:pPr marL="180000" indent="-180000">
                        <a:buFont typeface="Wingdings" panose="05000000000000000000" pitchFamily="2" charset="2"/>
                        <a:buChar char="l"/>
                      </a:pPr>
                      <a:r>
                        <a:rPr kumimoji="1" lang="ja-JP" altLang="en-US" sz="1400" dirty="0">
                          <a:latin typeface="游ゴシック" panose="020B0400000000000000" pitchFamily="50" charset="-128"/>
                          <a:ea typeface="游ゴシック" panose="020B0400000000000000" pitchFamily="50" charset="-128"/>
                        </a:rPr>
                        <a:t>取材対応</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游ゴシック" panose="020B0400000000000000" pitchFamily="50" charset="-128"/>
                          <a:ea typeface="+mn-ea"/>
                        </a:rPr>
                        <a:t>各自治会，民生児童委員において，その都度協議し決める。</a:t>
                      </a:r>
                      <a:endParaRPr kumimoji="1" lang="ja-JP" altLang="en-US" sz="1400" dirty="0">
                        <a:solidFill>
                          <a:srgbClr val="FF0000"/>
                        </a:solidFill>
                        <a:highlight>
                          <a:srgbClr val="FFFF00"/>
                        </a:highlight>
                        <a:latin typeface="游ゴシック" panose="020B0400000000000000" pitchFamily="50" charset="-128"/>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extLst>
              </a:tr>
              <a:tr h="1032801">
                <a:tc vMerge="1">
                  <a:txBody>
                    <a:bodyPr/>
                    <a:lstStyle/>
                    <a:p>
                      <a:endParaRPr kumimoji="1" lang="ja-JP" altLang="en-US" sz="16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400">
                          <a:latin typeface="游ゴシック" panose="020B0400000000000000" pitchFamily="50" charset="-128"/>
                          <a:ea typeface="游ゴシック" panose="020B0400000000000000" pitchFamily="50" charset="-128"/>
                        </a:rPr>
                        <a:t>食料・物資班</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180000" indent="-180000">
                        <a:buFont typeface="Wingdings" panose="05000000000000000000" pitchFamily="2" charset="2"/>
                        <a:buChar char="l"/>
                      </a:pPr>
                      <a:r>
                        <a:rPr kumimoji="1" lang="ja-JP" altLang="en-US" sz="1400">
                          <a:latin typeface="游ゴシック" panose="020B0400000000000000" pitchFamily="50" charset="-128"/>
                          <a:ea typeface="游ゴシック" panose="020B0400000000000000" pitchFamily="50" charset="-128"/>
                        </a:rPr>
                        <a:t>物資等の受け入れ体制の整備</a:t>
                      </a:r>
                    </a:p>
                    <a:p>
                      <a:pPr marL="180000" indent="-180000">
                        <a:buFont typeface="Wingdings" panose="05000000000000000000" pitchFamily="2" charset="2"/>
                        <a:buChar char="l"/>
                      </a:pPr>
                      <a:r>
                        <a:rPr kumimoji="1" lang="ja-JP" altLang="en-US" sz="1400">
                          <a:latin typeface="游ゴシック" panose="020B0400000000000000" pitchFamily="50" charset="-128"/>
                          <a:ea typeface="游ゴシック" panose="020B0400000000000000" pitchFamily="50" charset="-128"/>
                        </a:rPr>
                        <a:t>食料・飲料水等の確保調整と配布</a:t>
                      </a:r>
                    </a:p>
                    <a:p>
                      <a:pPr marL="180000" indent="-180000">
                        <a:buFont typeface="Wingdings" panose="05000000000000000000" pitchFamily="2" charset="2"/>
                        <a:buChar char="l"/>
                      </a:pPr>
                      <a:r>
                        <a:rPr kumimoji="1" lang="ja-JP" altLang="en-US" sz="1400">
                          <a:latin typeface="游ゴシック" panose="020B0400000000000000" pitchFamily="50" charset="-128"/>
                          <a:ea typeface="游ゴシック" panose="020B0400000000000000" pitchFamily="50" charset="-128"/>
                        </a:rPr>
                        <a:t>炊き出し</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游ゴシック" panose="020B0400000000000000" pitchFamily="50" charset="-128"/>
                          <a:ea typeface="+mn-ea"/>
                        </a:rPr>
                        <a:t>各自治会，民生児童委員において，その都度協議し決める。</a:t>
                      </a:r>
                      <a:endParaRPr kumimoji="1" lang="ja-JP" altLang="en-US" sz="1400" dirty="0">
                        <a:solidFill>
                          <a:srgbClr val="FF0000"/>
                        </a:solidFill>
                        <a:highlight>
                          <a:srgbClr val="FFFF00"/>
                        </a:highlight>
                        <a:latin typeface="游ゴシック" panose="020B0400000000000000" pitchFamily="50" charset="-128"/>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extLst>
              </a:tr>
              <a:tr h="663984">
                <a:tc vMerge="1">
                  <a:txBody>
                    <a:bodyPr/>
                    <a:lstStyle/>
                    <a:p>
                      <a:endParaRPr kumimoji="1" lang="ja-JP" altLang="en-US" sz="16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r>
                        <a:rPr kumimoji="1" lang="ja-JP" altLang="en-US" sz="1400">
                          <a:latin typeface="游ゴシック" panose="020B0400000000000000" pitchFamily="50" charset="-128"/>
                          <a:ea typeface="游ゴシック" panose="020B0400000000000000" pitchFamily="50" charset="-128"/>
                        </a:rPr>
                        <a:t>要配慮者支援・健康管理班</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180000" indent="-180000">
                        <a:buFont typeface="Wingdings" panose="05000000000000000000" pitchFamily="2" charset="2"/>
                        <a:buChar char="l"/>
                      </a:pPr>
                      <a:r>
                        <a:rPr kumimoji="1" lang="ja-JP" altLang="en-US" sz="1400">
                          <a:latin typeface="游ゴシック" panose="020B0400000000000000" pitchFamily="50" charset="-128"/>
                          <a:ea typeface="游ゴシック" panose="020B0400000000000000" pitchFamily="50" charset="-128"/>
                        </a:rPr>
                        <a:t>応急処置・救護体制の整備</a:t>
                      </a:r>
                    </a:p>
                    <a:p>
                      <a:pPr marL="180000" indent="-180000">
                        <a:buFont typeface="Wingdings" panose="05000000000000000000" pitchFamily="2" charset="2"/>
                        <a:buChar char="l"/>
                      </a:pPr>
                      <a:r>
                        <a:rPr kumimoji="1" lang="ja-JP" altLang="en-US" sz="1400">
                          <a:latin typeface="游ゴシック" panose="020B0400000000000000" pitchFamily="50" charset="-128"/>
                          <a:ea typeface="游ゴシック" panose="020B0400000000000000" pitchFamily="50" charset="-128"/>
                        </a:rPr>
                        <a:t>生活環境の衛生管理</a:t>
                      </a:r>
                    </a:p>
                    <a:p>
                      <a:pPr marL="180000" indent="-180000">
                        <a:buFont typeface="Wingdings" panose="05000000000000000000" pitchFamily="2" charset="2"/>
                        <a:buChar char="l"/>
                      </a:pPr>
                      <a:r>
                        <a:rPr kumimoji="1" lang="ja-JP" altLang="en-US" sz="1400">
                          <a:latin typeface="游ゴシック" panose="020B0400000000000000" pitchFamily="50" charset="-128"/>
                          <a:ea typeface="游ゴシック" panose="020B0400000000000000" pitchFamily="50" charset="-128"/>
                        </a:rPr>
                        <a:t>避難者の健康管理</a:t>
                      </a:r>
                    </a:p>
                    <a:p>
                      <a:pPr marL="180000" indent="-180000">
                        <a:buFont typeface="Wingdings" panose="05000000000000000000" pitchFamily="2" charset="2"/>
                        <a:buChar char="l"/>
                      </a:pPr>
                      <a:r>
                        <a:rPr kumimoji="1" lang="ja-JP" altLang="en-US" sz="1400">
                          <a:latin typeface="游ゴシック" panose="020B0400000000000000" pitchFamily="50" charset="-128"/>
                          <a:ea typeface="游ゴシック" panose="020B0400000000000000" pitchFamily="50" charset="-128"/>
                        </a:rPr>
                        <a:t>要配慮者支援体制づくり</a:t>
                      </a:r>
                    </a:p>
                    <a:p>
                      <a:pPr marL="180000" indent="-180000">
                        <a:buFont typeface="Wingdings" panose="05000000000000000000" pitchFamily="2" charset="2"/>
                        <a:buChar char="l"/>
                      </a:pPr>
                      <a:r>
                        <a:rPr kumimoji="1" lang="ja-JP" altLang="en-US" sz="1400">
                          <a:latin typeface="游ゴシック" panose="020B0400000000000000" pitchFamily="50" charset="-128"/>
                          <a:ea typeface="游ゴシック" panose="020B0400000000000000" pitchFamily="50" charset="-128"/>
                        </a:rPr>
                        <a:t>定期的な見回りと支援</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游ゴシック" panose="020B0400000000000000" pitchFamily="50" charset="-128"/>
                          <a:ea typeface="+mn-ea"/>
                        </a:rPr>
                        <a:t>各自治会，民生児童委員において，その都度協議し決める。</a:t>
                      </a:r>
                      <a:endParaRPr kumimoji="1" lang="ja-JP" altLang="en-US" sz="1400" dirty="0">
                        <a:solidFill>
                          <a:srgbClr val="FF0000"/>
                        </a:solidFill>
                        <a:highlight>
                          <a:srgbClr val="FFFF00"/>
                        </a:highlight>
                        <a:latin typeface="游ゴシック" panose="020B0400000000000000" pitchFamily="50" charset="-128"/>
                        <a:ea typeface="+mn-ea"/>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extLst>
              </a:tr>
            </a:tbl>
          </a:graphicData>
        </a:graphic>
      </p:graphicFrame>
      <p:sp>
        <p:nvSpPr>
          <p:cNvPr id="1398" name="object 12"/>
          <p:cNvSpPr txBox="1"/>
          <p:nvPr/>
        </p:nvSpPr>
        <p:spPr>
          <a:xfrm>
            <a:off x="758816" y="753645"/>
            <a:ext cx="6052734" cy="382156"/>
          </a:xfrm>
          <a:prstGeom prst="rect">
            <a:avLst/>
          </a:prstGeom>
        </p:spPr>
        <p:txBody>
          <a:bodyPr vert="horz" wrap="square" lIns="0" tIns="12700" rIns="0" bIns="0" rtlCol="0">
            <a:spAutoFit/>
          </a:bodyPr>
          <a:lstStyle/>
          <a:p>
            <a:pPr marL="12700" defTabSz="914400">
              <a:spcBef>
                <a:spcPts val="100"/>
              </a:spcBef>
            </a:pPr>
            <a:r>
              <a:rPr kumimoji="1" lang="ja-JP" altLang="en-US" sz="2400" b="1">
                <a:solidFill>
                  <a:prstClr val="white"/>
                </a:solidFill>
                <a:latin typeface="游ゴシック" panose="020B0400000000000000" pitchFamily="50" charset="-128"/>
                <a:cs typeface="YuGothic"/>
              </a:rPr>
              <a:t>３</a:t>
            </a:r>
            <a:r>
              <a:rPr kumimoji="1" lang="en-US" altLang="ja-JP" sz="2400" b="1">
                <a:solidFill>
                  <a:prstClr val="white"/>
                </a:solidFill>
                <a:latin typeface="游ゴシック" panose="020B0400000000000000" pitchFamily="50" charset="-128"/>
                <a:cs typeface="YuGothic"/>
              </a:rPr>
              <a:t>.</a:t>
            </a:r>
            <a:r>
              <a:rPr kumimoji="1" lang="ja-JP" altLang="en-US" sz="2400" b="1">
                <a:solidFill>
                  <a:prstClr val="white"/>
                </a:solidFill>
                <a:latin typeface="游ゴシック" panose="020B0400000000000000" pitchFamily="50" charset="-128"/>
                <a:cs typeface="YuGothic"/>
              </a:rPr>
              <a:t>避難所運営の体制</a:t>
            </a:r>
          </a:p>
        </p:txBody>
      </p:sp>
      <p:sp>
        <p:nvSpPr>
          <p:cNvPr id="1399" name="テキスト ボックス 33"/>
          <p:cNvSpPr txBox="1"/>
          <p:nvPr/>
        </p:nvSpPr>
        <p:spPr>
          <a:xfrm>
            <a:off x="778266" y="1278368"/>
            <a:ext cx="4097741" cy="256417"/>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marL="72000" marR="5080" lvl="0" indent="0" algn="just" defTabSz="914400" eaLnBrk="1" fontAlgn="auto" latinLnBrk="0" hangingPunct="1">
              <a:lnSpc>
                <a:spcPct val="120000"/>
              </a:lnSpc>
              <a:spcBef>
                <a:spcPts val="0"/>
              </a:spcBef>
              <a:spcAft>
                <a:spcPts val="0"/>
              </a:spcAft>
              <a:buClrTx/>
              <a:buSzTx/>
              <a:buFontTx/>
              <a:buNone/>
              <a:tabLst/>
              <a:defRPr/>
            </a:pPr>
            <a:r>
              <a:rPr kumimoji="1" lang="ja-JP" altLang="en-US" sz="1400" b="0" i="0" u="none" strike="noStrike" kern="0" cap="none" spc="0" normalizeH="0" baseline="0" noProof="0">
                <a:ln>
                  <a:noFill/>
                </a:ln>
                <a:solidFill>
                  <a:srgbClr val="221815"/>
                </a:solidFill>
                <a:effectLst/>
                <a:uLnTx/>
                <a:uFillTx/>
                <a:latin typeface="Yu Gothic Medium" panose="020B0400000000000000" pitchFamily="34" charset="-128"/>
                <a:ea typeface="Yu Gothic Medium" panose="020B0400000000000000" pitchFamily="34" charset="-128"/>
              </a:rPr>
              <a:t>役割分担は、下表の通りです。</a:t>
            </a:r>
            <a:endParaRPr kumimoji="1" lang="en-US" altLang="ja-JP" sz="1400" b="0" i="0" u="none" strike="noStrike" kern="0" cap="none" spc="0" normalizeH="0" baseline="0" noProof="0">
              <a:ln>
                <a:noFill/>
              </a:ln>
              <a:solidFill>
                <a:srgbClr val="221815"/>
              </a:solidFill>
              <a:effectLst/>
              <a:uLnTx/>
              <a:uFillTx/>
              <a:latin typeface="Yu Gothic Medium" panose="020B0400000000000000" pitchFamily="34" charset="-128"/>
              <a:ea typeface="Yu Gothic Medium" panose="020B0400000000000000" pitchFamily="34" charset="-128"/>
            </a:endParaRPr>
          </a:p>
        </p:txBody>
      </p:sp>
      <p:sp>
        <p:nvSpPr>
          <p:cNvPr id="1400" name="テキスト ボックス 34"/>
          <p:cNvSpPr txBox="1"/>
          <p:nvPr/>
        </p:nvSpPr>
        <p:spPr>
          <a:xfrm>
            <a:off x="441160" y="760335"/>
            <a:ext cx="6619607" cy="326051"/>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marL="72000" marR="5080" lvl="0" indent="0" algn="ctr" defTabSz="914400" eaLnBrk="1" fontAlgn="auto" latinLnBrk="0" hangingPunct="1">
              <a:lnSpc>
                <a:spcPct val="120000"/>
              </a:lnSpc>
              <a:spcBef>
                <a:spcPts val="0"/>
              </a:spcBef>
              <a:spcAft>
                <a:spcPts val="0"/>
              </a:spcAft>
              <a:buClrTx/>
              <a:buSzTx/>
              <a:buFontTx/>
              <a:buNone/>
              <a:tabLst/>
              <a:defRPr/>
            </a:pPr>
            <a:r>
              <a:rPr kumimoji="1" lang="en-US" altLang="ja-JP" sz="1800" b="1" i="0" u="none" strike="noStrike" kern="0" cap="none" spc="0" normalizeH="0" baseline="0" noProof="0" dirty="0">
                <a:ln>
                  <a:noFill/>
                </a:ln>
                <a:solidFill>
                  <a:srgbClr val="221815"/>
                </a:solidFill>
                <a:effectLst/>
                <a:uLnTx/>
                <a:uFillTx/>
                <a:latin typeface="Yu Gothic Medium" panose="020B0400000000000000" pitchFamily="34" charset="-128"/>
                <a:ea typeface="Yu Gothic Medium" panose="020B0400000000000000" pitchFamily="34" charset="-128"/>
              </a:rPr>
              <a:t>〈</a:t>
            </a:r>
            <a:r>
              <a:rPr kumimoji="1" lang="ja-JP" altLang="en-US" sz="1800" b="1" i="0" u="none" strike="noStrike" kern="0" cap="none" spc="0" normalizeH="0" baseline="0" noProof="0" dirty="0">
                <a:ln>
                  <a:noFill/>
                </a:ln>
                <a:solidFill>
                  <a:srgbClr val="221815"/>
                </a:solidFill>
                <a:effectLst/>
                <a:uLnTx/>
                <a:uFillTx/>
                <a:latin typeface="Yu Gothic Medium" panose="020B0400000000000000" pitchFamily="34" charset="-128"/>
                <a:ea typeface="Yu Gothic Medium" panose="020B0400000000000000" pitchFamily="34" charset="-128"/>
              </a:rPr>
              <a:t>中通地域交流センター避難所 </a:t>
            </a:r>
            <a:r>
              <a:rPr kumimoji="1" lang="zh-TW" altLang="en-US" sz="1800" b="1" i="0" u="none" strike="noStrike" kern="0" cap="none" spc="0" normalizeH="0" baseline="0" noProof="0" dirty="0">
                <a:ln>
                  <a:noFill/>
                </a:ln>
                <a:solidFill>
                  <a:srgbClr val="221815"/>
                </a:solidFill>
                <a:effectLst/>
                <a:uLnTx/>
                <a:uFillTx/>
                <a:latin typeface="Yu Gothic Medium" panose="020B0400000000000000" pitchFamily="34" charset="-128"/>
                <a:ea typeface="Yu Gothic Medium" panose="020B0400000000000000" pitchFamily="34" charset="-128"/>
              </a:rPr>
              <a:t>避難所運営</a:t>
            </a:r>
            <a:r>
              <a:rPr kumimoji="1" lang="ja-JP" altLang="en-US" sz="1800" b="1" i="0" u="none" strike="noStrike" kern="0" cap="none" spc="0" normalizeH="0" baseline="0" noProof="0" dirty="0">
                <a:ln>
                  <a:noFill/>
                </a:ln>
                <a:solidFill>
                  <a:srgbClr val="221815"/>
                </a:solidFill>
                <a:effectLst/>
                <a:uLnTx/>
                <a:uFillTx/>
                <a:latin typeface="Yu Gothic Medium" panose="020B0400000000000000" pitchFamily="34" charset="-128"/>
                <a:ea typeface="Yu Gothic Medium" panose="020B0400000000000000" pitchFamily="34" charset="-128"/>
              </a:rPr>
              <a:t>本部</a:t>
            </a:r>
            <a:r>
              <a:rPr kumimoji="1" lang="zh-TW" altLang="en-US" sz="1800" b="1" i="0" u="none" strike="noStrike" kern="0" cap="none" spc="0" normalizeH="0" baseline="0" noProof="0" dirty="0">
                <a:ln>
                  <a:noFill/>
                </a:ln>
                <a:solidFill>
                  <a:srgbClr val="221815"/>
                </a:solidFill>
                <a:effectLst/>
                <a:uLnTx/>
                <a:uFillTx/>
                <a:latin typeface="Yu Gothic Medium" panose="020B0400000000000000" pitchFamily="34" charset="-128"/>
                <a:ea typeface="Yu Gothic Medium" panose="020B0400000000000000" pitchFamily="34" charset="-128"/>
              </a:rPr>
              <a:t> </a:t>
            </a:r>
            <a:r>
              <a:rPr kumimoji="1" lang="ja-JP" altLang="en-US" sz="1800" b="1" i="0" u="none" strike="noStrike" kern="0" cap="none" spc="0" normalizeH="0" baseline="0" noProof="0" dirty="0">
                <a:ln>
                  <a:noFill/>
                </a:ln>
                <a:solidFill>
                  <a:srgbClr val="221815"/>
                </a:solidFill>
                <a:effectLst/>
                <a:uLnTx/>
                <a:uFillTx/>
                <a:latin typeface="Yu Gothic Medium" panose="020B0400000000000000" pitchFamily="34" charset="-128"/>
                <a:ea typeface="Yu Gothic Medium" panose="020B0400000000000000" pitchFamily="34" charset="-128"/>
              </a:rPr>
              <a:t>組織体制案</a:t>
            </a:r>
            <a:r>
              <a:rPr kumimoji="1" lang="en-US" altLang="ja-JP" sz="1800" b="1" i="0" u="none" strike="noStrike" kern="0" cap="none" spc="0" normalizeH="0" baseline="0" noProof="0" dirty="0">
                <a:ln>
                  <a:noFill/>
                </a:ln>
                <a:solidFill>
                  <a:srgbClr val="221815"/>
                </a:solidFill>
                <a:effectLst/>
                <a:uLnTx/>
                <a:uFillTx/>
                <a:latin typeface="Yu Gothic Medium" panose="020B0400000000000000" pitchFamily="34" charset="-128"/>
                <a:ea typeface="Yu Gothic Medium" panose="020B0400000000000000" pitchFamily="34" charset="-128"/>
              </a:rPr>
              <a:t>〉</a:t>
            </a:r>
          </a:p>
        </p:txBody>
      </p:sp>
      <p:sp>
        <p:nvSpPr>
          <p:cNvPr id="1401" name="object 5"/>
          <p:cNvSpPr txBox="1"/>
          <p:nvPr/>
        </p:nvSpPr>
        <p:spPr>
          <a:xfrm>
            <a:off x="5010997" y="1327913"/>
            <a:ext cx="2125530" cy="285527"/>
          </a:xfrm>
          <a:prstGeom prst="rect">
            <a:avLst/>
          </a:prstGeom>
        </p:spPr>
        <p:txBody>
          <a:bodyPr vert="horz" wrap="square" lIns="0" tIns="12700" rIns="0" bIns="0" rtlCol="0">
            <a:spAutoFit/>
          </a:bodyPr>
          <a:lstStyle/>
          <a:p>
            <a:pPr marL="72000" marR="5080" algn="ctr" defTabSz="914400">
              <a:lnSpc>
                <a:spcPct val="150000"/>
              </a:lnSpc>
            </a:pPr>
            <a:r>
              <a:rPr kumimoji="1" lang="ja-JP" altLang="en-US" sz="1400" dirty="0">
                <a:solidFill>
                  <a:prstClr val="black"/>
                </a:solidFill>
                <a:latin typeface="ＭＳ Ｐゴシック" panose="020B0600070205080204" pitchFamily="50" charset="-128"/>
                <a:ea typeface="ＭＳ Ｐゴシック" panose="020B0600070205080204" pitchFamily="50" charset="-128"/>
                <a:cs typeface="YuGo-Medium"/>
              </a:rPr>
              <a:t>（令和４年３月１６日現在）</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cs typeface="YuGo-Medium"/>
            </a:endParaRPr>
          </a:p>
        </p:txBody>
      </p:sp>
    </p:spTree>
    <p:extLst>
      <p:ext uri="{BB962C8B-B14F-4D97-AF65-F5344CB8AC3E}">
        <p14:creationId xmlns:p14="http://schemas.microsoft.com/office/powerpoint/2010/main" val="539381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 name="bg object 16"/>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1404" name="bg object 17"/>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1405" name="bg object 18"/>
          <p:cNvPicPr/>
          <p:nvPr/>
        </p:nvPicPr>
        <p:blipFill>
          <a:blip r:embed="rId2"/>
          <a:stretch>
            <a:fillRect/>
          </a:stretch>
        </p:blipFill>
        <p:spPr>
          <a:xfrm>
            <a:off x="117745" y="0"/>
            <a:ext cx="174123" cy="208812"/>
          </a:xfrm>
          <a:prstGeom prst="rect">
            <a:avLst/>
          </a:prstGeom>
        </p:spPr>
      </p:pic>
      <p:sp>
        <p:nvSpPr>
          <p:cNvPr id="1406" name="テキスト ボックス 19"/>
          <p:cNvSpPr txBox="1"/>
          <p:nvPr/>
        </p:nvSpPr>
        <p:spPr>
          <a:xfrm>
            <a:off x="117745" y="10172700"/>
            <a:ext cx="642442"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１０</a:t>
            </a:r>
            <a:endParaRPr lang="ja-JP" altLang="en-US">
              <a:solidFill>
                <a:schemeClr val="tx1">
                  <a:lumMod val="50000"/>
                  <a:lumOff val="50000"/>
                </a:schemeClr>
              </a:solidFill>
              <a:latin typeface="+mj-ea"/>
              <a:ea typeface="+mj-ea"/>
            </a:endParaRPr>
          </a:p>
        </p:txBody>
      </p:sp>
      <p:sp>
        <p:nvSpPr>
          <p:cNvPr id="1407" name="object 11"/>
          <p:cNvSpPr/>
          <p:nvPr/>
        </p:nvSpPr>
        <p:spPr>
          <a:xfrm>
            <a:off x="466980" y="698500"/>
            <a:ext cx="7095870" cy="628997"/>
          </a:xfrm>
          <a:custGeom>
            <a:avLst/>
            <a:gdLst/>
            <a:ahLst/>
            <a:cxnLst/>
            <a:rect l="l" t="t" r="r" b="b"/>
            <a:pathLst>
              <a:path w="6480175" h="334010">
                <a:moveTo>
                  <a:pt x="6479997" y="0"/>
                </a:moveTo>
                <a:lnTo>
                  <a:pt x="0" y="0"/>
                </a:lnTo>
                <a:lnTo>
                  <a:pt x="0" y="333692"/>
                </a:lnTo>
                <a:lnTo>
                  <a:pt x="6479997" y="333692"/>
                </a:lnTo>
                <a:lnTo>
                  <a:pt x="6479997" y="0"/>
                </a:lnTo>
                <a:close/>
              </a:path>
            </a:pathLst>
          </a:custGeom>
          <a:solidFill>
            <a:srgbClr val="172A88"/>
          </a:solidFill>
          <a:ln>
            <a:solidFill>
              <a:schemeClr val="bg1"/>
            </a:solidFill>
          </a:ln>
        </p:spPr>
        <p:txBody>
          <a:bodyPr wrap="square" lIns="0" tIns="0" rIns="0" bIns="0" rtlCol="0"/>
          <a:lstStyle/>
          <a:p>
            <a:endParaRPr/>
          </a:p>
        </p:txBody>
      </p:sp>
      <p:sp>
        <p:nvSpPr>
          <p:cNvPr id="1408" name="object 12"/>
          <p:cNvSpPr txBox="1"/>
          <p:nvPr/>
        </p:nvSpPr>
        <p:spPr>
          <a:xfrm>
            <a:off x="628650" y="841067"/>
            <a:ext cx="4065948"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４</a:t>
            </a:r>
            <a:r>
              <a:rPr lang="en-US" altLang="ja-JP" sz="2400" b="1">
                <a:solidFill>
                  <a:schemeClr val="bg1"/>
                </a:solidFill>
                <a:latin typeface="游ゴシック" panose="020B0400000000000000" pitchFamily="50" charset="-128"/>
                <a:ea typeface="游ゴシック" panose="020B0400000000000000" pitchFamily="50" charset="-128"/>
                <a:cs typeface="YuGothic"/>
              </a:rPr>
              <a:t>. </a:t>
            </a:r>
            <a:r>
              <a:rPr lang="ja-JP" altLang="en-US" sz="2400" b="1">
                <a:solidFill>
                  <a:schemeClr val="bg1"/>
                </a:solidFill>
                <a:latin typeface="游ゴシック" panose="020B0400000000000000" pitchFamily="50" charset="-128"/>
                <a:ea typeface="游ゴシック" panose="020B0400000000000000" pitchFamily="50" charset="-128"/>
                <a:cs typeface="YuGothic"/>
              </a:rPr>
              <a:t>施設の利用</a:t>
            </a:r>
          </a:p>
        </p:txBody>
      </p:sp>
      <p:sp>
        <p:nvSpPr>
          <p:cNvPr id="1409" name="object 2"/>
          <p:cNvSpPr txBox="1"/>
          <p:nvPr/>
        </p:nvSpPr>
        <p:spPr>
          <a:xfrm>
            <a:off x="400050" y="2268516"/>
            <a:ext cx="5529942"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ja-JP" altLang="en-US" sz="2400" b="1" kern="0">
                <a:solidFill>
                  <a:srgbClr val="172A88"/>
                </a:solidFill>
                <a:latin typeface="Yu Gothic" panose="020B0400000000000000" pitchFamily="34" charset="-128"/>
                <a:ea typeface="Yu Gothic" panose="020B0400000000000000" pitchFamily="34" charset="-128"/>
              </a:rPr>
              <a:t>（１）</a:t>
            </a:r>
            <a:r>
              <a:rPr kumimoji="0" lang="ja-JP" altLang="en-US" sz="2400" b="1" kern="0" spc="-235">
                <a:solidFill>
                  <a:srgbClr val="172A88"/>
                </a:solidFill>
                <a:latin typeface="Yu Gothic" panose="020B0400000000000000" pitchFamily="34" charset="-128"/>
                <a:ea typeface="Yu Gothic" panose="020B0400000000000000" pitchFamily="34" charset="-128"/>
              </a:rPr>
              <a:t>避難所レイアウト</a:t>
            </a:r>
            <a:endParaRPr kumimoji="0" lang="ja-JP" altLang="en-US" sz="2400" b="1" kern="0">
              <a:solidFill>
                <a:srgbClr val="172A88"/>
              </a:solidFill>
              <a:latin typeface="Yu Gothic" panose="020B0400000000000000" pitchFamily="34" charset="-128"/>
              <a:ea typeface="Yu Gothic" panose="020B0400000000000000" pitchFamily="34" charset="-128"/>
            </a:endParaRPr>
          </a:p>
        </p:txBody>
      </p:sp>
      <p:sp>
        <p:nvSpPr>
          <p:cNvPr id="1410" name="object 5"/>
          <p:cNvSpPr txBox="1"/>
          <p:nvPr/>
        </p:nvSpPr>
        <p:spPr>
          <a:xfrm>
            <a:off x="619125" y="1486729"/>
            <a:ext cx="6105525" cy="628057"/>
          </a:xfrm>
          <a:prstGeom prst="rect">
            <a:avLst/>
          </a:prstGeom>
        </p:spPr>
        <p:txBody>
          <a:bodyPr vert="horz" wrap="square" lIns="0" tIns="12700" rIns="0" bIns="0" rtlCol="0">
            <a:spAutoFit/>
          </a:bodyPr>
          <a:lstStyle/>
          <a:p>
            <a:pPr marL="72000" marR="5080" algn="just">
              <a:lnSpc>
                <a:spcPct val="150000"/>
              </a:lnSpc>
            </a:pPr>
            <a:r>
              <a:rPr lang="ja-JP" altLang="en-US" sz="1400">
                <a:solidFill>
                  <a:srgbClr val="221815"/>
                </a:solidFill>
                <a:latin typeface="Yu Gothic Medium" panose="020B0400000000000000" pitchFamily="34" charset="-128"/>
                <a:ea typeface="Yu Gothic Medium" panose="020B0400000000000000" pitchFamily="34" charset="-128"/>
                <a:cs typeface="YuGo-Medium"/>
              </a:rPr>
              <a:t>避難所としての部屋割り、使用できる備品や備蓄物資など、施設を避難所として利用する場合の利用できる場所、ものについて記載しています。</a:t>
            </a:r>
            <a:endParaRPr sz="1400">
              <a:solidFill>
                <a:srgbClr val="221815"/>
              </a:solidFill>
              <a:latin typeface="Yu Gothic Medium" panose="020B0400000000000000" pitchFamily="34" charset="-128"/>
              <a:ea typeface="Yu Gothic Medium" panose="020B0400000000000000" pitchFamily="34" charset="-128"/>
              <a:cs typeface="YuGo-Medium"/>
            </a:endParaRPr>
          </a:p>
        </p:txBody>
      </p:sp>
      <p:sp>
        <p:nvSpPr>
          <p:cNvPr id="1411" name="テキスト ボックス 14"/>
          <p:cNvSpPr txBox="1"/>
          <p:nvPr/>
        </p:nvSpPr>
        <p:spPr>
          <a:xfrm>
            <a:off x="621603" y="2669123"/>
            <a:ext cx="6179247" cy="773481"/>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a:latin typeface="游ゴシック" panose="020B0400000000000000" pitchFamily="50" charset="-128"/>
                <a:ea typeface="游ゴシック" panose="020B0400000000000000" pitchFamily="50" charset="-128"/>
              </a:rPr>
              <a:t>この施設は、次のような部屋割での利用を想定しています。また施設の避難者の収容人数、ライフラインの代替設備、その他の設備は下表のとおりです。</a:t>
            </a:r>
            <a:endParaRPr lang="en-US" altLang="ja-JP">
              <a:latin typeface="游ゴシック" panose="020B0400000000000000" pitchFamily="50" charset="-128"/>
              <a:ea typeface="游ゴシック" panose="020B0400000000000000" pitchFamily="50" charset="-128"/>
            </a:endParaRPr>
          </a:p>
          <a:p>
            <a:pPr>
              <a:lnSpc>
                <a:spcPct val="120000"/>
              </a:lnSpc>
            </a:pPr>
            <a:endParaRPr lang="en-US" altLang="ja-JP"/>
          </a:p>
        </p:txBody>
      </p:sp>
      <p:pic>
        <p:nvPicPr>
          <p:cNvPr id="1412" name="図 2"/>
          <p:cNvPicPr>
            <a:picLocks noChangeAspect="1"/>
          </p:cNvPicPr>
          <p:nvPr/>
        </p:nvPicPr>
        <p:blipFill>
          <a:blip r:embed="rId3"/>
          <a:stretch>
            <a:fillRect/>
          </a:stretch>
        </p:blipFill>
        <p:spPr>
          <a:xfrm>
            <a:off x="1402679" y="6696421"/>
            <a:ext cx="4754316" cy="3799086"/>
          </a:xfrm>
          <a:prstGeom prst="rect">
            <a:avLst/>
          </a:prstGeom>
        </p:spPr>
      </p:pic>
      <p:pic>
        <p:nvPicPr>
          <p:cNvPr id="1413" name="図 6"/>
          <p:cNvPicPr>
            <a:picLocks noChangeAspect="1"/>
          </p:cNvPicPr>
          <p:nvPr/>
        </p:nvPicPr>
        <p:blipFill>
          <a:blip r:embed="rId4"/>
          <a:stretch>
            <a:fillRect/>
          </a:stretch>
        </p:blipFill>
        <p:spPr>
          <a:xfrm>
            <a:off x="690214" y="3312428"/>
            <a:ext cx="6179247" cy="3512413"/>
          </a:xfrm>
          <a:prstGeom prst="rect">
            <a:avLst/>
          </a:prstGeom>
        </p:spPr>
      </p:pic>
    </p:spTree>
    <p:extLst>
      <p:ext uri="{BB962C8B-B14F-4D97-AF65-F5344CB8AC3E}">
        <p14:creationId xmlns:p14="http://schemas.microsoft.com/office/powerpoint/2010/main" val="3789436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15" name="object 9"/>
          <p:cNvGrpSpPr/>
          <p:nvPr/>
        </p:nvGrpSpPr>
        <p:grpSpPr>
          <a:xfrm>
            <a:off x="-15172" y="682458"/>
            <a:ext cx="7095870" cy="628997"/>
            <a:chOff x="540004" y="1688134"/>
            <a:chExt cx="6480175" cy="334010"/>
          </a:xfrm>
        </p:grpSpPr>
        <p:pic>
          <p:nvPicPr>
            <p:cNvPr id="1416" name="object 10"/>
            <p:cNvPicPr/>
            <p:nvPr/>
          </p:nvPicPr>
          <p:blipFill>
            <a:blip r:embed="rId2"/>
            <a:stretch>
              <a:fillRect/>
            </a:stretch>
          </p:blipFill>
          <p:spPr>
            <a:xfrm>
              <a:off x="4217036" y="1688134"/>
              <a:ext cx="2802965" cy="333693"/>
            </a:xfrm>
            <a:prstGeom prst="rect">
              <a:avLst/>
            </a:prstGeom>
            <a:solidFill>
              <a:srgbClr val="172A88"/>
            </a:solidFill>
            <a:ln>
              <a:solidFill>
                <a:schemeClr val="bg1"/>
              </a:solidFill>
            </a:ln>
          </p:spPr>
        </p:pic>
        <p:sp>
          <p:nvSpPr>
            <p:cNvPr id="1417" name="object 11"/>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solidFill>
              <a:srgbClr val="172A88"/>
            </a:solidFill>
            <a:ln>
              <a:solidFill>
                <a:schemeClr val="bg1"/>
              </a:solidFill>
            </a:ln>
          </p:spPr>
          <p:txBody>
            <a:bodyPr wrap="square" lIns="0" tIns="0" rIns="0" bIns="0" rtlCol="0"/>
            <a:lstStyle/>
            <a:p>
              <a:endParaRPr/>
            </a:p>
          </p:txBody>
        </p:sp>
      </p:grpSp>
      <p:sp>
        <p:nvSpPr>
          <p:cNvPr id="1418" name="テキスト ボックス 36"/>
          <p:cNvSpPr txBox="1"/>
          <p:nvPr/>
        </p:nvSpPr>
        <p:spPr>
          <a:xfrm>
            <a:off x="6768241" y="10183872"/>
            <a:ext cx="659253"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１１</a:t>
            </a:r>
            <a:endParaRPr lang="ja-JP" altLang="en-US">
              <a:solidFill>
                <a:schemeClr val="tx1">
                  <a:lumMod val="50000"/>
                  <a:lumOff val="50000"/>
                </a:schemeClr>
              </a:solidFill>
              <a:latin typeface="+mj-ea"/>
              <a:ea typeface="+mj-ea"/>
            </a:endParaRPr>
          </a:p>
        </p:txBody>
      </p:sp>
      <p:sp>
        <p:nvSpPr>
          <p:cNvPr id="1419" name="テキスト ボックス 52"/>
          <p:cNvSpPr txBox="1"/>
          <p:nvPr/>
        </p:nvSpPr>
        <p:spPr>
          <a:xfrm>
            <a:off x="981579" y="1616940"/>
            <a:ext cx="6197761" cy="1007455"/>
          </a:xfrm>
          <a:prstGeom prst="rect">
            <a:avLst/>
          </a:prstGeom>
          <a:noFill/>
        </p:spPr>
        <p:txBody>
          <a:bodyPr wrap="square">
            <a:spAutoFit/>
          </a:bodyPr>
          <a:lstStyle/>
          <a:p>
            <a:pPr marL="12700" marR="5080">
              <a:lnSpc>
                <a:spcPct val="145800"/>
              </a:lnSpc>
              <a:spcBef>
                <a:spcPts val="100"/>
              </a:spcBef>
            </a:pPr>
            <a:r>
              <a:rPr lang="ja-JP" altLang="en-US" sz="1400" b="1" dirty="0">
                <a:solidFill>
                  <a:srgbClr val="221815"/>
                </a:solidFill>
                <a:latin typeface="Yu Gothic" panose="020B0400000000000000" pitchFamily="34" charset="-128"/>
                <a:ea typeface="Yu Gothic" panose="020B0400000000000000" pitchFamily="34" charset="-128"/>
                <a:cs typeface="YuGo-Medium"/>
              </a:rPr>
              <a:t>地震の揺れや浸水などの影響により、災害時には部屋の一部が使えなくなることも考えられます。被災の状況をふまえ，安全が確認できた部屋を</a:t>
            </a:r>
            <a:r>
              <a:rPr lang="en-US" altLang="ja-JP" sz="1400" b="1" dirty="0">
                <a:solidFill>
                  <a:srgbClr val="221815"/>
                </a:solidFill>
                <a:latin typeface="Yu Gothic" panose="020B0400000000000000" pitchFamily="34" charset="-128"/>
                <a:ea typeface="Yu Gothic" panose="020B0400000000000000" pitchFamily="34" charset="-128"/>
                <a:cs typeface="YuGo-Medium"/>
              </a:rPr>
              <a:t/>
            </a:r>
            <a:br>
              <a:rPr lang="en-US" altLang="ja-JP" sz="1400" b="1" dirty="0">
                <a:solidFill>
                  <a:srgbClr val="221815"/>
                </a:solidFill>
                <a:latin typeface="Yu Gothic" panose="020B0400000000000000" pitchFamily="34" charset="-128"/>
                <a:ea typeface="Yu Gothic" panose="020B0400000000000000" pitchFamily="34" charset="-128"/>
                <a:cs typeface="YuGo-Medium"/>
              </a:rPr>
            </a:br>
            <a:r>
              <a:rPr lang="ja-JP" altLang="en-US" sz="1400" b="1" dirty="0">
                <a:solidFill>
                  <a:srgbClr val="221815"/>
                </a:solidFill>
                <a:latin typeface="Yu Gothic" panose="020B0400000000000000" pitchFamily="34" charset="-128"/>
                <a:ea typeface="Yu Gothic" panose="020B0400000000000000" pitchFamily="34" charset="-128"/>
                <a:cs typeface="YuGo-Medium"/>
              </a:rPr>
              <a:t>活用します。</a:t>
            </a:r>
          </a:p>
        </p:txBody>
      </p:sp>
      <p:sp>
        <p:nvSpPr>
          <p:cNvPr id="1420" name="正方形/長方形 53"/>
          <p:cNvSpPr/>
          <p:nvPr/>
        </p:nvSpPr>
        <p:spPr>
          <a:xfrm>
            <a:off x="67179" y="1556095"/>
            <a:ext cx="7031454" cy="1098740"/>
          </a:xfrm>
          <a:prstGeom prst="rect">
            <a:avLst/>
          </a:prstGeom>
          <a:no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1421" name="テキスト ボックス 54"/>
          <p:cNvSpPr txBox="1"/>
          <p:nvPr/>
        </p:nvSpPr>
        <p:spPr>
          <a:xfrm>
            <a:off x="250866" y="2236294"/>
            <a:ext cx="788769" cy="276999"/>
          </a:xfrm>
          <a:prstGeom prst="rect">
            <a:avLst/>
          </a:prstGeom>
          <a:noFill/>
        </p:spPr>
        <p:txBody>
          <a:bodyPr wrap="square">
            <a:spAutoFit/>
          </a:bodyPr>
          <a:lstStyle/>
          <a:p>
            <a:pPr>
              <a:lnSpc>
                <a:spcPct val="100000"/>
              </a:lnSpc>
            </a:pPr>
            <a:r>
              <a:rPr lang="en-US" altLang="ja-JP" sz="1200" b="1">
                <a:solidFill>
                  <a:srgbClr val="221815"/>
                </a:solidFill>
                <a:latin typeface="Yu Gothic" panose="020B0400000000000000" pitchFamily="34" charset="-128"/>
                <a:ea typeface="Yu Gothic" panose="020B0400000000000000" pitchFamily="34" charset="-128"/>
                <a:cs typeface="YuGothic"/>
              </a:rPr>
              <a:t>POINT</a:t>
            </a:r>
          </a:p>
        </p:txBody>
      </p:sp>
      <p:sp>
        <p:nvSpPr>
          <p:cNvPr id="1422" name="object 17"/>
          <p:cNvSpPr/>
          <p:nvPr/>
        </p:nvSpPr>
        <p:spPr>
          <a:xfrm>
            <a:off x="369180" y="1822228"/>
            <a:ext cx="432000" cy="432000"/>
          </a:xfrm>
          <a:custGeom>
            <a:avLst/>
            <a:gdLst/>
            <a:ahLst/>
            <a:cxnLst/>
            <a:rect l="l" t="t" r="r" b="b"/>
            <a:pathLst>
              <a:path w="549910" h="549909">
                <a:moveTo>
                  <a:pt x="302374" y="331685"/>
                </a:moveTo>
                <a:lnTo>
                  <a:pt x="247396" y="331685"/>
                </a:lnTo>
                <a:lnTo>
                  <a:pt x="247396" y="386664"/>
                </a:lnTo>
                <a:lnTo>
                  <a:pt x="302374" y="386664"/>
                </a:lnTo>
                <a:lnTo>
                  <a:pt x="302374" y="331685"/>
                </a:lnTo>
                <a:close/>
              </a:path>
              <a:path w="549910" h="549909">
                <a:moveTo>
                  <a:pt x="302374" y="133858"/>
                </a:moveTo>
                <a:lnTo>
                  <a:pt x="247396" y="133858"/>
                </a:lnTo>
                <a:lnTo>
                  <a:pt x="247396" y="302399"/>
                </a:lnTo>
                <a:lnTo>
                  <a:pt x="302374" y="302399"/>
                </a:lnTo>
                <a:lnTo>
                  <a:pt x="302374" y="133858"/>
                </a:lnTo>
                <a:close/>
              </a:path>
              <a:path w="549910" h="549909">
                <a:moveTo>
                  <a:pt x="549783" y="274891"/>
                </a:moveTo>
                <a:lnTo>
                  <a:pt x="545338" y="225552"/>
                </a:lnTo>
                <a:lnTo>
                  <a:pt x="532549" y="179070"/>
                </a:lnTo>
                <a:lnTo>
                  <a:pt x="529170" y="171970"/>
                </a:lnTo>
                <a:lnTo>
                  <a:pt x="529170" y="274891"/>
                </a:lnTo>
                <a:lnTo>
                  <a:pt x="525056" y="320548"/>
                </a:lnTo>
                <a:lnTo>
                  <a:pt x="513232" y="363524"/>
                </a:lnTo>
                <a:lnTo>
                  <a:pt x="494398" y="403136"/>
                </a:lnTo>
                <a:lnTo>
                  <a:pt x="469290" y="438632"/>
                </a:lnTo>
                <a:lnTo>
                  <a:pt x="438619" y="469303"/>
                </a:lnTo>
                <a:lnTo>
                  <a:pt x="403123" y="494411"/>
                </a:lnTo>
                <a:lnTo>
                  <a:pt x="363524" y="513245"/>
                </a:lnTo>
                <a:lnTo>
                  <a:pt x="320535" y="525068"/>
                </a:lnTo>
                <a:lnTo>
                  <a:pt x="274891" y="529170"/>
                </a:lnTo>
                <a:lnTo>
                  <a:pt x="229235" y="525068"/>
                </a:lnTo>
                <a:lnTo>
                  <a:pt x="186245" y="513245"/>
                </a:lnTo>
                <a:lnTo>
                  <a:pt x="146646" y="494411"/>
                </a:lnTo>
                <a:lnTo>
                  <a:pt x="111150" y="469303"/>
                </a:lnTo>
                <a:lnTo>
                  <a:pt x="80479" y="438632"/>
                </a:lnTo>
                <a:lnTo>
                  <a:pt x="55372" y="403136"/>
                </a:lnTo>
                <a:lnTo>
                  <a:pt x="36537" y="363524"/>
                </a:lnTo>
                <a:lnTo>
                  <a:pt x="24714" y="320548"/>
                </a:lnTo>
                <a:lnTo>
                  <a:pt x="20612" y="274891"/>
                </a:lnTo>
                <a:lnTo>
                  <a:pt x="24714" y="229247"/>
                </a:lnTo>
                <a:lnTo>
                  <a:pt x="36537" y="186258"/>
                </a:lnTo>
                <a:lnTo>
                  <a:pt x="55372" y="146659"/>
                </a:lnTo>
                <a:lnTo>
                  <a:pt x="80479" y="111163"/>
                </a:lnTo>
                <a:lnTo>
                  <a:pt x="111150" y="80492"/>
                </a:lnTo>
                <a:lnTo>
                  <a:pt x="146646" y="55384"/>
                </a:lnTo>
                <a:lnTo>
                  <a:pt x="186245" y="36550"/>
                </a:lnTo>
                <a:lnTo>
                  <a:pt x="229235" y="24714"/>
                </a:lnTo>
                <a:lnTo>
                  <a:pt x="274891" y="20612"/>
                </a:lnTo>
                <a:lnTo>
                  <a:pt x="320535" y="24714"/>
                </a:lnTo>
                <a:lnTo>
                  <a:pt x="363524" y="36550"/>
                </a:lnTo>
                <a:lnTo>
                  <a:pt x="403123" y="55384"/>
                </a:lnTo>
                <a:lnTo>
                  <a:pt x="438619" y="80492"/>
                </a:lnTo>
                <a:lnTo>
                  <a:pt x="469290" y="111163"/>
                </a:lnTo>
                <a:lnTo>
                  <a:pt x="494398" y="146659"/>
                </a:lnTo>
                <a:lnTo>
                  <a:pt x="513232" y="186258"/>
                </a:lnTo>
                <a:lnTo>
                  <a:pt x="525056" y="229247"/>
                </a:lnTo>
                <a:lnTo>
                  <a:pt x="529170" y="274891"/>
                </a:lnTo>
                <a:lnTo>
                  <a:pt x="529170" y="171970"/>
                </a:lnTo>
                <a:lnTo>
                  <a:pt x="512191" y="136258"/>
                </a:lnTo>
                <a:lnTo>
                  <a:pt x="485051" y="97891"/>
                </a:lnTo>
                <a:lnTo>
                  <a:pt x="451891" y="64731"/>
                </a:lnTo>
                <a:lnTo>
                  <a:pt x="413524" y="37592"/>
                </a:lnTo>
                <a:lnTo>
                  <a:pt x="377825" y="20612"/>
                </a:lnTo>
                <a:lnTo>
                  <a:pt x="324231" y="4445"/>
                </a:lnTo>
                <a:lnTo>
                  <a:pt x="274891" y="0"/>
                </a:lnTo>
                <a:lnTo>
                  <a:pt x="225539" y="4445"/>
                </a:lnTo>
                <a:lnTo>
                  <a:pt x="179070" y="17233"/>
                </a:lnTo>
                <a:lnTo>
                  <a:pt x="136245" y="37592"/>
                </a:lnTo>
                <a:lnTo>
                  <a:pt x="97878" y="64731"/>
                </a:lnTo>
                <a:lnTo>
                  <a:pt x="64731" y="97891"/>
                </a:lnTo>
                <a:lnTo>
                  <a:pt x="37579" y="136258"/>
                </a:lnTo>
                <a:lnTo>
                  <a:pt x="17221" y="179070"/>
                </a:lnTo>
                <a:lnTo>
                  <a:pt x="4432" y="225552"/>
                </a:lnTo>
                <a:lnTo>
                  <a:pt x="0" y="274891"/>
                </a:lnTo>
                <a:lnTo>
                  <a:pt x="4432" y="324243"/>
                </a:lnTo>
                <a:lnTo>
                  <a:pt x="17221" y="370713"/>
                </a:lnTo>
                <a:lnTo>
                  <a:pt x="37579" y="413537"/>
                </a:lnTo>
                <a:lnTo>
                  <a:pt x="64731" y="451904"/>
                </a:lnTo>
                <a:lnTo>
                  <a:pt x="97878" y="485063"/>
                </a:lnTo>
                <a:lnTo>
                  <a:pt x="136245" y="512216"/>
                </a:lnTo>
                <a:lnTo>
                  <a:pt x="179070" y="532574"/>
                </a:lnTo>
                <a:lnTo>
                  <a:pt x="225539" y="545363"/>
                </a:lnTo>
                <a:lnTo>
                  <a:pt x="274891" y="549795"/>
                </a:lnTo>
                <a:lnTo>
                  <a:pt x="324231" y="545363"/>
                </a:lnTo>
                <a:lnTo>
                  <a:pt x="370700" y="532574"/>
                </a:lnTo>
                <a:lnTo>
                  <a:pt x="377850" y="529170"/>
                </a:lnTo>
                <a:lnTo>
                  <a:pt x="413524" y="512216"/>
                </a:lnTo>
                <a:lnTo>
                  <a:pt x="451891" y="485063"/>
                </a:lnTo>
                <a:lnTo>
                  <a:pt x="485051" y="451904"/>
                </a:lnTo>
                <a:lnTo>
                  <a:pt x="512191" y="413537"/>
                </a:lnTo>
                <a:lnTo>
                  <a:pt x="532549" y="370713"/>
                </a:lnTo>
                <a:lnTo>
                  <a:pt x="545338" y="324243"/>
                </a:lnTo>
                <a:lnTo>
                  <a:pt x="549783" y="274891"/>
                </a:lnTo>
                <a:close/>
              </a:path>
            </a:pathLst>
          </a:custGeom>
          <a:solidFill>
            <a:schemeClr val="tx1"/>
          </a:solidFill>
        </p:spPr>
        <p:txBody>
          <a:bodyPr wrap="square" lIns="0" tIns="0" rIns="0" bIns="0" rtlCol="0"/>
          <a:lstStyle/>
          <a:p>
            <a:endParaRPr/>
          </a:p>
        </p:txBody>
      </p:sp>
      <p:graphicFrame>
        <p:nvGraphicFramePr>
          <p:cNvPr id="1423" name="表 56"/>
          <p:cNvGraphicFramePr>
            <a:graphicFrameLocks noGrp="1"/>
          </p:cNvGraphicFramePr>
          <p:nvPr>
            <p:extLst>
              <p:ext uri="{D42A27DB-BD31-4B8C-83A1-F6EECF244321}">
                <p14:modId xmlns:p14="http://schemas.microsoft.com/office/powerpoint/2010/main" val="1089459463"/>
              </p:ext>
            </p:extLst>
          </p:nvPr>
        </p:nvGraphicFramePr>
        <p:xfrm>
          <a:off x="1662868" y="3820750"/>
          <a:ext cx="4767013" cy="1371600"/>
        </p:xfrm>
        <a:graphic>
          <a:graphicData uri="http://schemas.openxmlformats.org/drawingml/2006/table">
            <a:tbl>
              <a:tblPr firstRow="1" bandRow="1">
                <a:tableStyleId>{5C22544A-7EE6-4342-B048-85BDC9FD1C3A}</a:tableStyleId>
              </a:tblPr>
              <a:tblGrid>
                <a:gridCol w="3058123">
                  <a:extLst>
                    <a:ext uri="{9D8B030D-6E8A-4147-A177-3AD203B41FA5}"/>
                  </a:extLst>
                </a:gridCol>
                <a:gridCol w="1708890">
                  <a:extLst>
                    <a:ext uri="{9D8B030D-6E8A-4147-A177-3AD203B41FA5}"/>
                  </a:extLst>
                </a:gridCol>
              </a:tblGrid>
              <a:tr h="298276">
                <a:tc>
                  <a:txBody>
                    <a:bodyPr/>
                    <a:lstStyle/>
                    <a:p>
                      <a:pPr algn="ctr"/>
                      <a:r>
                        <a:rPr kumimoji="1" lang="ja-JP" altLang="en-US" sz="1600">
                          <a:latin typeface="游ゴシック" panose="020B0400000000000000" pitchFamily="50" charset="-128"/>
                          <a:ea typeface="游ゴシック" panose="020B0400000000000000" pitchFamily="50" charset="-128"/>
                        </a:rPr>
                        <a:t>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2A88"/>
                    </a:solidFill>
                  </a:tcPr>
                </a:tc>
                <a:tc>
                  <a:txBody>
                    <a:bodyPr/>
                    <a:lstStyle/>
                    <a:p>
                      <a:pPr algn="ctr"/>
                      <a:r>
                        <a:rPr kumimoji="1" lang="ja-JP" altLang="en-US" sz="1600">
                          <a:latin typeface="游ゴシック" panose="020B0400000000000000" pitchFamily="50" charset="-128"/>
                          <a:ea typeface="游ゴシック" panose="020B0400000000000000" pitchFamily="50" charset="-128"/>
                        </a:rPr>
                        <a:t>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2A88"/>
                    </a:solidFill>
                  </a:tcPr>
                </a:tc>
                <a:extLst>
                  <a:ext uri="{0D108BD9-81ED-4DB2-BD59-A6C34878D82A}"/>
                </a:extLst>
              </a:tr>
              <a:tr h="351483">
                <a:tc>
                  <a:txBody>
                    <a:bodyPr/>
                    <a:lstStyle/>
                    <a:p>
                      <a:r>
                        <a:rPr kumimoji="1" lang="ja-JP" altLang="en-US" sz="1600">
                          <a:solidFill>
                            <a:schemeClr val="tx1"/>
                          </a:solidFill>
                          <a:latin typeface="游ゴシック Medium" panose="020B0500000000000000" pitchFamily="50" charset="-128"/>
                          <a:ea typeface="游ゴシック Medium" panose="020B0500000000000000" pitchFamily="50" charset="-128"/>
                        </a:rPr>
                        <a:t>収容人数</a:t>
                      </a:r>
                      <a:r>
                        <a:rPr kumimoji="1" lang="en-US" altLang="ja-JP" sz="1600" spc="-130">
                          <a:solidFill>
                            <a:schemeClr val="tx1"/>
                          </a:solidFill>
                          <a:latin typeface="游ゴシック Medium" panose="020B0500000000000000" pitchFamily="50" charset="-128"/>
                          <a:ea typeface="游ゴシック Medium" panose="020B0500000000000000" pitchFamily="50" charset="-128"/>
                        </a:rPr>
                        <a:t/>
                      </a:r>
                      <a:br>
                        <a:rPr kumimoji="1" lang="en-US" altLang="ja-JP" sz="1600" spc="-130">
                          <a:solidFill>
                            <a:schemeClr val="tx1"/>
                          </a:solidFill>
                          <a:latin typeface="游ゴシック Medium" panose="020B0500000000000000" pitchFamily="50" charset="-128"/>
                          <a:ea typeface="游ゴシック Medium" panose="020B0500000000000000" pitchFamily="50" charset="-128"/>
                        </a:rPr>
                      </a:br>
                      <a:r>
                        <a:rPr kumimoji="1" lang="en-US" altLang="ja-JP" sz="1200" spc="-130">
                          <a:solidFill>
                            <a:schemeClr val="tx1"/>
                          </a:solidFill>
                          <a:latin typeface="游ゴシック Medium" panose="020B0500000000000000" pitchFamily="50" charset="-128"/>
                          <a:ea typeface="游ゴシック Medium" panose="020B0500000000000000" pitchFamily="50" charset="-128"/>
                        </a:rPr>
                        <a:t>(</a:t>
                      </a:r>
                      <a:r>
                        <a:rPr kumimoji="1" lang="ja-JP" altLang="en-US" sz="1200" spc="-130" baseline="0">
                          <a:solidFill>
                            <a:schemeClr val="tx1"/>
                          </a:solidFill>
                          <a:latin typeface="游ゴシック Medium" panose="020B0500000000000000" pitchFamily="50" charset="-128"/>
                          <a:ea typeface="游ゴシック Medium" panose="020B0500000000000000" pitchFamily="50" charset="-128"/>
                        </a:rPr>
                        <a:t>最低限の１人あたり専有面積で計算した場合</a:t>
                      </a:r>
                      <a:r>
                        <a:rPr kumimoji="1" lang="en-US" altLang="ja-JP" sz="1200" spc="-130" baseline="0">
                          <a:solidFill>
                            <a:schemeClr val="tx1"/>
                          </a:solidFill>
                          <a:latin typeface="游ゴシック Medium" panose="020B0500000000000000" pitchFamily="50" charset="-128"/>
                          <a:ea typeface="游ゴシック Medium" panose="020B0500000000000000" pitchFamily="50" charset="-128"/>
                        </a:rPr>
                        <a:t>)</a:t>
                      </a:r>
                      <a:endParaRPr kumimoji="1" lang="ja-JP" altLang="en-US" sz="1300" spc="-130" baseline="0">
                        <a:solidFill>
                          <a:schemeClr val="tx1"/>
                        </a:solidFill>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1600">
                          <a:latin typeface="游ゴシック" panose="020B0400000000000000" pitchFamily="50" charset="-128"/>
                          <a:ea typeface="游ゴシック" panose="020B0400000000000000" pitchFamily="50" charset="-128"/>
                        </a:rPr>
                        <a:t>183</a:t>
                      </a:r>
                      <a:r>
                        <a:rPr lang="ja-JP" altLang="en-US" sz="1600">
                          <a:latin typeface="游ゴシック" panose="020B0400000000000000" pitchFamily="50" charset="-128"/>
                          <a:ea typeface="游ゴシック" panose="020B0400000000000000" pitchFamily="50" charset="-128"/>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407875">
                <a:tc>
                  <a:txBody>
                    <a:bodyPr/>
                    <a:lstStyle/>
                    <a:p>
                      <a:r>
                        <a:rPr kumimoji="1" lang="ja-JP" altLang="en-US" sz="1600">
                          <a:solidFill>
                            <a:schemeClr val="tx1"/>
                          </a:solidFill>
                          <a:latin typeface="游ゴシック Medium" panose="020B0500000000000000" pitchFamily="50" charset="-128"/>
                          <a:ea typeface="游ゴシック Medium" panose="020B0500000000000000" pitchFamily="50" charset="-128"/>
                        </a:rPr>
                        <a:t>収容人数</a:t>
                      </a:r>
                      <a:r>
                        <a:rPr kumimoji="1" lang="en-US" altLang="ja-JP" sz="1600">
                          <a:solidFill>
                            <a:schemeClr val="tx1"/>
                          </a:solidFill>
                          <a:latin typeface="游ゴシック Medium" panose="020B0500000000000000" pitchFamily="50" charset="-128"/>
                          <a:ea typeface="游ゴシック Medium" panose="020B0500000000000000" pitchFamily="50" charset="-128"/>
                        </a:rPr>
                        <a:t/>
                      </a:r>
                      <a:br>
                        <a:rPr kumimoji="1" lang="en-US" altLang="ja-JP" sz="1600">
                          <a:solidFill>
                            <a:schemeClr val="tx1"/>
                          </a:solidFill>
                          <a:latin typeface="游ゴシック Medium" panose="020B0500000000000000" pitchFamily="50" charset="-128"/>
                          <a:ea typeface="游ゴシック Medium" panose="020B0500000000000000" pitchFamily="50" charset="-128"/>
                        </a:rPr>
                      </a:br>
                      <a:r>
                        <a:rPr kumimoji="1" lang="ja-JP" altLang="en-US" sz="1200">
                          <a:solidFill>
                            <a:schemeClr val="tx1"/>
                          </a:solidFill>
                          <a:latin typeface="游ゴシック Medium" panose="020B0500000000000000" pitchFamily="50" charset="-128"/>
                          <a:ea typeface="游ゴシック Medium" panose="020B0500000000000000" pitchFamily="50" charset="-128"/>
                        </a:rPr>
                        <a:t>（感染症対策を考慮した場合）</a:t>
                      </a:r>
                      <a:endParaRPr kumimoji="1" lang="ja-JP" altLang="en-US" sz="1600">
                        <a:solidFill>
                          <a:schemeClr val="tx1"/>
                        </a:solidFill>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1600">
                          <a:latin typeface="游ゴシック" panose="020B0400000000000000" pitchFamily="50" charset="-128"/>
                          <a:ea typeface="游ゴシック" panose="020B0400000000000000" pitchFamily="50" charset="-128"/>
                        </a:rPr>
                        <a:t>38</a:t>
                      </a:r>
                      <a:r>
                        <a:rPr lang="ja-JP" altLang="en-US" sz="1600">
                          <a:latin typeface="游ゴシック" panose="020B0400000000000000" pitchFamily="50" charset="-128"/>
                          <a:ea typeface="游ゴシック" panose="020B0400000000000000" pitchFamily="50" charset="-128"/>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bl>
          </a:graphicData>
        </a:graphic>
      </p:graphicFrame>
      <p:sp>
        <p:nvSpPr>
          <p:cNvPr id="1424" name="テキスト ボックス 57"/>
          <p:cNvSpPr txBox="1"/>
          <p:nvPr/>
        </p:nvSpPr>
        <p:spPr>
          <a:xfrm>
            <a:off x="1622998" y="3499287"/>
            <a:ext cx="4006781" cy="256417"/>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en-US" altLang="ja-JP" b="1"/>
              <a:t>【</a:t>
            </a:r>
            <a:r>
              <a:rPr lang="ja-JP" altLang="en-US" b="1"/>
              <a:t>収容人数</a:t>
            </a:r>
            <a:r>
              <a:rPr lang="en-US" altLang="ja-JP" b="1"/>
              <a:t>】</a:t>
            </a:r>
          </a:p>
        </p:txBody>
      </p:sp>
      <p:graphicFrame>
        <p:nvGraphicFramePr>
          <p:cNvPr id="1425" name="表 58"/>
          <p:cNvGraphicFramePr>
            <a:graphicFrameLocks noGrp="1"/>
          </p:cNvGraphicFramePr>
          <p:nvPr>
            <p:extLst>
              <p:ext uri="{D42A27DB-BD31-4B8C-83A1-F6EECF244321}">
                <p14:modId xmlns:p14="http://schemas.microsoft.com/office/powerpoint/2010/main" val="1536907429"/>
              </p:ext>
            </p:extLst>
          </p:nvPr>
        </p:nvGraphicFramePr>
        <p:xfrm>
          <a:off x="1620640" y="5892118"/>
          <a:ext cx="4805112" cy="4350925"/>
        </p:xfrm>
        <a:graphic>
          <a:graphicData uri="http://schemas.openxmlformats.org/drawingml/2006/table">
            <a:tbl>
              <a:tblPr firstRow="1" bandRow="1">
                <a:tableStyleId>{5C22544A-7EE6-4342-B048-85BDC9FD1C3A}</a:tableStyleId>
              </a:tblPr>
              <a:tblGrid>
                <a:gridCol w="1868654">
                  <a:extLst>
                    <a:ext uri="{9D8B030D-6E8A-4147-A177-3AD203B41FA5}"/>
                  </a:extLst>
                </a:gridCol>
                <a:gridCol w="978819">
                  <a:extLst>
                    <a:ext uri="{9D8B030D-6E8A-4147-A177-3AD203B41FA5}"/>
                  </a:extLst>
                </a:gridCol>
                <a:gridCol w="1957639">
                  <a:extLst>
                    <a:ext uri="{9D8B030D-6E8A-4147-A177-3AD203B41FA5}"/>
                  </a:extLst>
                </a:gridCol>
              </a:tblGrid>
              <a:tr h="352795">
                <a:tc gridSpan="2">
                  <a:txBody>
                    <a:bodyPr/>
                    <a:lstStyle/>
                    <a:p>
                      <a:pPr algn="ctr"/>
                      <a:r>
                        <a:rPr kumimoji="1" lang="ja-JP" altLang="en-US" sz="1600" dirty="0">
                          <a:latin typeface="游ゴシック" panose="020B0400000000000000" pitchFamily="50" charset="-128"/>
                          <a:ea typeface="游ゴシック" panose="020B0400000000000000" pitchFamily="50" charset="-128"/>
                        </a:rPr>
                        <a:t>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2A88"/>
                    </a:solidFill>
                  </a:tcPr>
                </a:tc>
                <a:tc hMerge="1">
                  <a:txBody>
                    <a:bodyPr/>
                    <a:lstStyle/>
                    <a:p>
                      <a:endParaRPr kumimoji="1" lang="ja-JP" altLang="en-US"/>
                    </a:p>
                  </a:txBody>
                  <a:tcPr/>
                </a:tc>
                <a:tc>
                  <a:txBody>
                    <a:bodyPr/>
                    <a:lstStyle/>
                    <a:p>
                      <a:pPr algn="ctr"/>
                      <a:r>
                        <a:rPr kumimoji="1" lang="ja-JP" altLang="en-US" sz="1600">
                          <a:latin typeface="游ゴシック" panose="020B0400000000000000" pitchFamily="50" charset="-128"/>
                          <a:ea typeface="游ゴシック" panose="020B0400000000000000" pitchFamily="50" charset="-128"/>
                        </a:rPr>
                        <a:t>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2A88"/>
                    </a:solidFill>
                  </a:tcPr>
                </a:tc>
                <a:extLst>
                  <a:ext uri="{0D108BD9-81ED-4DB2-BD59-A6C34878D82A}"/>
                </a:extLst>
              </a:tr>
              <a:tr h="372203">
                <a:tc rowSpan="5">
                  <a:txBody>
                    <a:bodyPr/>
                    <a:lstStyle/>
                    <a:p>
                      <a:r>
                        <a:rPr kumimoji="1" lang="ja-JP" altLang="en-US" sz="1600">
                          <a:solidFill>
                            <a:schemeClr val="tx1"/>
                          </a:solidFill>
                          <a:latin typeface="游ゴシック Medium" panose="020B0500000000000000" pitchFamily="50" charset="-128"/>
                          <a:ea typeface="游ゴシック Medium" panose="020B0500000000000000" pitchFamily="50" charset="-128"/>
                        </a:rPr>
                        <a:t>ライフラインの</a:t>
                      </a:r>
                      <a:r>
                        <a:rPr kumimoji="1" lang="en-US" altLang="ja-JP" sz="1600">
                          <a:solidFill>
                            <a:schemeClr val="tx1"/>
                          </a:solidFill>
                          <a:latin typeface="游ゴシック Medium" panose="020B0500000000000000" pitchFamily="50" charset="-128"/>
                          <a:ea typeface="游ゴシック Medium" panose="020B0500000000000000" pitchFamily="50" charset="-128"/>
                        </a:rPr>
                        <a:t/>
                      </a:r>
                      <a:br>
                        <a:rPr kumimoji="1" lang="en-US" altLang="ja-JP" sz="1600">
                          <a:solidFill>
                            <a:schemeClr val="tx1"/>
                          </a:solidFill>
                          <a:latin typeface="游ゴシック Medium" panose="020B0500000000000000" pitchFamily="50" charset="-128"/>
                          <a:ea typeface="游ゴシック Medium" panose="020B0500000000000000" pitchFamily="50" charset="-128"/>
                        </a:rPr>
                      </a:br>
                      <a:r>
                        <a:rPr kumimoji="1" lang="ja-JP" altLang="en-US" sz="1600">
                          <a:solidFill>
                            <a:schemeClr val="tx1"/>
                          </a:solidFill>
                          <a:latin typeface="游ゴシック Medium" panose="020B0500000000000000" pitchFamily="50" charset="-128"/>
                          <a:ea typeface="游ゴシック Medium" panose="020B0500000000000000" pitchFamily="50" charset="-128"/>
                        </a:rPr>
                        <a:t>代替設備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chemeClr val="tx1"/>
                          </a:solidFill>
                          <a:latin typeface="游ゴシック Medium" panose="020B0500000000000000" pitchFamily="50" charset="-128"/>
                          <a:ea typeface="游ゴシック Medium" panose="020B0500000000000000" pitchFamily="50" charset="-128"/>
                        </a:rPr>
                        <a:t>電気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600">
                          <a:latin typeface="游ゴシック" panose="020B0400000000000000" pitchFamily="50" charset="-128"/>
                          <a:ea typeface="游ゴシック" panose="020B0400000000000000" pitchFamily="50" charset="-128"/>
                        </a:rPr>
                        <a:t>ポータブル発電機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372203">
                <a:tc vMerge="1">
                  <a:txBody>
                    <a:bodyPr/>
                    <a:lstStyle/>
                    <a:p>
                      <a:endParaRPr kumimoji="1" lang="ja-JP" altLang="en-US" sz="1600">
                        <a:solidFill>
                          <a:srgbClr val="FF0000"/>
                        </a:solidFill>
                        <a:highlight>
                          <a:srgbClr val="FFFF00"/>
                        </a:highlight>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chemeClr val="tx1"/>
                          </a:solidFill>
                          <a:latin typeface="游ゴシック Medium" panose="020B0500000000000000" pitchFamily="50" charset="-128"/>
                          <a:ea typeface="游ゴシック Medium" panose="020B0500000000000000" pitchFamily="50" charset="-128"/>
                        </a:rPr>
                        <a:t>水道</a:t>
                      </a:r>
                      <a:endParaRPr kumimoji="1" lang="ja-JP"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1600">
                          <a:latin typeface="游ゴシック" panose="020B0400000000000000" pitchFamily="50" charset="-128"/>
                          <a:ea typeface="游ゴシック" panose="020B0400000000000000" pitchFamily="50" charset="-128"/>
                        </a:rPr>
                        <a:t>-</a:t>
                      </a:r>
                      <a:endParaRPr lang="ja-JP" altLang="en-US" sz="16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372203">
                <a:tc vMerge="1">
                  <a:txBody>
                    <a:bodyPr/>
                    <a:lstStyle/>
                    <a:p>
                      <a:endParaRPr kumimoji="1" lang="ja-JP" altLang="en-US" sz="1600">
                        <a:solidFill>
                          <a:srgbClr val="FF0000"/>
                        </a:solidFill>
                        <a:highlight>
                          <a:srgbClr val="FFFF00"/>
                        </a:highlight>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chemeClr val="tx1"/>
                          </a:solidFill>
                          <a:latin typeface="游ゴシック Medium" panose="020B0500000000000000" pitchFamily="50" charset="-128"/>
                          <a:ea typeface="游ゴシック Medium" panose="020B0500000000000000" pitchFamily="50" charset="-128"/>
                        </a:rPr>
                        <a:t>ガス</a:t>
                      </a:r>
                      <a:endParaRPr kumimoji="1" lang="ja-JP"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600">
                          <a:latin typeface="游ゴシック" panose="020B0400000000000000" pitchFamily="50" charset="-128"/>
                          <a:ea typeface="游ゴシック" panose="020B0400000000000000" pitchFamily="50" charset="-128"/>
                        </a:rPr>
                        <a:t>プロパンガス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372203">
                <a:tc vMerge="1">
                  <a:txBody>
                    <a:bodyPr/>
                    <a:lstStyle/>
                    <a:p>
                      <a:endParaRPr kumimoji="1" lang="ja-JP" altLang="en-US" sz="1600">
                        <a:solidFill>
                          <a:srgbClr val="FF0000"/>
                        </a:solidFill>
                        <a:highlight>
                          <a:srgbClr val="FFFF00"/>
                        </a:highlight>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chemeClr val="tx1"/>
                          </a:solidFill>
                          <a:latin typeface="游ゴシック Medium" panose="020B0500000000000000" pitchFamily="50" charset="-128"/>
                          <a:ea typeface="游ゴシック Medium" panose="020B0500000000000000" pitchFamily="50" charset="-128"/>
                        </a:rPr>
                        <a:t>通信</a:t>
                      </a:r>
                      <a:endParaRPr kumimoji="1" lang="ja-JP"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1600">
                          <a:latin typeface="游ゴシック" panose="020B0400000000000000" pitchFamily="50" charset="-128"/>
                          <a:ea typeface="游ゴシック" panose="020B0400000000000000" pitchFamily="50" charset="-128"/>
                        </a:rPr>
                        <a:t>-</a:t>
                      </a:r>
                      <a:endParaRPr lang="ja-JP" altLang="en-US" sz="16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372203">
                <a:tc vMerge="1">
                  <a:txBody>
                    <a:bodyPr/>
                    <a:lstStyle/>
                    <a:p>
                      <a:endParaRPr kumimoji="1" lang="ja-JP" altLang="en-US" sz="1600">
                        <a:solidFill>
                          <a:srgbClr val="FF0000"/>
                        </a:solidFill>
                        <a:highlight>
                          <a:srgbClr val="FFFF00"/>
                        </a:highlight>
                        <a:latin typeface="游ゴシック Medium" panose="020B0500000000000000" pitchFamily="50" charset="-128"/>
                        <a:ea typeface="游ゴシック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kumimoji="1" lang="ja-JP" altLang="en-US" sz="1600">
                          <a:solidFill>
                            <a:schemeClr val="tx1"/>
                          </a:solidFill>
                          <a:latin typeface="游ゴシック Medium" panose="020B0500000000000000" pitchFamily="50" charset="-128"/>
                          <a:ea typeface="游ゴシック Medium" panose="020B0500000000000000" pitchFamily="50" charset="-128"/>
                        </a:rPr>
                        <a:t>トイレ</a:t>
                      </a:r>
                      <a:endParaRPr kumimoji="1" lang="ja-JP" alt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1600">
                          <a:latin typeface="游ゴシック" panose="020B0400000000000000" pitchFamily="50" charset="-128"/>
                          <a:ea typeface="游ゴシック" panose="020B0400000000000000" pitchFamily="50" charset="-128"/>
                        </a:rPr>
                        <a:t>-</a:t>
                      </a:r>
                      <a:endParaRPr lang="ja-JP" altLang="en-US" sz="16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2137115">
                <a:tc gridSpan="2">
                  <a:txBody>
                    <a:bodyPr/>
                    <a:lstStyle/>
                    <a:p>
                      <a:r>
                        <a:rPr kumimoji="1" lang="ja-JP" altLang="en-US" sz="1600">
                          <a:solidFill>
                            <a:schemeClr val="tx1"/>
                          </a:solidFill>
                          <a:latin typeface="游ゴシック Medium" panose="020B0500000000000000" pitchFamily="50" charset="-128"/>
                          <a:ea typeface="游ゴシック Medium" panose="020B0500000000000000" pitchFamily="50" charset="-128"/>
                        </a:rPr>
                        <a:t>その他の設備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游ゴシック" panose="020B0400000000000000" pitchFamily="50" charset="-128"/>
                          <a:ea typeface="游ゴシック" panose="020B0400000000000000" pitchFamily="50" charset="-128"/>
                        </a:rPr>
                        <a:t>駐車場</a:t>
                      </a:r>
                      <a:r>
                        <a:rPr lang="en-US" altLang="zh-TW" sz="1600" dirty="0" smtClean="0">
                          <a:latin typeface="游ゴシック" panose="020B0400000000000000" pitchFamily="50" charset="-128"/>
                          <a:ea typeface="游ゴシック" panose="020B0400000000000000" pitchFamily="50" charset="-128"/>
                        </a:rPr>
                        <a:t>30</a:t>
                      </a:r>
                      <a:r>
                        <a:rPr lang="zh-TW" altLang="en-US" sz="1600" dirty="0" smtClean="0">
                          <a:latin typeface="游ゴシック" panose="020B0400000000000000" pitchFamily="50" charset="-128"/>
                          <a:ea typeface="游ゴシック" panose="020B0400000000000000" pitchFamily="50" charset="-128"/>
                        </a:rPr>
                        <a:t>台（中通小学校体育館北側芝生公園）</a:t>
                      </a:r>
                      <a:r>
                        <a:rPr lang="ja-JP" altLang="en-US" sz="1600" dirty="0" err="1" smtClean="0">
                          <a:latin typeface="游ゴシック" panose="020B0400000000000000" pitchFamily="50" charset="-128"/>
                          <a:ea typeface="+mn-ea"/>
                        </a:rPr>
                        <a:t>、</a:t>
                      </a:r>
                      <a:r>
                        <a:rPr lang="ja-JP" altLang="en-US" sz="1600" dirty="0" smtClean="0">
                          <a:latin typeface="游ゴシック" panose="020B0400000000000000" pitchFamily="50" charset="-128"/>
                          <a:ea typeface="游ゴシック" panose="020B0400000000000000" pitchFamily="50" charset="-128"/>
                        </a:rPr>
                        <a:t>駐車場</a:t>
                      </a:r>
                      <a:r>
                        <a:rPr lang="en-US" altLang="ja-JP" sz="1600" dirty="0">
                          <a:latin typeface="游ゴシック" panose="020B0400000000000000" pitchFamily="50" charset="-128"/>
                          <a:ea typeface="游ゴシック" panose="020B0400000000000000" pitchFamily="50" charset="-128"/>
                        </a:rPr>
                        <a:t>10</a:t>
                      </a:r>
                      <a:r>
                        <a:rPr lang="ja-JP" altLang="en-US" sz="1600" dirty="0">
                          <a:latin typeface="游ゴシック" panose="020B0400000000000000" pitchFamily="50" charset="-128"/>
                          <a:ea typeface="游ゴシック" panose="020B0400000000000000" pitchFamily="50" charset="-128"/>
                        </a:rPr>
                        <a:t>台（小学校東側）、調理設備、</a:t>
                      </a:r>
                      <a:r>
                        <a:rPr lang="ja-JP" altLang="en-US" sz="1600" dirty="0" smtClean="0">
                          <a:latin typeface="游ゴシック" panose="020B0400000000000000" pitchFamily="50" charset="-128"/>
                          <a:ea typeface="游ゴシック" panose="020B0400000000000000" pitchFamily="50" charset="-128"/>
                        </a:rPr>
                        <a:t>テレビ</a:t>
                      </a:r>
                      <a:endParaRPr lang="ja-JP" altLang="en-US" sz="16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bl>
          </a:graphicData>
        </a:graphic>
      </p:graphicFrame>
      <p:sp>
        <p:nvSpPr>
          <p:cNvPr id="1426" name="テキスト ボックス 59"/>
          <p:cNvSpPr txBox="1"/>
          <p:nvPr/>
        </p:nvSpPr>
        <p:spPr>
          <a:xfrm>
            <a:off x="1591179" y="5567893"/>
            <a:ext cx="4006781" cy="256417"/>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en-US" altLang="ja-JP" b="1"/>
              <a:t>【</a:t>
            </a:r>
            <a:r>
              <a:rPr lang="ja-JP" altLang="en-US" b="1"/>
              <a:t>設備一覧</a:t>
            </a:r>
            <a:r>
              <a:rPr lang="en-US" altLang="ja-JP" b="1"/>
              <a:t>】</a:t>
            </a:r>
          </a:p>
        </p:txBody>
      </p:sp>
    </p:spTree>
    <p:extLst>
      <p:ext uri="{BB962C8B-B14F-4D97-AF65-F5344CB8AC3E}">
        <p14:creationId xmlns:p14="http://schemas.microsoft.com/office/powerpoint/2010/main" val="833855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 name="bg object 16"/>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1429" name="bg object 17"/>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1430" name="bg object 18"/>
          <p:cNvPicPr/>
          <p:nvPr/>
        </p:nvPicPr>
        <p:blipFill>
          <a:blip r:embed="rId2"/>
          <a:stretch>
            <a:fillRect/>
          </a:stretch>
        </p:blipFill>
        <p:spPr>
          <a:xfrm>
            <a:off x="117745" y="0"/>
            <a:ext cx="174123" cy="208812"/>
          </a:xfrm>
          <a:prstGeom prst="rect">
            <a:avLst/>
          </a:prstGeom>
        </p:spPr>
      </p:pic>
      <p:sp>
        <p:nvSpPr>
          <p:cNvPr id="1431" name="テキスト ボックス 5"/>
          <p:cNvSpPr txBox="1"/>
          <p:nvPr/>
        </p:nvSpPr>
        <p:spPr>
          <a:xfrm>
            <a:off x="64168" y="10172700"/>
            <a:ext cx="689811"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１２</a:t>
            </a:r>
            <a:endParaRPr lang="ja-JP" altLang="en-US">
              <a:solidFill>
                <a:schemeClr val="tx1">
                  <a:lumMod val="50000"/>
                  <a:lumOff val="50000"/>
                </a:schemeClr>
              </a:solidFill>
              <a:latin typeface="+mj-ea"/>
              <a:ea typeface="+mj-ea"/>
            </a:endParaRPr>
          </a:p>
        </p:txBody>
      </p:sp>
      <p:sp>
        <p:nvSpPr>
          <p:cNvPr id="1432" name="object 15"/>
          <p:cNvSpPr txBox="1"/>
          <p:nvPr/>
        </p:nvSpPr>
        <p:spPr>
          <a:xfrm>
            <a:off x="609179" y="1996876"/>
            <a:ext cx="3327400"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spc="-85">
                <a:solidFill>
                  <a:srgbClr val="172A88"/>
                </a:solidFill>
                <a:latin typeface="Yu Gothic" panose="020B0400000000000000" pitchFamily="34" charset="-128"/>
                <a:ea typeface="Yu Gothic" panose="020B0400000000000000" pitchFamily="34" charset="-128"/>
                <a:cs typeface="YuGothic"/>
              </a:rPr>
              <a:t>１</a:t>
            </a:r>
            <a:r>
              <a:rPr lang="en-US" altLang="ja-JP" sz="2400" b="1" spc="-85">
                <a:solidFill>
                  <a:srgbClr val="172A88"/>
                </a:solidFill>
                <a:latin typeface="Yu Gothic" panose="020B0400000000000000" pitchFamily="34" charset="-128"/>
                <a:ea typeface="Yu Gothic" panose="020B0400000000000000" pitchFamily="34" charset="-128"/>
                <a:cs typeface="YuGothic"/>
              </a:rPr>
              <a:t>.</a:t>
            </a:r>
            <a:r>
              <a:rPr lang="ja-JP" altLang="en-US" sz="2400" b="1" spc="-85">
                <a:solidFill>
                  <a:srgbClr val="172A88"/>
                </a:solidFill>
                <a:latin typeface="Yu Gothic" panose="020B0400000000000000" pitchFamily="34" charset="-128"/>
                <a:ea typeface="Yu Gothic" panose="020B0400000000000000" pitchFamily="34" charset="-128"/>
                <a:cs typeface="YuGothic"/>
              </a:rPr>
              <a:t> 備品一覧</a:t>
            </a:r>
            <a:endParaRPr sz="2400" b="1">
              <a:solidFill>
                <a:srgbClr val="172A88"/>
              </a:solidFill>
              <a:latin typeface="Yu Gothic" panose="020B0400000000000000" pitchFamily="34" charset="-128"/>
              <a:ea typeface="Yu Gothic" panose="020B0400000000000000" pitchFamily="34" charset="-128"/>
              <a:cs typeface="YuGothic"/>
            </a:endParaRPr>
          </a:p>
        </p:txBody>
      </p:sp>
      <p:graphicFrame>
        <p:nvGraphicFramePr>
          <p:cNvPr id="1433" name="表 7"/>
          <p:cNvGraphicFramePr>
            <a:graphicFrameLocks noGrp="1"/>
          </p:cNvGraphicFramePr>
          <p:nvPr>
            <p:extLst>
              <p:ext uri="{D42A27DB-BD31-4B8C-83A1-F6EECF244321}">
                <p14:modId xmlns:p14="http://schemas.microsoft.com/office/powerpoint/2010/main" val="1794308095"/>
              </p:ext>
            </p:extLst>
          </p:nvPr>
        </p:nvGraphicFramePr>
        <p:xfrm>
          <a:off x="609179" y="2830097"/>
          <a:ext cx="6567806" cy="5108200"/>
        </p:xfrm>
        <a:graphic>
          <a:graphicData uri="http://schemas.openxmlformats.org/drawingml/2006/table">
            <a:tbl>
              <a:tblPr firstRow="1" firstCol="1" bandRow="1"/>
              <a:tblGrid>
                <a:gridCol w="1320508">
                  <a:extLst>
                    <a:ext uri="{9D8B030D-6E8A-4147-A177-3AD203B41FA5}"/>
                  </a:extLst>
                </a:gridCol>
                <a:gridCol w="1835364">
                  <a:extLst>
                    <a:ext uri="{9D8B030D-6E8A-4147-A177-3AD203B41FA5}"/>
                  </a:extLst>
                </a:gridCol>
                <a:gridCol w="685800">
                  <a:extLst>
                    <a:ext uri="{9D8B030D-6E8A-4147-A177-3AD203B41FA5}"/>
                  </a:extLst>
                </a:gridCol>
                <a:gridCol w="1295400">
                  <a:extLst>
                    <a:ext uri="{9D8B030D-6E8A-4147-A177-3AD203B41FA5}"/>
                  </a:extLst>
                </a:gridCol>
                <a:gridCol w="1430734">
                  <a:extLst>
                    <a:ext uri="{9D8B030D-6E8A-4147-A177-3AD203B41FA5}"/>
                  </a:extLst>
                </a:gridCol>
              </a:tblGrid>
              <a:tr h="771672">
                <a:tc>
                  <a:txBody>
                    <a:bodyPr/>
                    <a:lstStyle/>
                    <a:p>
                      <a:pPr algn="ctr"/>
                      <a:r>
                        <a:rPr lang="ja-JP" altLang="en-US" sz="1400" b="1" kern="100" dirty="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rPr>
                        <a:t>設置する</a:t>
                      </a:r>
                      <a:endParaRPr lang="en-US" altLang="ja-JP" sz="1400" b="1" kern="100" dirty="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r>
                        <a:rPr lang="ja-JP" altLang="en-US" sz="1400" b="1" kern="100" dirty="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rPr>
                        <a:t>場所・部屋</a:t>
                      </a:r>
                      <a:endParaRPr lang="ja-JP" sz="1400" b="1" kern="100" dirty="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ja-JP" sz="1400" b="1" kern="10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rPr>
                        <a:t>品名</a:t>
                      </a:r>
                      <a:endParaRPr lang="ja-JP" sz="1400" kern="10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ja-JP" sz="1400" b="1" kern="10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rPr>
                        <a:t>数</a:t>
                      </a:r>
                      <a:endParaRPr lang="ja-JP" sz="1400" kern="10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ja-JP" sz="1400" b="1" kern="10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rPr>
                        <a:t>保管場所</a:t>
                      </a:r>
                      <a:endParaRPr lang="ja-JP" sz="1400" kern="10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ja-JP" sz="1400" b="1" kern="10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rPr>
                        <a:t>備考</a:t>
                      </a:r>
                      <a:endParaRPr lang="ja-JP" sz="1400" kern="10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extLst>
              </a:tr>
              <a:tr h="406144">
                <a:tc rowSpan="3">
                  <a:txBody>
                    <a:bodyPr/>
                    <a:lstStyle/>
                    <a:p>
                      <a:pPr algn="ctr"/>
                      <a:r>
                        <a:rPr lang="ja-JP" altLang="en-US" sz="14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受付</a:t>
                      </a:r>
                      <a:endParaRPr lang="ja-JP" sz="140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45</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階会議室</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extLst>
              </a:tr>
              <a:tr h="406144">
                <a:tc vMerge="1">
                  <a:txBody>
                    <a:bodyPr/>
                    <a:lstStyle/>
                    <a:p>
                      <a:pPr algn="ctr"/>
                      <a:endParaRPr lang="ja-JP" sz="14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sz="14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いす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130</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階会議室</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ja-JP" sz="14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extLst>
              </a:tr>
              <a:tr h="406144">
                <a:tc vMerge="1">
                  <a:txBody>
                    <a:bodyPr/>
                    <a:lstStyle/>
                    <a:p>
                      <a:pPr algn="ctr"/>
                      <a:endParaRPr lang="ja-JP" sz="14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ja-JP" sz="1400" b="0" i="0" u="none" strike="noStrike" kern="1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筆記用具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20</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階事務室</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ja-JP" sz="14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extLst>
              </a:tr>
              <a:tr h="406144">
                <a:tc>
                  <a:txBody>
                    <a:bodyPr/>
                    <a:lstStyle/>
                    <a:p>
                      <a:pPr algn="ctr"/>
                      <a:r>
                        <a:rPr lang="ja-JP" altLang="en-US" sz="1400" b="1"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荷下ろし・</a:t>
                      </a:r>
                      <a:endParaRPr lang="en-US" altLang="ja-JP" sz="1400" b="1"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r>
                        <a:rPr lang="ja-JP" altLang="en-US" sz="1400" b="1"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荷捌き場所</a:t>
                      </a:r>
                      <a:endParaRPr lang="ja-JP" sz="1400" b="1"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台車</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階図書室</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extLst>
              </a:tr>
              <a:tr h="406144">
                <a:tc rowSpan="3">
                  <a:txBody>
                    <a:bodyPr/>
                    <a:lstStyle/>
                    <a:p>
                      <a:pPr algn="ctr"/>
                      <a:r>
                        <a:rPr lang="ja-JP" altLang="en-US" sz="1400" b="1"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仮設トイレ</a:t>
                      </a:r>
                      <a:endParaRPr lang="en-US" altLang="ja-JP" sz="1400" b="1"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r>
                        <a:rPr lang="ja-JP" altLang="en-US" sz="1400" b="1"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設置場所</a:t>
                      </a:r>
                      <a:endParaRPr lang="ja-JP" sz="1400" b="1"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照明（投光器）</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5</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階器具庫</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extLst>
              </a:tr>
              <a:tr h="406144">
                <a:tc vMerge="1">
                  <a:txBody>
                    <a:bodyPr/>
                    <a:lstStyle/>
                    <a:p>
                      <a:endParaRPr lang="ja-JP" sz="1400" b="1" kern="10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インスタントトイレ</a:t>
                      </a:r>
                      <a:endPar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l"/>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（袋のみ）</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200</a:t>
                      </a:r>
                      <a:r>
                        <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階器具庫</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ja-JP" altLang="en-US" sz="1400"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本体</a:t>
                      </a:r>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なし。既存</a:t>
                      </a:r>
                      <a:r>
                        <a:rPr lang="ja-JP" altLang="en-US" sz="1400" kern="100" dirty="0" smtClean="0">
                          <a:solidFill>
                            <a:schemeClr val="tx1"/>
                          </a:solidFill>
                          <a:effectLst/>
                          <a:latin typeface="游ゴシック" panose="020B0400000000000000" pitchFamily="50" charset="-128"/>
                          <a:ea typeface="+mn-ea"/>
                          <a:cs typeface="Times New Roman" panose="02020603050405020304" pitchFamily="18" charset="0"/>
                        </a:rPr>
                        <a:t>の洋式便器</a:t>
                      </a:r>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に設置し使用可能。断水時での使用を想定。</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extLst>
              </a:tr>
              <a:tr h="406144">
                <a:tc vMerge="1">
                  <a:txBody>
                    <a:bodyPr/>
                    <a:lstStyle/>
                    <a:p>
                      <a:pPr algn="ctr"/>
                      <a:endParaRPr lang="ja-JP" sz="14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コードリール</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a:t>
                      </a:r>
                      <a:r>
                        <a:rPr 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alt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階倉庫</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en-US"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a:t>
                      </a:r>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extLst>
              </a:tr>
              <a:tr h="406144">
                <a:tc>
                  <a:txBody>
                    <a:bodyPr/>
                    <a:lstStyle/>
                    <a:p>
                      <a:pPr algn="ctr"/>
                      <a:endParaRPr lang="ja-JP" sz="1400" b="1"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endParaRPr lang="ja-JP" sz="14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endParaRPr lang="ja-JP" sz="14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endParaRPr lang="ja-JP" sz="14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extLst>
              </a:tr>
              <a:tr h="406144">
                <a:tc>
                  <a:txBody>
                    <a:bodyPr/>
                    <a:lstStyle/>
                    <a:p>
                      <a:pPr algn="ctr"/>
                      <a:endParaRPr lang="ja-JP" sz="1400" b="1"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endParaRPr lang="ja-JP" sz="14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endParaRPr lang="ja-JP" sz="14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endParaRPr lang="ja-JP" sz="14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endParaRPr lang="ja-JP" sz="14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extLst>
              </a:tr>
            </a:tbl>
          </a:graphicData>
        </a:graphic>
      </p:graphicFrame>
      <p:sp>
        <p:nvSpPr>
          <p:cNvPr id="1434" name="テキスト ボックス 8"/>
          <p:cNvSpPr txBox="1"/>
          <p:nvPr/>
        </p:nvSpPr>
        <p:spPr>
          <a:xfrm>
            <a:off x="609179" y="2425882"/>
            <a:ext cx="6179247" cy="257122"/>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a:latin typeface="游ゴシック" panose="020B0400000000000000" pitchFamily="50" charset="-128"/>
                <a:ea typeface="游ゴシック" panose="020B0400000000000000" pitchFamily="50" charset="-128"/>
              </a:rPr>
              <a:t>避難所内にある備品は下記の通りです。</a:t>
            </a:r>
            <a:endParaRPr lang="en-US" altLang="ja-JP"/>
          </a:p>
        </p:txBody>
      </p:sp>
      <p:sp>
        <p:nvSpPr>
          <p:cNvPr id="1435" name="object 2"/>
          <p:cNvSpPr txBox="1"/>
          <p:nvPr/>
        </p:nvSpPr>
        <p:spPr>
          <a:xfrm>
            <a:off x="385638" y="850900"/>
            <a:ext cx="5577012"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ja-JP" altLang="en-US" sz="2400" b="1" kern="0">
                <a:solidFill>
                  <a:srgbClr val="172A88"/>
                </a:solidFill>
                <a:latin typeface="Yu Gothic" panose="020B0400000000000000" pitchFamily="34" charset="-128"/>
                <a:ea typeface="Yu Gothic" panose="020B0400000000000000" pitchFamily="34" charset="-128"/>
              </a:rPr>
              <a:t>（２）備品・備蓄</a:t>
            </a:r>
          </a:p>
        </p:txBody>
      </p:sp>
      <p:sp>
        <p:nvSpPr>
          <p:cNvPr id="1436" name="テキスト ボックス 10"/>
          <p:cNvSpPr txBox="1"/>
          <p:nvPr/>
        </p:nvSpPr>
        <p:spPr>
          <a:xfrm>
            <a:off x="704850" y="1308100"/>
            <a:ext cx="6179247" cy="515654"/>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a:latin typeface="游ゴシック" panose="020B0400000000000000" pitchFamily="50" charset="-128"/>
                <a:ea typeface="游ゴシック" panose="020B0400000000000000" pitchFamily="50" charset="-128"/>
              </a:rPr>
              <a:t>この施設では、避難所の開設・運営にあたり、次のような備品・備蓄が用意されています。</a:t>
            </a:r>
            <a:endParaRPr lang="en-US" altLang="ja-JP"/>
          </a:p>
        </p:txBody>
      </p:sp>
      <p:sp>
        <p:nvSpPr>
          <p:cNvPr id="1437" name="テキスト ボックス 11"/>
          <p:cNvSpPr txBox="1"/>
          <p:nvPr/>
        </p:nvSpPr>
        <p:spPr>
          <a:xfrm>
            <a:off x="1645186" y="9249370"/>
            <a:ext cx="5045449" cy="692882"/>
          </a:xfrm>
          <a:prstGeom prst="rect">
            <a:avLst/>
          </a:prstGeom>
          <a:noFill/>
        </p:spPr>
        <p:txBody>
          <a:bodyPr wrap="square">
            <a:spAutoFit/>
          </a:bodyPr>
          <a:lstStyle/>
          <a:p>
            <a:pPr marL="12700" marR="5080">
              <a:lnSpc>
                <a:spcPct val="145800"/>
              </a:lnSpc>
              <a:spcBef>
                <a:spcPts val="100"/>
              </a:spcBef>
            </a:pPr>
            <a:r>
              <a:rPr lang="ja-JP" altLang="en-US" sz="1400" b="1">
                <a:solidFill>
                  <a:srgbClr val="221815"/>
                </a:solidFill>
                <a:latin typeface="Yu Gothic" panose="020B0400000000000000" pitchFamily="34" charset="-128"/>
                <a:ea typeface="Yu Gothic" panose="020B0400000000000000" pitchFamily="34" charset="-128"/>
                <a:cs typeface="YuGo-Medium"/>
              </a:rPr>
              <a:t>備品については一覧化する過程で、新たに追加すべき資機材はないか、数量を補充すべき資機材はないかを確認します。</a:t>
            </a:r>
            <a:endParaRPr lang="ja-JP" altLang="en-US" sz="1400" b="1">
              <a:latin typeface="Yu Gothic" panose="020B0400000000000000" pitchFamily="34" charset="-128"/>
              <a:ea typeface="Yu Gothic" panose="020B0400000000000000" pitchFamily="34" charset="-128"/>
              <a:cs typeface="YuGo-Medium"/>
            </a:endParaRPr>
          </a:p>
        </p:txBody>
      </p:sp>
      <p:sp>
        <p:nvSpPr>
          <p:cNvPr id="1438" name="正方形/長方形 12"/>
          <p:cNvSpPr/>
          <p:nvPr/>
        </p:nvSpPr>
        <p:spPr>
          <a:xfrm>
            <a:off x="665586" y="9190383"/>
            <a:ext cx="6514712" cy="804517"/>
          </a:xfrm>
          <a:prstGeom prst="rect">
            <a:avLst/>
          </a:prstGeom>
          <a:no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1439" name="テキスト ボックス 13"/>
          <p:cNvSpPr txBox="1"/>
          <p:nvPr/>
        </p:nvSpPr>
        <p:spPr>
          <a:xfrm>
            <a:off x="877186" y="9712994"/>
            <a:ext cx="788769" cy="276999"/>
          </a:xfrm>
          <a:prstGeom prst="rect">
            <a:avLst/>
          </a:prstGeom>
          <a:noFill/>
        </p:spPr>
        <p:txBody>
          <a:bodyPr wrap="square">
            <a:spAutoFit/>
          </a:bodyPr>
          <a:lstStyle/>
          <a:p>
            <a:pPr>
              <a:lnSpc>
                <a:spcPct val="100000"/>
              </a:lnSpc>
            </a:pPr>
            <a:r>
              <a:rPr lang="en-US" altLang="ja-JP" sz="1200" b="1">
                <a:solidFill>
                  <a:srgbClr val="221815"/>
                </a:solidFill>
                <a:latin typeface="Yu Gothic" panose="020B0400000000000000" pitchFamily="34" charset="-128"/>
                <a:ea typeface="Yu Gothic" panose="020B0400000000000000" pitchFamily="34" charset="-128"/>
                <a:cs typeface="YuGothic"/>
              </a:rPr>
              <a:t>POINT</a:t>
            </a:r>
          </a:p>
        </p:txBody>
      </p:sp>
      <p:sp>
        <p:nvSpPr>
          <p:cNvPr id="1440" name="object 17"/>
          <p:cNvSpPr/>
          <p:nvPr/>
        </p:nvSpPr>
        <p:spPr>
          <a:xfrm>
            <a:off x="995500" y="9298928"/>
            <a:ext cx="432000" cy="432000"/>
          </a:xfrm>
          <a:custGeom>
            <a:avLst/>
            <a:gdLst/>
            <a:ahLst/>
            <a:cxnLst/>
            <a:rect l="l" t="t" r="r" b="b"/>
            <a:pathLst>
              <a:path w="549910" h="549909">
                <a:moveTo>
                  <a:pt x="302374" y="331685"/>
                </a:moveTo>
                <a:lnTo>
                  <a:pt x="247396" y="331685"/>
                </a:lnTo>
                <a:lnTo>
                  <a:pt x="247396" y="386664"/>
                </a:lnTo>
                <a:lnTo>
                  <a:pt x="302374" y="386664"/>
                </a:lnTo>
                <a:lnTo>
                  <a:pt x="302374" y="331685"/>
                </a:lnTo>
                <a:close/>
              </a:path>
              <a:path w="549910" h="549909">
                <a:moveTo>
                  <a:pt x="302374" y="133858"/>
                </a:moveTo>
                <a:lnTo>
                  <a:pt x="247396" y="133858"/>
                </a:lnTo>
                <a:lnTo>
                  <a:pt x="247396" y="302399"/>
                </a:lnTo>
                <a:lnTo>
                  <a:pt x="302374" y="302399"/>
                </a:lnTo>
                <a:lnTo>
                  <a:pt x="302374" y="133858"/>
                </a:lnTo>
                <a:close/>
              </a:path>
              <a:path w="549910" h="549909">
                <a:moveTo>
                  <a:pt x="549783" y="274891"/>
                </a:moveTo>
                <a:lnTo>
                  <a:pt x="545338" y="225552"/>
                </a:lnTo>
                <a:lnTo>
                  <a:pt x="532549" y="179070"/>
                </a:lnTo>
                <a:lnTo>
                  <a:pt x="529170" y="171970"/>
                </a:lnTo>
                <a:lnTo>
                  <a:pt x="529170" y="274891"/>
                </a:lnTo>
                <a:lnTo>
                  <a:pt x="525056" y="320548"/>
                </a:lnTo>
                <a:lnTo>
                  <a:pt x="513232" y="363524"/>
                </a:lnTo>
                <a:lnTo>
                  <a:pt x="494398" y="403136"/>
                </a:lnTo>
                <a:lnTo>
                  <a:pt x="469290" y="438632"/>
                </a:lnTo>
                <a:lnTo>
                  <a:pt x="438619" y="469303"/>
                </a:lnTo>
                <a:lnTo>
                  <a:pt x="403123" y="494411"/>
                </a:lnTo>
                <a:lnTo>
                  <a:pt x="363524" y="513245"/>
                </a:lnTo>
                <a:lnTo>
                  <a:pt x="320535" y="525068"/>
                </a:lnTo>
                <a:lnTo>
                  <a:pt x="274891" y="529170"/>
                </a:lnTo>
                <a:lnTo>
                  <a:pt x="229235" y="525068"/>
                </a:lnTo>
                <a:lnTo>
                  <a:pt x="186245" y="513245"/>
                </a:lnTo>
                <a:lnTo>
                  <a:pt x="146646" y="494411"/>
                </a:lnTo>
                <a:lnTo>
                  <a:pt x="111150" y="469303"/>
                </a:lnTo>
                <a:lnTo>
                  <a:pt x="80479" y="438632"/>
                </a:lnTo>
                <a:lnTo>
                  <a:pt x="55372" y="403136"/>
                </a:lnTo>
                <a:lnTo>
                  <a:pt x="36537" y="363524"/>
                </a:lnTo>
                <a:lnTo>
                  <a:pt x="24714" y="320548"/>
                </a:lnTo>
                <a:lnTo>
                  <a:pt x="20612" y="274891"/>
                </a:lnTo>
                <a:lnTo>
                  <a:pt x="24714" y="229247"/>
                </a:lnTo>
                <a:lnTo>
                  <a:pt x="36537" y="186258"/>
                </a:lnTo>
                <a:lnTo>
                  <a:pt x="55372" y="146659"/>
                </a:lnTo>
                <a:lnTo>
                  <a:pt x="80479" y="111163"/>
                </a:lnTo>
                <a:lnTo>
                  <a:pt x="111150" y="80492"/>
                </a:lnTo>
                <a:lnTo>
                  <a:pt x="146646" y="55384"/>
                </a:lnTo>
                <a:lnTo>
                  <a:pt x="186245" y="36550"/>
                </a:lnTo>
                <a:lnTo>
                  <a:pt x="229235" y="24714"/>
                </a:lnTo>
                <a:lnTo>
                  <a:pt x="274891" y="20612"/>
                </a:lnTo>
                <a:lnTo>
                  <a:pt x="320535" y="24714"/>
                </a:lnTo>
                <a:lnTo>
                  <a:pt x="363524" y="36550"/>
                </a:lnTo>
                <a:lnTo>
                  <a:pt x="403123" y="55384"/>
                </a:lnTo>
                <a:lnTo>
                  <a:pt x="438619" y="80492"/>
                </a:lnTo>
                <a:lnTo>
                  <a:pt x="469290" y="111163"/>
                </a:lnTo>
                <a:lnTo>
                  <a:pt x="494398" y="146659"/>
                </a:lnTo>
                <a:lnTo>
                  <a:pt x="513232" y="186258"/>
                </a:lnTo>
                <a:lnTo>
                  <a:pt x="525056" y="229247"/>
                </a:lnTo>
                <a:lnTo>
                  <a:pt x="529170" y="274891"/>
                </a:lnTo>
                <a:lnTo>
                  <a:pt x="529170" y="171970"/>
                </a:lnTo>
                <a:lnTo>
                  <a:pt x="512191" y="136258"/>
                </a:lnTo>
                <a:lnTo>
                  <a:pt x="485051" y="97891"/>
                </a:lnTo>
                <a:lnTo>
                  <a:pt x="451891" y="64731"/>
                </a:lnTo>
                <a:lnTo>
                  <a:pt x="413524" y="37592"/>
                </a:lnTo>
                <a:lnTo>
                  <a:pt x="377825" y="20612"/>
                </a:lnTo>
                <a:lnTo>
                  <a:pt x="324231" y="4445"/>
                </a:lnTo>
                <a:lnTo>
                  <a:pt x="274891" y="0"/>
                </a:lnTo>
                <a:lnTo>
                  <a:pt x="225539" y="4445"/>
                </a:lnTo>
                <a:lnTo>
                  <a:pt x="179070" y="17233"/>
                </a:lnTo>
                <a:lnTo>
                  <a:pt x="136245" y="37592"/>
                </a:lnTo>
                <a:lnTo>
                  <a:pt x="97878" y="64731"/>
                </a:lnTo>
                <a:lnTo>
                  <a:pt x="64731" y="97891"/>
                </a:lnTo>
                <a:lnTo>
                  <a:pt x="37579" y="136258"/>
                </a:lnTo>
                <a:lnTo>
                  <a:pt x="17221" y="179070"/>
                </a:lnTo>
                <a:lnTo>
                  <a:pt x="4432" y="225552"/>
                </a:lnTo>
                <a:lnTo>
                  <a:pt x="0" y="274891"/>
                </a:lnTo>
                <a:lnTo>
                  <a:pt x="4432" y="324243"/>
                </a:lnTo>
                <a:lnTo>
                  <a:pt x="17221" y="370713"/>
                </a:lnTo>
                <a:lnTo>
                  <a:pt x="37579" y="413537"/>
                </a:lnTo>
                <a:lnTo>
                  <a:pt x="64731" y="451904"/>
                </a:lnTo>
                <a:lnTo>
                  <a:pt x="97878" y="485063"/>
                </a:lnTo>
                <a:lnTo>
                  <a:pt x="136245" y="512216"/>
                </a:lnTo>
                <a:lnTo>
                  <a:pt x="179070" y="532574"/>
                </a:lnTo>
                <a:lnTo>
                  <a:pt x="225539" y="545363"/>
                </a:lnTo>
                <a:lnTo>
                  <a:pt x="274891" y="549795"/>
                </a:lnTo>
                <a:lnTo>
                  <a:pt x="324231" y="545363"/>
                </a:lnTo>
                <a:lnTo>
                  <a:pt x="370700" y="532574"/>
                </a:lnTo>
                <a:lnTo>
                  <a:pt x="377850" y="529170"/>
                </a:lnTo>
                <a:lnTo>
                  <a:pt x="413524" y="512216"/>
                </a:lnTo>
                <a:lnTo>
                  <a:pt x="451891" y="485063"/>
                </a:lnTo>
                <a:lnTo>
                  <a:pt x="485051" y="451904"/>
                </a:lnTo>
                <a:lnTo>
                  <a:pt x="512191" y="413537"/>
                </a:lnTo>
                <a:lnTo>
                  <a:pt x="532549" y="370713"/>
                </a:lnTo>
                <a:lnTo>
                  <a:pt x="545338" y="324243"/>
                </a:lnTo>
                <a:lnTo>
                  <a:pt x="549783" y="274891"/>
                </a:lnTo>
                <a:close/>
              </a:path>
            </a:pathLst>
          </a:custGeom>
          <a:solidFill>
            <a:schemeClr val="tx1"/>
          </a:solidFill>
        </p:spPr>
        <p:txBody>
          <a:bodyPr wrap="square" lIns="0" tIns="0" rIns="0" bIns="0" rtlCol="0"/>
          <a:lstStyle/>
          <a:p>
            <a:endParaRPr/>
          </a:p>
        </p:txBody>
      </p:sp>
    </p:spTree>
    <p:extLst>
      <p:ext uri="{BB962C8B-B14F-4D97-AF65-F5344CB8AC3E}">
        <p14:creationId xmlns:p14="http://schemas.microsoft.com/office/powerpoint/2010/main" val="145038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2" name="テキスト ボックス 1"/>
          <p:cNvSpPr txBox="1"/>
          <p:nvPr/>
        </p:nvSpPr>
        <p:spPr>
          <a:xfrm>
            <a:off x="6641432" y="10183872"/>
            <a:ext cx="729439"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１３</a:t>
            </a:r>
            <a:endParaRPr lang="ja-JP" altLang="en-US">
              <a:solidFill>
                <a:schemeClr val="tx1">
                  <a:lumMod val="50000"/>
                  <a:lumOff val="50000"/>
                </a:schemeClr>
              </a:solidFill>
              <a:latin typeface="+mj-ea"/>
              <a:ea typeface="+mj-ea"/>
            </a:endParaRPr>
          </a:p>
        </p:txBody>
      </p:sp>
      <p:sp>
        <p:nvSpPr>
          <p:cNvPr id="1443" name="bg object 16"/>
          <p:cNvSpPr/>
          <p:nvPr/>
        </p:nvSpPr>
        <p:spPr>
          <a:xfrm>
            <a:off x="3963" y="-5765"/>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1444" name="bg object 17"/>
          <p:cNvSpPr/>
          <p:nvPr/>
        </p:nvSpPr>
        <p:spPr>
          <a:xfrm>
            <a:off x="146863" y="-5764"/>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1445" name="bg object 18"/>
          <p:cNvPicPr/>
          <p:nvPr/>
        </p:nvPicPr>
        <p:blipFill>
          <a:blip r:embed="rId2"/>
          <a:stretch>
            <a:fillRect/>
          </a:stretch>
        </p:blipFill>
        <p:spPr>
          <a:xfrm>
            <a:off x="121707" y="-5765"/>
            <a:ext cx="174123" cy="208812"/>
          </a:xfrm>
          <a:prstGeom prst="rect">
            <a:avLst/>
          </a:prstGeom>
        </p:spPr>
      </p:pic>
      <p:sp>
        <p:nvSpPr>
          <p:cNvPr id="1446" name="object 2"/>
          <p:cNvSpPr txBox="1"/>
          <p:nvPr/>
        </p:nvSpPr>
        <p:spPr>
          <a:xfrm>
            <a:off x="493922" y="843105"/>
            <a:ext cx="5577012"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ja-JP" altLang="en-US" sz="2400" b="1" kern="0">
                <a:solidFill>
                  <a:srgbClr val="172A88"/>
                </a:solidFill>
                <a:latin typeface="Yu Gothic" panose="020B0400000000000000" pitchFamily="34" charset="-128"/>
                <a:ea typeface="Yu Gothic" panose="020B0400000000000000" pitchFamily="34" charset="-128"/>
              </a:rPr>
              <a:t>２</a:t>
            </a:r>
            <a:r>
              <a:rPr kumimoji="0" lang="en-US" altLang="ja-JP" sz="2400" b="1" kern="0">
                <a:solidFill>
                  <a:srgbClr val="172A88"/>
                </a:solidFill>
                <a:latin typeface="Yu Gothic" panose="020B0400000000000000" pitchFamily="34" charset="-128"/>
                <a:ea typeface="Yu Gothic" panose="020B0400000000000000" pitchFamily="34" charset="-128"/>
              </a:rPr>
              <a:t>.</a:t>
            </a:r>
            <a:r>
              <a:rPr kumimoji="0" lang="ja-JP" altLang="en-US" sz="2400" b="1" kern="0">
                <a:solidFill>
                  <a:srgbClr val="172A88"/>
                </a:solidFill>
                <a:latin typeface="Yu Gothic" panose="020B0400000000000000" pitchFamily="34" charset="-128"/>
                <a:ea typeface="Yu Gothic" panose="020B0400000000000000" pitchFamily="34" charset="-128"/>
              </a:rPr>
              <a:t> 備蓄</a:t>
            </a:r>
          </a:p>
        </p:txBody>
      </p:sp>
      <p:sp>
        <p:nvSpPr>
          <p:cNvPr id="1447" name="テキスト ボックス 20"/>
          <p:cNvSpPr txBox="1"/>
          <p:nvPr/>
        </p:nvSpPr>
        <p:spPr>
          <a:xfrm>
            <a:off x="430202" y="1340600"/>
            <a:ext cx="6179247" cy="257122"/>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a:latin typeface="游ゴシック" panose="020B0400000000000000" pitchFamily="50" charset="-128"/>
                <a:ea typeface="游ゴシック" panose="020B0400000000000000" pitchFamily="50" charset="-128"/>
              </a:rPr>
              <a:t>避難所に備えられている備蓄と目安量は下記の通りです。</a:t>
            </a:r>
            <a:endParaRPr lang="en-US" altLang="ja-JP"/>
          </a:p>
        </p:txBody>
      </p:sp>
      <p:graphicFrame>
        <p:nvGraphicFramePr>
          <p:cNvPr id="1448" name="表 21"/>
          <p:cNvGraphicFramePr>
            <a:graphicFrameLocks noGrp="1"/>
          </p:cNvGraphicFramePr>
          <p:nvPr>
            <p:extLst>
              <p:ext uri="{D42A27DB-BD31-4B8C-83A1-F6EECF244321}">
                <p14:modId xmlns:p14="http://schemas.microsoft.com/office/powerpoint/2010/main" val="4266522627"/>
              </p:ext>
            </p:extLst>
          </p:nvPr>
        </p:nvGraphicFramePr>
        <p:xfrm>
          <a:off x="493922" y="1781667"/>
          <a:ext cx="6609656" cy="7312272"/>
        </p:xfrm>
        <a:graphic>
          <a:graphicData uri="http://schemas.openxmlformats.org/drawingml/2006/table">
            <a:tbl>
              <a:tblPr firstRow="1" firstCol="1" bandRow="1"/>
              <a:tblGrid>
                <a:gridCol w="1116499"/>
                <a:gridCol w="2290914"/>
                <a:gridCol w="985686"/>
                <a:gridCol w="1066800"/>
                <a:gridCol w="1149757"/>
              </a:tblGrid>
              <a:tr h="340122">
                <a:tc>
                  <a:txBody>
                    <a:bodyPr/>
                    <a:lstStyle/>
                    <a:p>
                      <a:pPr algn="ctr"/>
                      <a:r>
                        <a:rPr lang="ja-JP" altLang="en-US" sz="1400" b="1" kern="100" dirty="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rPr>
                        <a:t>区分</a:t>
                      </a:r>
                      <a:endParaRPr lang="ja-JP" sz="1400" b="1" kern="100" dirty="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1" kern="10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rPr>
                        <a:t>品目</a:t>
                      </a:r>
                      <a:endParaRPr lang="ja-JP" sz="1400" kern="10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1" kern="10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rPr>
                        <a:t>数量</a:t>
                      </a:r>
                      <a:endParaRPr lang="ja-JP" sz="1400" kern="10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ja-JP" altLang="en-US" sz="1400" b="1" kern="10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rPr>
                        <a:t>保管場所</a:t>
                      </a:r>
                      <a:endParaRPr lang="ja-JP" sz="1400" kern="10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ja-JP" sz="1400" b="1" kern="10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rPr>
                        <a:t>備考</a:t>
                      </a:r>
                      <a:endParaRPr lang="ja-JP" sz="1400" kern="100">
                        <a:solidFill>
                          <a:srgbClr val="221815"/>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extLst>
              </a:tr>
              <a:tr h="365812">
                <a:tc rowSpan="5">
                  <a:txBody>
                    <a:bodyPr/>
                    <a:lstStyle/>
                    <a:p>
                      <a:pPr algn="ctr"/>
                      <a:r>
                        <a:rPr lang="ja-JP" altLang="en-US" sz="1050" b="1" kern="100">
                          <a:effectLst/>
                          <a:latin typeface="游ゴシック" panose="020B0400000000000000" pitchFamily="50" charset="-128"/>
                          <a:ea typeface="游ゴシック" panose="020B0400000000000000" pitchFamily="50" charset="-128"/>
                          <a:cs typeface="Times New Roman" panose="02020603050405020304" pitchFamily="18" charset="0"/>
                        </a:rPr>
                        <a:t>食料等</a:t>
                      </a:r>
                      <a:endParaRPr lang="ja-JP" sz="105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ja-JP" altLang="en-US"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アルファ化米（えびピラフ）</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en-US" altLang="ja-JP" sz="105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20</a:t>
                      </a:r>
                      <a:r>
                        <a:rPr lang="ja-JP" altLang="en-US" sz="105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個</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kern="100" smtClean="0">
                          <a:solidFill>
                            <a:schemeClr val="tx1"/>
                          </a:solidFill>
                          <a:effectLst/>
                          <a:latin typeface="游ゴシック" panose="020B0400000000000000" pitchFamily="50" charset="-128"/>
                          <a:ea typeface="+mn-ea"/>
                          <a:cs typeface="Times New Roman" panose="02020603050405020304" pitchFamily="18" charset="0"/>
                        </a:rPr>
                        <a:t>1</a:t>
                      </a:r>
                      <a:r>
                        <a:rPr lang="ja-JP" altLang="en-US" sz="1050" kern="100" smtClean="0">
                          <a:solidFill>
                            <a:schemeClr val="tx1"/>
                          </a:solidFill>
                          <a:effectLst/>
                          <a:latin typeface="游ゴシック" panose="020B0400000000000000" pitchFamily="50" charset="-128"/>
                          <a:ea typeface="+mn-ea"/>
                          <a:cs typeface="Times New Roman" panose="02020603050405020304" pitchFamily="18" charset="0"/>
                        </a:rPr>
                        <a:t>階</a:t>
                      </a:r>
                      <a:r>
                        <a:rPr lang="ja-JP" altLang="en-US" sz="1050" kern="10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調理室</a:t>
                      </a:r>
                      <a:endParaRPr lang="ja-JP" alt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05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期限</a:t>
                      </a:r>
                      <a:r>
                        <a:rPr lang="en-US" altLang="ja-JP" sz="105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:2023/02/28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extLst>
              </a:tr>
              <a:tr h="356010">
                <a:tc vMerge="1">
                  <a:txBody>
                    <a:bodyPr/>
                    <a:lstStyle/>
                    <a:p>
                      <a:pPr algn="ctr"/>
                      <a:endParaRPr lang="ja-JP" sz="14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アルファ化米（ドライカレー）</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en-US" altLang="ja-JP" sz="105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34</a:t>
                      </a:r>
                      <a:r>
                        <a:rPr lang="ja-JP" altLang="en-US" sz="105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個</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kern="100" smtClean="0">
                          <a:solidFill>
                            <a:schemeClr val="tx1"/>
                          </a:solidFill>
                          <a:effectLst/>
                          <a:latin typeface="游ゴシック" panose="020B0400000000000000" pitchFamily="50" charset="-128"/>
                          <a:ea typeface="+mn-ea"/>
                          <a:cs typeface="Times New Roman" panose="02020603050405020304" pitchFamily="18" charset="0"/>
                        </a:rPr>
                        <a:t>1</a:t>
                      </a:r>
                      <a:r>
                        <a:rPr lang="ja-JP" altLang="en-US" sz="1050" kern="100" smtClean="0">
                          <a:solidFill>
                            <a:schemeClr val="tx1"/>
                          </a:solidFill>
                          <a:effectLst/>
                          <a:latin typeface="游ゴシック" panose="020B0400000000000000" pitchFamily="50" charset="-128"/>
                          <a:ea typeface="+mn-ea"/>
                          <a:cs typeface="Times New Roman" panose="02020603050405020304" pitchFamily="18" charset="0"/>
                        </a:rPr>
                        <a:t>階</a:t>
                      </a:r>
                      <a:r>
                        <a:rPr lang="ja-JP" altLang="en-US" sz="1050" kern="10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調理室</a:t>
                      </a:r>
                      <a:endParaRPr lang="ja-JP" alt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期限</a:t>
                      </a:r>
                      <a:r>
                        <a:rPr lang="en-US" altLang="ja-JP"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:2023/03/31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extLst>
              </a:tr>
              <a:tr h="354462">
                <a:tc vMerge="1">
                  <a:txBody>
                    <a:bodyPr/>
                    <a:lstStyle/>
                    <a:p>
                      <a:pPr algn="ctr"/>
                      <a:endParaRPr lang="ja-JP" sz="14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アルファ化米（うめじゃこ）</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en-US" altLang="ja-JP" sz="105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50</a:t>
                      </a:r>
                      <a:r>
                        <a:rPr lang="ja-JP" altLang="en-US" sz="105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個</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游ゴシック" panose="020B0400000000000000" pitchFamily="50" charset="-128"/>
                          <a:ea typeface="+mn-ea"/>
                          <a:cs typeface="Times New Roman" panose="02020603050405020304" pitchFamily="18" charset="0"/>
                        </a:rPr>
                        <a:t>1</a:t>
                      </a:r>
                      <a:r>
                        <a:rPr lang="ja-JP" altLang="en-US" sz="1050" kern="100" dirty="0" smtClean="0">
                          <a:solidFill>
                            <a:schemeClr val="tx1"/>
                          </a:solidFill>
                          <a:effectLst/>
                          <a:latin typeface="游ゴシック" panose="020B0400000000000000" pitchFamily="50" charset="-128"/>
                          <a:ea typeface="+mn-ea"/>
                          <a:cs typeface="Times New Roman" panose="02020603050405020304" pitchFamily="18" charset="0"/>
                        </a:rPr>
                        <a:t>階</a:t>
                      </a:r>
                      <a:r>
                        <a:rPr lang="ja-JP" altLang="en-US" sz="1050"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調理室</a:t>
                      </a:r>
                      <a:endParaRPr lang="ja-JP" alt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期限</a:t>
                      </a:r>
                      <a:r>
                        <a:rPr lang="en-US" altLang="ja-JP"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:2024/02/29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extLst>
              </a:tr>
              <a:tr h="361169">
                <a:tc vMerge="1">
                  <a:txBody>
                    <a:bodyPr/>
                    <a:lstStyle/>
                    <a:p>
                      <a:pPr algn="ctr"/>
                      <a:endParaRPr lang="ja-JP" sz="14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kern="100" dirty="0" smtClean="0">
                          <a:effectLst/>
                          <a:latin typeface="游ゴシック" panose="020B0400000000000000" pitchFamily="50" charset="-128"/>
                          <a:ea typeface="+mn-ea"/>
                        </a:rPr>
                        <a:t>北海道発</a:t>
                      </a:r>
                      <a:r>
                        <a:rPr lang="en-US" altLang="ja-JP" sz="1050" kern="100" dirty="0" smtClean="0">
                          <a:effectLst/>
                          <a:latin typeface="游ゴシック" panose="020B0400000000000000" pitchFamily="50" charset="-128"/>
                          <a:ea typeface="+mn-ea"/>
                        </a:rPr>
                        <a:t>5</a:t>
                      </a:r>
                      <a:r>
                        <a:rPr lang="ja-JP" altLang="en-US" sz="1050" kern="100" dirty="0" smtClean="0">
                          <a:effectLst/>
                          <a:latin typeface="游ゴシック" panose="020B0400000000000000" pitchFamily="50" charset="-128"/>
                          <a:ea typeface="+mn-ea"/>
                        </a:rPr>
                        <a:t>年保存水（</a:t>
                      </a:r>
                      <a:r>
                        <a:rPr lang="en-US" altLang="ja-JP" sz="1050" kern="100" dirty="0" smtClean="0">
                          <a:effectLst/>
                          <a:latin typeface="游ゴシック" panose="020B0400000000000000" pitchFamily="50" charset="-128"/>
                          <a:ea typeface="+mn-ea"/>
                        </a:rPr>
                        <a:t>500ml</a:t>
                      </a:r>
                      <a:r>
                        <a:rPr lang="ja-JP" altLang="en-US" sz="1050" kern="100" dirty="0" smtClean="0">
                          <a:effectLst/>
                          <a:latin typeface="游ゴシック" panose="020B0400000000000000" pitchFamily="50" charset="-128"/>
                          <a:ea typeface="+mn-ea"/>
                        </a:rPr>
                        <a:t>）</a:t>
                      </a:r>
                      <a:endParaRPr lang="ja-JP" altLang="ja-JP" sz="1050" kern="100" dirty="0" smtClean="0">
                        <a:effectLst/>
                        <a:latin typeface="游ゴシック" panose="020B0400000000000000" pitchFamily="50" charset="-128"/>
                        <a:ea typeface="+mn-ea"/>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en-US" altLang="ja-JP" sz="1050" kern="100" dirty="0" smtClean="0">
                          <a:solidFill>
                            <a:schemeClr val="tx1"/>
                          </a:solidFill>
                          <a:effectLst/>
                          <a:latin typeface="游ゴシック" panose="020B0400000000000000" pitchFamily="50" charset="-128"/>
                          <a:ea typeface="+mn-ea"/>
                          <a:cs typeface="Times New Roman" panose="02020603050405020304" pitchFamily="18" charset="0"/>
                        </a:rPr>
                        <a:t>24</a:t>
                      </a:r>
                      <a:r>
                        <a:rPr lang="ja-JP" altLang="en-US" sz="1050"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本</a:t>
                      </a:r>
                      <a:endParaRPr lang="ja-JP" alt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游ゴシック" panose="020B0400000000000000" pitchFamily="50" charset="-128"/>
                          <a:ea typeface="+mn-ea"/>
                          <a:cs typeface="Times New Roman" panose="02020603050405020304" pitchFamily="18" charset="0"/>
                        </a:rPr>
                        <a:t>1</a:t>
                      </a:r>
                      <a:r>
                        <a:rPr lang="ja-JP" altLang="en-US" sz="1050" kern="100" dirty="0" smtClean="0">
                          <a:solidFill>
                            <a:schemeClr val="tx1"/>
                          </a:solidFill>
                          <a:effectLst/>
                          <a:latin typeface="游ゴシック" panose="020B0400000000000000" pitchFamily="50" charset="-128"/>
                          <a:ea typeface="+mn-ea"/>
                          <a:cs typeface="Times New Roman" panose="02020603050405020304" pitchFamily="18" charset="0"/>
                        </a:rPr>
                        <a:t>階</a:t>
                      </a:r>
                      <a:r>
                        <a:rPr lang="ja-JP" altLang="en-US" sz="1050"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調理室</a:t>
                      </a:r>
                      <a:endParaRPr lang="ja-JP" alt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050" kern="100" dirty="0" smtClean="0">
                          <a:solidFill>
                            <a:schemeClr val="tx1"/>
                          </a:solidFill>
                          <a:effectLst/>
                          <a:latin typeface="游ゴシック" panose="020B0400000000000000" pitchFamily="50" charset="-128"/>
                          <a:ea typeface="+mn-ea"/>
                          <a:cs typeface="Times New Roman" panose="02020603050405020304" pitchFamily="18" charset="0"/>
                        </a:rPr>
                        <a:t>期限</a:t>
                      </a:r>
                      <a:r>
                        <a:rPr lang="en-US" altLang="ja-JP" sz="1050" kern="100" dirty="0" smtClean="0">
                          <a:solidFill>
                            <a:schemeClr val="tx1"/>
                          </a:solidFill>
                          <a:effectLst/>
                          <a:latin typeface="游ゴシック" panose="020B0400000000000000" pitchFamily="50" charset="-128"/>
                          <a:ea typeface="+mn-ea"/>
                          <a:cs typeface="Times New Roman" panose="02020603050405020304" pitchFamily="18" charset="0"/>
                        </a:rPr>
                        <a:t>:2023/05/31</a:t>
                      </a:r>
                      <a:endParaRPr lang="en-US" altLang="ja-JP" sz="1050" kern="100" dirty="0">
                        <a:solidFill>
                          <a:schemeClr val="tx1"/>
                        </a:solidFill>
                        <a:effectLst/>
                        <a:latin typeface="游ゴシック" panose="020B0400000000000000" pitchFamily="50" charset="-128"/>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extLst>
              </a:tr>
              <a:tr h="361169">
                <a:tc vMerge="1">
                  <a:txBody>
                    <a:bodyPr/>
                    <a:lstStyle/>
                    <a:p>
                      <a:pPr algn="ctr"/>
                      <a:endParaRPr lang="ja-JP" sz="1400"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kern="100" dirty="0" smtClean="0">
                          <a:effectLst/>
                          <a:latin typeface="游ゴシック" panose="020B0400000000000000" pitchFamily="50" charset="-128"/>
                          <a:ea typeface="+mn-ea"/>
                        </a:rPr>
                        <a:t>財宝備蓄水（</a:t>
                      </a:r>
                      <a:r>
                        <a:rPr lang="en-US" altLang="ja-JP" sz="1050" kern="100" dirty="0" smtClean="0">
                          <a:effectLst/>
                          <a:latin typeface="游ゴシック" panose="020B0400000000000000" pitchFamily="50" charset="-128"/>
                          <a:ea typeface="+mn-ea"/>
                        </a:rPr>
                        <a:t>500ml</a:t>
                      </a:r>
                      <a:r>
                        <a:rPr lang="ja-JP" altLang="en-US" sz="1050" kern="100" dirty="0" smtClean="0">
                          <a:effectLst/>
                          <a:latin typeface="游ゴシック" panose="020B0400000000000000" pitchFamily="50" charset="-128"/>
                          <a:ea typeface="+mn-ea"/>
                        </a:rPr>
                        <a:t>）</a:t>
                      </a:r>
                      <a:endParaRPr sz="105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en-US" altLang="ja-JP" sz="1050" kern="100" dirty="0" smtClean="0">
                          <a:solidFill>
                            <a:schemeClr val="tx1"/>
                          </a:solidFill>
                          <a:effectLst/>
                          <a:latin typeface="游ゴシック" panose="020B0400000000000000" pitchFamily="50" charset="-128"/>
                          <a:ea typeface="+mn-ea"/>
                          <a:cs typeface="Times New Roman" panose="02020603050405020304" pitchFamily="18" charset="0"/>
                        </a:rPr>
                        <a:t>50</a:t>
                      </a:r>
                      <a:r>
                        <a:rPr lang="ja-JP" altLang="en-US" sz="1050" kern="100" dirty="0" smtClean="0">
                          <a:solidFill>
                            <a:schemeClr val="tx1"/>
                          </a:solidFill>
                          <a:effectLst/>
                          <a:latin typeface="游ゴシック" panose="020B0400000000000000" pitchFamily="50" charset="-128"/>
                          <a:ea typeface="+mn-ea"/>
                          <a:cs typeface="Times New Roman" panose="02020603050405020304" pitchFamily="18" charset="0"/>
                        </a:rPr>
                        <a:t>本</a:t>
                      </a:r>
                      <a:endParaRPr sz="1050" dirty="0">
                        <a:solidFill>
                          <a:srgbClr val="FF0000"/>
                        </a:solidFill>
                        <a:highlight>
                          <a:srgbClr val="FFFF00"/>
                        </a:highligh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游ゴシック" panose="020B0400000000000000" pitchFamily="50" charset="-128"/>
                          <a:ea typeface="+mn-ea"/>
                          <a:cs typeface="Times New Roman" panose="02020603050405020304" pitchFamily="18" charset="0"/>
                        </a:rPr>
                        <a:t>1</a:t>
                      </a:r>
                      <a:r>
                        <a:rPr lang="ja-JP" altLang="en-US" sz="1050" kern="100" dirty="0" smtClean="0">
                          <a:solidFill>
                            <a:schemeClr val="tx1"/>
                          </a:solidFill>
                          <a:effectLst/>
                          <a:latin typeface="游ゴシック" panose="020B0400000000000000" pitchFamily="50" charset="-128"/>
                          <a:ea typeface="+mn-ea"/>
                          <a:cs typeface="Times New Roman" panose="02020603050405020304" pitchFamily="18" charset="0"/>
                        </a:rPr>
                        <a:t>階調理室</a:t>
                      </a:r>
                      <a:endParaRPr lang="ja-JP" altLang="en-US" sz="1050" kern="100" dirty="0">
                        <a:solidFill>
                          <a:schemeClr val="tx1"/>
                        </a:solidFill>
                        <a:effectLst/>
                        <a:latin typeface="游ゴシック" panose="020B0400000000000000" pitchFamily="50" charset="-128"/>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050" kern="100" dirty="0" smtClean="0">
                          <a:solidFill>
                            <a:schemeClr val="tx1"/>
                          </a:solidFill>
                          <a:effectLst/>
                          <a:latin typeface="游ゴシック" panose="020B0400000000000000" pitchFamily="50" charset="-128"/>
                          <a:ea typeface="+mn-ea"/>
                          <a:cs typeface="Times New Roman" panose="02020603050405020304" pitchFamily="18" charset="0"/>
                        </a:rPr>
                        <a:t>期限</a:t>
                      </a:r>
                      <a:r>
                        <a:rPr lang="en-US" altLang="ja-JP" sz="1050" kern="100" dirty="0" smtClean="0">
                          <a:solidFill>
                            <a:schemeClr val="tx1"/>
                          </a:solidFill>
                          <a:effectLst/>
                          <a:latin typeface="游ゴシック" panose="020B0400000000000000" pitchFamily="50" charset="-128"/>
                          <a:ea typeface="+mn-ea"/>
                          <a:cs typeface="Times New Roman" panose="02020603050405020304" pitchFamily="18" charset="0"/>
                        </a:rPr>
                        <a:t>:2023/08/31</a:t>
                      </a:r>
                      <a:endParaRPr lang="en-US" altLang="ja-JP" sz="1050" kern="100" dirty="0">
                        <a:solidFill>
                          <a:schemeClr val="tx1"/>
                        </a:solidFill>
                        <a:effectLst/>
                        <a:latin typeface="游ゴシック" panose="020B0400000000000000" pitchFamily="50" charset="-128"/>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extLst>
              </a:tr>
              <a:tr h="360138">
                <a:tc>
                  <a:txBody>
                    <a:bodyPr/>
                    <a:lstStyle/>
                    <a:p>
                      <a:pPr marL="0" algn="ctr" fontAlgn="ctr"/>
                      <a:r>
                        <a:rPr lang="ja-JP" altLang="en-US" sz="1050" b="1"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生活用品</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毛布</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en-US" altLang="ja-JP"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13</a:t>
                      </a:r>
                      <a:r>
                        <a:rPr lang="ja-JP" alt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枚</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游ゴシック" panose="020B0400000000000000" pitchFamily="50" charset="-128"/>
                          <a:ea typeface="+mn-ea"/>
                          <a:cs typeface="Times New Roman" panose="02020603050405020304" pitchFamily="18" charset="0"/>
                        </a:rPr>
                        <a:t>1</a:t>
                      </a:r>
                      <a:r>
                        <a:rPr lang="ja-JP" altLang="en-US" sz="1050" kern="100" dirty="0" smtClean="0">
                          <a:solidFill>
                            <a:schemeClr val="tx1"/>
                          </a:solidFill>
                          <a:effectLst/>
                          <a:latin typeface="游ゴシック" panose="020B0400000000000000" pitchFamily="50" charset="-128"/>
                          <a:ea typeface="+mn-ea"/>
                          <a:cs typeface="Times New Roman" panose="02020603050405020304" pitchFamily="18" charset="0"/>
                        </a:rPr>
                        <a:t>階</a:t>
                      </a:r>
                      <a:r>
                        <a:rPr lang="ja-JP" altLang="en-US" sz="1050"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和室</a:t>
                      </a:r>
                      <a:endParaRPr lang="ja-JP" alt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050" kern="100" dirty="0" smtClean="0">
                        <a:solidFill>
                          <a:schemeClr val="tx1"/>
                        </a:solidFill>
                        <a:effectLst/>
                        <a:latin typeface="游ゴシック" panose="020B0400000000000000" pitchFamily="50" charset="-128"/>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extLst>
              </a:tr>
              <a:tr h="360138">
                <a:tc rowSpan="5">
                  <a:txBody>
                    <a:bodyPr/>
                    <a:lstStyle/>
                    <a:p>
                      <a:pPr marL="0" algn="ctr" fontAlgn="ctr"/>
                      <a:r>
                        <a:rPr lang="ja-JP" altLang="en-US" sz="1050" b="1"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避難所備品・</a:t>
                      </a:r>
                      <a:endParaRPr lang="en-US" altLang="ja-JP" sz="1050" b="1"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algn="ctr" fontAlgn="ctr"/>
                      <a:r>
                        <a:rPr lang="ja-JP" altLang="en-US" sz="1050" b="1"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応急用品</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05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テント型簡易間仕切り</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en-US" altLang="ja-JP" sz="1050"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en-US" sz="1050"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台</a:t>
                      </a:r>
                      <a:endParaRPr lang="ja-JP" alt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kern="100" smtClean="0">
                          <a:solidFill>
                            <a:schemeClr val="tx1"/>
                          </a:solidFill>
                          <a:effectLst/>
                          <a:latin typeface="游ゴシック" panose="020B0400000000000000" pitchFamily="50" charset="-128"/>
                          <a:ea typeface="+mn-ea"/>
                          <a:cs typeface="Times New Roman" panose="02020603050405020304" pitchFamily="18" charset="0"/>
                        </a:rPr>
                        <a:t>2</a:t>
                      </a:r>
                      <a:r>
                        <a:rPr lang="ja-JP" altLang="en-US" sz="1050" kern="100" smtClean="0">
                          <a:solidFill>
                            <a:schemeClr val="tx1"/>
                          </a:solidFill>
                          <a:effectLst/>
                          <a:latin typeface="游ゴシック" panose="020B0400000000000000" pitchFamily="50" charset="-128"/>
                          <a:ea typeface="+mn-ea"/>
                          <a:cs typeface="Times New Roman" panose="02020603050405020304" pitchFamily="18" charset="0"/>
                        </a:rPr>
                        <a:t>階</a:t>
                      </a:r>
                      <a:r>
                        <a:rPr lang="ja-JP" altLang="en-US" sz="1050" kern="10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器具庫</a:t>
                      </a:r>
                      <a:endParaRPr lang="ja-JP" alt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ja-JP" alt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extLst>
              </a:tr>
              <a:tr h="360138">
                <a:tc vMerge="1">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05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段ボール間仕切り（ミウラ折り）</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en-US" altLang="ja-JP" sz="105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en-US" sz="105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個</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kern="100" smtClean="0">
                          <a:solidFill>
                            <a:schemeClr val="tx1"/>
                          </a:solidFill>
                          <a:effectLst/>
                          <a:latin typeface="游ゴシック" panose="020B0400000000000000" pitchFamily="50" charset="-128"/>
                          <a:ea typeface="+mn-ea"/>
                          <a:cs typeface="Times New Roman" panose="02020603050405020304" pitchFamily="18" charset="0"/>
                        </a:rPr>
                        <a:t>2</a:t>
                      </a:r>
                      <a:r>
                        <a:rPr lang="ja-JP" altLang="en-US" sz="1050" kern="100" smtClean="0">
                          <a:solidFill>
                            <a:schemeClr val="tx1"/>
                          </a:solidFill>
                          <a:effectLst/>
                          <a:latin typeface="游ゴシック" panose="020B0400000000000000" pitchFamily="50" charset="-128"/>
                          <a:ea typeface="+mn-ea"/>
                          <a:cs typeface="Times New Roman" panose="02020603050405020304" pitchFamily="18" charset="0"/>
                        </a:rPr>
                        <a:t>階</a:t>
                      </a:r>
                      <a:r>
                        <a:rPr lang="ja-JP" altLang="en-US" sz="1050" kern="10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器具庫</a:t>
                      </a:r>
                      <a:endParaRPr lang="ja-JP" alt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ja-JP" alt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extLst>
              </a:tr>
              <a:tr h="360138">
                <a:tc vMerge="1">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05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段ボールベッド</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en-US" altLang="ja-JP" sz="105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en-US" sz="105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台</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游ゴシック" panose="020B0400000000000000" pitchFamily="50" charset="-128"/>
                          <a:ea typeface="+mn-ea"/>
                          <a:cs typeface="Times New Roman" panose="02020603050405020304" pitchFamily="18" charset="0"/>
                        </a:rPr>
                        <a:t>2</a:t>
                      </a:r>
                      <a:r>
                        <a:rPr lang="ja-JP" altLang="en-US" sz="1050" kern="100" dirty="0" smtClean="0">
                          <a:solidFill>
                            <a:schemeClr val="tx1"/>
                          </a:solidFill>
                          <a:effectLst/>
                          <a:latin typeface="游ゴシック" panose="020B0400000000000000" pitchFamily="50" charset="-128"/>
                          <a:ea typeface="+mn-ea"/>
                          <a:cs typeface="Times New Roman" panose="02020603050405020304" pitchFamily="18" charset="0"/>
                        </a:rPr>
                        <a:t>階</a:t>
                      </a:r>
                      <a:r>
                        <a:rPr lang="ja-JP" altLang="en-US" sz="1050"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器具庫</a:t>
                      </a:r>
                      <a:endParaRPr lang="ja-JP" alt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ja-JP" alt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extLst>
              </a:tr>
              <a:tr h="491734">
                <a:tc vMerge="1">
                  <a:txBody>
                    <a:bodyPr/>
                    <a:lstStyle/>
                    <a:p>
                      <a:pPr algn="l" fontAlgn="ct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05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ポータブル発電機</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en-US" altLang="ja-JP" sz="105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sz="105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台</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effectLst/>
                          <a:latin typeface="游ゴシック" panose="020B0400000000000000" pitchFamily="50" charset="-128"/>
                          <a:ea typeface="+mn-ea"/>
                        </a:rPr>
                        <a:t>1</a:t>
                      </a:r>
                      <a:r>
                        <a:rPr lang="ja-JP" altLang="en-US" sz="1050" kern="100" dirty="0" smtClean="0">
                          <a:effectLst/>
                          <a:latin typeface="游ゴシック" panose="020B0400000000000000" pitchFamily="50" charset="-128"/>
                          <a:ea typeface="+mn-ea"/>
                        </a:rPr>
                        <a:t>階図書室</a:t>
                      </a:r>
                      <a:endParaRPr lang="ja-JP" altLang="ja-JP" sz="1050" kern="100" dirty="0" smtClean="0">
                        <a:effectLst/>
                        <a:latin typeface="游ゴシック" panose="020B0400000000000000" pitchFamily="50" charset="-128"/>
                        <a:ea typeface="+mn-ea"/>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ガスボンベ使用（中古ガスボンベ</a:t>
                      </a:r>
                      <a:r>
                        <a:rPr lang="en-US" altLang="ja-JP"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4</a:t>
                      </a:r>
                      <a:r>
                        <a:rPr lang="ja-JP" alt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本あり）</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extLst>
              </a:tr>
              <a:tr h="360138">
                <a:tc vMerge="1">
                  <a:txBody>
                    <a:bodyPr/>
                    <a:lstStyle/>
                    <a:p>
                      <a:pPr algn="ctr"/>
                      <a:endParaRPr lang="ja-JP" sz="14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05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エアーベッド</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en-US" altLang="ja-JP" sz="105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4</a:t>
                      </a:r>
                      <a:r>
                        <a:rPr lang="ja-JP" altLang="en-US" sz="105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台</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游ゴシック" panose="020B0400000000000000" pitchFamily="50" charset="-128"/>
                          <a:ea typeface="+mn-ea"/>
                          <a:cs typeface="Times New Roman" panose="02020603050405020304" pitchFamily="18" charset="0"/>
                        </a:rPr>
                        <a:t>2</a:t>
                      </a:r>
                      <a:r>
                        <a:rPr lang="ja-JP" altLang="en-US" sz="1050" kern="100" dirty="0" smtClean="0">
                          <a:solidFill>
                            <a:schemeClr val="tx1"/>
                          </a:solidFill>
                          <a:effectLst/>
                          <a:latin typeface="游ゴシック" panose="020B0400000000000000" pitchFamily="50" charset="-128"/>
                          <a:ea typeface="+mn-ea"/>
                          <a:cs typeface="Times New Roman" panose="02020603050405020304" pitchFamily="18" charset="0"/>
                        </a:rPr>
                        <a:t>階</a:t>
                      </a:r>
                      <a:r>
                        <a:rPr lang="ja-JP" altLang="en-US" sz="1050" kern="100" dirty="0" smtClean="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器具庫</a:t>
                      </a:r>
                      <a:endParaRPr lang="ja-JP" alt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ja-JP" alt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extLst>
              </a:tr>
              <a:tr h="360138">
                <a:tc rowSpan="8">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050" b="1" kern="100" dirty="0">
                          <a:effectLst/>
                          <a:latin typeface="游ゴシック" panose="020B0400000000000000" pitchFamily="50" charset="-128"/>
                          <a:ea typeface="游ゴシック" panose="020B0400000000000000" pitchFamily="50" charset="-128"/>
                          <a:cs typeface="Times New Roman" panose="02020603050405020304" pitchFamily="18" charset="0"/>
                        </a:rPr>
                        <a:t>コロナ対策用品</a:t>
                      </a:r>
                      <a:endParaRPr lang="ja-JP" altLang="ja-JP" sz="105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endParaRPr lang="ja-JP" sz="105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ja-JP" altLang="en-US"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マスク（大人用）</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en-US" altLang="ja-JP" sz="105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100</a:t>
                      </a:r>
                      <a:r>
                        <a:rPr lang="ja-JP" altLang="en-US" sz="105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枚</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ja-JP" sz="1050" kern="100" dirty="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ja-JP" sz="1050" kern="100" dirty="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extLst>
              </a:tr>
              <a:tr h="360138">
                <a:tc vMerge="1">
                  <a:txBody>
                    <a:bodyPr/>
                    <a:lstStyle/>
                    <a:p>
                      <a:pPr algn="ctr"/>
                      <a:endParaRPr lang="ja-JP" sz="105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ja-JP" altLang="en-US"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マスク（子供用）</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en-US" altLang="ja-JP" sz="105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100</a:t>
                      </a:r>
                      <a:r>
                        <a:rPr lang="ja-JP" altLang="en-US" sz="105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枚</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ja-JP" sz="1050" kern="100" dirty="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ja-JP" sz="1050" kern="100" dirty="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extLst>
              </a:tr>
              <a:tr h="360138">
                <a:tc vMerge="1">
                  <a:txBody>
                    <a:bodyPr/>
                    <a:lstStyle/>
                    <a:p>
                      <a:pPr algn="ctr"/>
                      <a:endParaRPr lang="ja-JP" sz="105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ja-JP" altLang="en-US"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消毒液（物品用）</a:t>
                      </a:r>
                      <a:endParaRPr lang="en-US" altLang="ja-JP"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en-US" altLang="ja-JP" sz="105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en-US" sz="105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本</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ja-JP" sz="1050" kern="10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ja-JP" sz="1050" kern="100" dirty="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extLst>
              </a:tr>
              <a:tr h="360138">
                <a:tc vMerge="1">
                  <a:txBody>
                    <a:bodyPr/>
                    <a:lstStyle/>
                    <a:p>
                      <a:pPr algn="ctr"/>
                      <a:endParaRPr lang="ja-JP" sz="105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ja-JP" altLang="en-US"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消毒液（手指用）</a:t>
                      </a:r>
                      <a:endParaRPr lang="en-US" altLang="ja-JP"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en-US" altLang="ja-JP" sz="105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5</a:t>
                      </a:r>
                      <a:r>
                        <a:rPr lang="ja-JP" altLang="en-US" sz="105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本</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ja-JP" sz="1050" kern="100" dirty="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ja-JP" sz="1050" kern="100" dirty="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extLst>
              </a:tr>
              <a:tr h="360138">
                <a:tc vMerge="1">
                  <a:txBody>
                    <a:bodyPr/>
                    <a:lstStyle/>
                    <a:p>
                      <a:pPr algn="ctr"/>
                      <a:endParaRPr lang="ja-JP" sz="105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ja-JP" altLang="en-US"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体温計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en-US" altLang="ja-JP" sz="105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sz="105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本</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ja-JP" sz="1050" kern="10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ja-JP" sz="1050" kern="100" dirty="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extLst>
              </a:tr>
              <a:tr h="360138">
                <a:tc vMerge="1">
                  <a:txBody>
                    <a:bodyPr/>
                    <a:lstStyle/>
                    <a:p>
                      <a:pPr algn="ctr"/>
                      <a:endParaRPr lang="ja-JP" sz="105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ja-JP" altLang="en-US" sz="1100" kern="10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ウェットティッシュ</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en-US" altLang="ja-JP"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本</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ja-JP" sz="1050" kern="100" dirty="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ja-JP" sz="1050" kern="100" dirty="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extLst>
              </a:tr>
              <a:tr h="360138">
                <a:tc vMerge="1">
                  <a:txBody>
                    <a:bodyPr/>
                    <a:lstStyle/>
                    <a:p>
                      <a:pPr algn="ctr"/>
                      <a:endParaRPr lang="ja-JP" sz="105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ja-JP" altLang="en-US" sz="11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ペーパータオル</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en-US" altLang="ja-JP"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440</a:t>
                      </a:r>
                      <a:r>
                        <a:rPr lang="ja-JP" alt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枚</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ja-JP" sz="1050" kern="10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ja-JP" sz="1050" kern="100" dirty="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extLst>
              </a:tr>
              <a:tr h="360138">
                <a:tc vMerge="1">
                  <a:txBody>
                    <a:bodyPr/>
                    <a:lstStyle/>
                    <a:p>
                      <a:pPr algn="ctr"/>
                      <a:endParaRPr lang="ja-JP" sz="105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ja-JP" altLang="en-US" sz="110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フェイスガード</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fontAlgn="ctr"/>
                      <a:r>
                        <a:rPr lang="en-US" altLang="ja-JP"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3</a:t>
                      </a:r>
                      <a:r>
                        <a:rPr lang="ja-JP" altLang="en-US" sz="1050" kern="100" dirty="0">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個</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ja-JP" sz="1050" kern="10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ja-JP" sz="1050" kern="100" dirty="0">
                        <a:effectLst/>
                        <a:latin typeface="游ゴシック" panose="020B0400000000000000" pitchFamily="50" charset="-128"/>
                        <a:ea typeface="游ゴシック" panose="020B0400000000000000"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extLst>
              </a:tr>
            </a:tbl>
          </a:graphicData>
        </a:graphic>
      </p:graphicFrame>
      <p:sp>
        <p:nvSpPr>
          <p:cNvPr id="1449" name="テキスト ボックス 22"/>
          <p:cNvSpPr txBox="1"/>
          <p:nvPr/>
        </p:nvSpPr>
        <p:spPr>
          <a:xfrm>
            <a:off x="1485509" y="9266240"/>
            <a:ext cx="5045449" cy="1007455"/>
          </a:xfrm>
          <a:prstGeom prst="rect">
            <a:avLst/>
          </a:prstGeom>
          <a:noFill/>
        </p:spPr>
        <p:txBody>
          <a:bodyPr wrap="square">
            <a:spAutoFit/>
          </a:bodyPr>
          <a:lstStyle/>
          <a:p>
            <a:pPr marL="12700" marR="5080">
              <a:lnSpc>
                <a:spcPct val="145800"/>
              </a:lnSpc>
              <a:spcBef>
                <a:spcPts val="100"/>
              </a:spcBef>
            </a:pPr>
            <a:r>
              <a:rPr lang="ja-JP" altLang="en-US" sz="1400" b="1" dirty="0">
                <a:solidFill>
                  <a:srgbClr val="221815"/>
                </a:solidFill>
                <a:latin typeface="Yu Gothic" panose="020B0400000000000000" pitchFamily="34" charset="-128"/>
                <a:ea typeface="Yu Gothic" panose="020B0400000000000000" pitchFamily="34" charset="-128"/>
                <a:cs typeface="YuGo-Medium"/>
              </a:rPr>
              <a:t>確認した備蓄品の数量が足りない場合には、足りない備蓄品の確保に努めます。（例：平時から必要な量を購入して確保する、又は災害時の物資の調達・連絡体制を確認するなど）</a:t>
            </a:r>
          </a:p>
        </p:txBody>
      </p:sp>
      <p:sp>
        <p:nvSpPr>
          <p:cNvPr id="1450" name="正方形/長方形 23"/>
          <p:cNvSpPr/>
          <p:nvPr/>
        </p:nvSpPr>
        <p:spPr>
          <a:xfrm>
            <a:off x="505909" y="9292981"/>
            <a:ext cx="6514712" cy="980714"/>
          </a:xfrm>
          <a:prstGeom prst="rect">
            <a:avLst/>
          </a:prstGeom>
          <a:no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1451" name="テキスト ボックス 24"/>
          <p:cNvSpPr txBox="1"/>
          <p:nvPr/>
        </p:nvSpPr>
        <p:spPr>
          <a:xfrm>
            <a:off x="717509" y="9887029"/>
            <a:ext cx="788769" cy="276999"/>
          </a:xfrm>
          <a:prstGeom prst="rect">
            <a:avLst/>
          </a:prstGeom>
          <a:noFill/>
        </p:spPr>
        <p:txBody>
          <a:bodyPr wrap="square">
            <a:spAutoFit/>
          </a:bodyPr>
          <a:lstStyle/>
          <a:p>
            <a:pPr>
              <a:lnSpc>
                <a:spcPct val="100000"/>
              </a:lnSpc>
            </a:pPr>
            <a:r>
              <a:rPr lang="en-US" altLang="ja-JP" sz="1200" b="1">
                <a:solidFill>
                  <a:srgbClr val="221815"/>
                </a:solidFill>
                <a:latin typeface="Yu Gothic" panose="020B0400000000000000" pitchFamily="34" charset="-128"/>
                <a:ea typeface="Yu Gothic" panose="020B0400000000000000" pitchFamily="34" charset="-128"/>
                <a:cs typeface="YuGothic"/>
              </a:rPr>
              <a:t>POINT</a:t>
            </a:r>
          </a:p>
        </p:txBody>
      </p:sp>
      <p:sp>
        <p:nvSpPr>
          <p:cNvPr id="1452" name="object 17"/>
          <p:cNvSpPr/>
          <p:nvPr/>
        </p:nvSpPr>
        <p:spPr>
          <a:xfrm>
            <a:off x="835823" y="9472963"/>
            <a:ext cx="432000" cy="432000"/>
          </a:xfrm>
          <a:custGeom>
            <a:avLst/>
            <a:gdLst/>
            <a:ahLst/>
            <a:cxnLst/>
            <a:rect l="l" t="t" r="r" b="b"/>
            <a:pathLst>
              <a:path w="549910" h="549909">
                <a:moveTo>
                  <a:pt x="302374" y="331685"/>
                </a:moveTo>
                <a:lnTo>
                  <a:pt x="247396" y="331685"/>
                </a:lnTo>
                <a:lnTo>
                  <a:pt x="247396" y="386664"/>
                </a:lnTo>
                <a:lnTo>
                  <a:pt x="302374" y="386664"/>
                </a:lnTo>
                <a:lnTo>
                  <a:pt x="302374" y="331685"/>
                </a:lnTo>
                <a:close/>
              </a:path>
              <a:path w="549910" h="549909">
                <a:moveTo>
                  <a:pt x="302374" y="133858"/>
                </a:moveTo>
                <a:lnTo>
                  <a:pt x="247396" y="133858"/>
                </a:lnTo>
                <a:lnTo>
                  <a:pt x="247396" y="302399"/>
                </a:lnTo>
                <a:lnTo>
                  <a:pt x="302374" y="302399"/>
                </a:lnTo>
                <a:lnTo>
                  <a:pt x="302374" y="133858"/>
                </a:lnTo>
                <a:close/>
              </a:path>
              <a:path w="549910" h="549909">
                <a:moveTo>
                  <a:pt x="549783" y="274891"/>
                </a:moveTo>
                <a:lnTo>
                  <a:pt x="545338" y="225552"/>
                </a:lnTo>
                <a:lnTo>
                  <a:pt x="532549" y="179070"/>
                </a:lnTo>
                <a:lnTo>
                  <a:pt x="529170" y="171970"/>
                </a:lnTo>
                <a:lnTo>
                  <a:pt x="529170" y="274891"/>
                </a:lnTo>
                <a:lnTo>
                  <a:pt x="525056" y="320548"/>
                </a:lnTo>
                <a:lnTo>
                  <a:pt x="513232" y="363524"/>
                </a:lnTo>
                <a:lnTo>
                  <a:pt x="494398" y="403136"/>
                </a:lnTo>
                <a:lnTo>
                  <a:pt x="469290" y="438632"/>
                </a:lnTo>
                <a:lnTo>
                  <a:pt x="438619" y="469303"/>
                </a:lnTo>
                <a:lnTo>
                  <a:pt x="403123" y="494411"/>
                </a:lnTo>
                <a:lnTo>
                  <a:pt x="363524" y="513245"/>
                </a:lnTo>
                <a:lnTo>
                  <a:pt x="320535" y="525068"/>
                </a:lnTo>
                <a:lnTo>
                  <a:pt x="274891" y="529170"/>
                </a:lnTo>
                <a:lnTo>
                  <a:pt x="229235" y="525068"/>
                </a:lnTo>
                <a:lnTo>
                  <a:pt x="186245" y="513245"/>
                </a:lnTo>
                <a:lnTo>
                  <a:pt x="146646" y="494411"/>
                </a:lnTo>
                <a:lnTo>
                  <a:pt x="111150" y="469303"/>
                </a:lnTo>
                <a:lnTo>
                  <a:pt x="80479" y="438632"/>
                </a:lnTo>
                <a:lnTo>
                  <a:pt x="55372" y="403136"/>
                </a:lnTo>
                <a:lnTo>
                  <a:pt x="36537" y="363524"/>
                </a:lnTo>
                <a:lnTo>
                  <a:pt x="24714" y="320548"/>
                </a:lnTo>
                <a:lnTo>
                  <a:pt x="20612" y="274891"/>
                </a:lnTo>
                <a:lnTo>
                  <a:pt x="24714" y="229247"/>
                </a:lnTo>
                <a:lnTo>
                  <a:pt x="36537" y="186258"/>
                </a:lnTo>
                <a:lnTo>
                  <a:pt x="55372" y="146659"/>
                </a:lnTo>
                <a:lnTo>
                  <a:pt x="80479" y="111163"/>
                </a:lnTo>
                <a:lnTo>
                  <a:pt x="111150" y="80492"/>
                </a:lnTo>
                <a:lnTo>
                  <a:pt x="146646" y="55384"/>
                </a:lnTo>
                <a:lnTo>
                  <a:pt x="186245" y="36550"/>
                </a:lnTo>
                <a:lnTo>
                  <a:pt x="229235" y="24714"/>
                </a:lnTo>
                <a:lnTo>
                  <a:pt x="274891" y="20612"/>
                </a:lnTo>
                <a:lnTo>
                  <a:pt x="320535" y="24714"/>
                </a:lnTo>
                <a:lnTo>
                  <a:pt x="363524" y="36550"/>
                </a:lnTo>
                <a:lnTo>
                  <a:pt x="403123" y="55384"/>
                </a:lnTo>
                <a:lnTo>
                  <a:pt x="438619" y="80492"/>
                </a:lnTo>
                <a:lnTo>
                  <a:pt x="469290" y="111163"/>
                </a:lnTo>
                <a:lnTo>
                  <a:pt x="494398" y="146659"/>
                </a:lnTo>
                <a:lnTo>
                  <a:pt x="513232" y="186258"/>
                </a:lnTo>
                <a:lnTo>
                  <a:pt x="525056" y="229247"/>
                </a:lnTo>
                <a:lnTo>
                  <a:pt x="529170" y="274891"/>
                </a:lnTo>
                <a:lnTo>
                  <a:pt x="529170" y="171970"/>
                </a:lnTo>
                <a:lnTo>
                  <a:pt x="512191" y="136258"/>
                </a:lnTo>
                <a:lnTo>
                  <a:pt x="485051" y="97891"/>
                </a:lnTo>
                <a:lnTo>
                  <a:pt x="451891" y="64731"/>
                </a:lnTo>
                <a:lnTo>
                  <a:pt x="413524" y="37592"/>
                </a:lnTo>
                <a:lnTo>
                  <a:pt x="377825" y="20612"/>
                </a:lnTo>
                <a:lnTo>
                  <a:pt x="324231" y="4445"/>
                </a:lnTo>
                <a:lnTo>
                  <a:pt x="274891" y="0"/>
                </a:lnTo>
                <a:lnTo>
                  <a:pt x="225539" y="4445"/>
                </a:lnTo>
                <a:lnTo>
                  <a:pt x="179070" y="17233"/>
                </a:lnTo>
                <a:lnTo>
                  <a:pt x="136245" y="37592"/>
                </a:lnTo>
                <a:lnTo>
                  <a:pt x="97878" y="64731"/>
                </a:lnTo>
                <a:lnTo>
                  <a:pt x="64731" y="97891"/>
                </a:lnTo>
                <a:lnTo>
                  <a:pt x="37579" y="136258"/>
                </a:lnTo>
                <a:lnTo>
                  <a:pt x="17221" y="179070"/>
                </a:lnTo>
                <a:lnTo>
                  <a:pt x="4432" y="225552"/>
                </a:lnTo>
                <a:lnTo>
                  <a:pt x="0" y="274891"/>
                </a:lnTo>
                <a:lnTo>
                  <a:pt x="4432" y="324243"/>
                </a:lnTo>
                <a:lnTo>
                  <a:pt x="17221" y="370713"/>
                </a:lnTo>
                <a:lnTo>
                  <a:pt x="37579" y="413537"/>
                </a:lnTo>
                <a:lnTo>
                  <a:pt x="64731" y="451904"/>
                </a:lnTo>
                <a:lnTo>
                  <a:pt x="97878" y="485063"/>
                </a:lnTo>
                <a:lnTo>
                  <a:pt x="136245" y="512216"/>
                </a:lnTo>
                <a:lnTo>
                  <a:pt x="179070" y="532574"/>
                </a:lnTo>
                <a:lnTo>
                  <a:pt x="225539" y="545363"/>
                </a:lnTo>
                <a:lnTo>
                  <a:pt x="274891" y="549795"/>
                </a:lnTo>
                <a:lnTo>
                  <a:pt x="324231" y="545363"/>
                </a:lnTo>
                <a:lnTo>
                  <a:pt x="370700" y="532574"/>
                </a:lnTo>
                <a:lnTo>
                  <a:pt x="377850" y="529170"/>
                </a:lnTo>
                <a:lnTo>
                  <a:pt x="413524" y="512216"/>
                </a:lnTo>
                <a:lnTo>
                  <a:pt x="451891" y="485063"/>
                </a:lnTo>
                <a:lnTo>
                  <a:pt x="485051" y="451904"/>
                </a:lnTo>
                <a:lnTo>
                  <a:pt x="512191" y="413537"/>
                </a:lnTo>
                <a:lnTo>
                  <a:pt x="532549" y="370713"/>
                </a:lnTo>
                <a:lnTo>
                  <a:pt x="545338" y="324243"/>
                </a:lnTo>
                <a:lnTo>
                  <a:pt x="549783" y="274891"/>
                </a:lnTo>
                <a:close/>
              </a:path>
            </a:pathLst>
          </a:custGeom>
          <a:solidFill>
            <a:schemeClr val="tx1"/>
          </a:solidFill>
        </p:spPr>
        <p:txBody>
          <a:bodyPr wrap="square" lIns="0" tIns="0" rIns="0" bIns="0" rtlCol="0"/>
          <a:lstStyle/>
          <a:p>
            <a:endParaRPr/>
          </a:p>
        </p:txBody>
      </p:sp>
    </p:spTree>
    <p:extLst>
      <p:ext uri="{BB962C8B-B14F-4D97-AF65-F5344CB8AC3E}">
        <p14:creationId xmlns:p14="http://schemas.microsoft.com/office/powerpoint/2010/main" val="2869108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8352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5" name="Rectangle 4"/>
          <p:cNvSpPr>
            <a:spLocks noChangeArrowheads="1"/>
          </p:cNvSpPr>
          <p:nvPr/>
        </p:nvSpPr>
        <p:spPr>
          <a:xfrm>
            <a:off x="889339" y="4753324"/>
            <a:ext cx="5791200" cy="707886"/>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4000" b="1">
                <a:latin typeface="HG丸ｺﾞｼｯｸM-PRO" panose="020F0600000000000000" pitchFamily="50" charset="-128"/>
                <a:ea typeface="HG丸ｺﾞｼｯｸM-PRO" panose="020F0600000000000000" pitchFamily="50" charset="-128"/>
                <a:cs typeface="Times New Roman" panose="02020603050405020304" pitchFamily="18" charset="0"/>
              </a:rPr>
              <a:t>避難所開設マニュアル</a:t>
            </a:r>
            <a:endParaRPr kumimoji="0" lang="en-US" altLang="ja-JP" sz="4000" b="1">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456" name="AutoShape 116"/>
          <p:cNvSpPr>
            <a:spLocks noChangeArrowheads="1"/>
          </p:cNvSpPr>
          <p:nvPr/>
        </p:nvSpPr>
        <p:spPr>
          <a:xfrm>
            <a:off x="1863270" y="3425658"/>
            <a:ext cx="3843338" cy="630238"/>
          </a:xfrm>
          <a:prstGeom prst="rect">
            <a:avLst/>
          </a:prstGeom>
          <a:solidFill>
            <a:srgbClr val="172A88"/>
          </a:solidFill>
          <a:ln>
            <a:noFill/>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400" b="1">
                <a:solidFill>
                  <a:schemeClr val="bg1"/>
                </a:solidFill>
                <a:latin typeface="HG丸ｺﾞｼｯｸM-PRO" panose="020F0600000000000000" pitchFamily="50" charset="-128"/>
                <a:ea typeface="HG丸ｺﾞｼｯｸM-PRO" panose="020F0600000000000000" pitchFamily="50" charset="-128"/>
                <a:cs typeface="Times New Roman" panose="02020603050405020304" pitchFamily="18" charset="0"/>
              </a:rPr>
              <a:t>第</a:t>
            </a:r>
            <a:r>
              <a:rPr kumimoji="0" lang="en-US" altLang="ja-JP" sz="2400" b="1">
                <a:solidFill>
                  <a:schemeClr val="bg1"/>
                </a:solidFill>
                <a:latin typeface="HG丸ｺﾞｼｯｸM-PRO" panose="020F0600000000000000" pitchFamily="50" charset="-128"/>
                <a:ea typeface="HG丸ｺﾞｼｯｸM-PRO" panose="020F0600000000000000" pitchFamily="50" charset="-128"/>
                <a:cs typeface="Times New Roman" panose="02020603050405020304" pitchFamily="18" charset="0"/>
              </a:rPr>
              <a:t>3</a:t>
            </a:r>
            <a:r>
              <a:rPr kumimoji="0" lang="ja-JP" altLang="en-US" sz="2400" b="1">
                <a:solidFill>
                  <a:schemeClr val="bg1"/>
                </a:solidFill>
                <a:latin typeface="HG丸ｺﾞｼｯｸM-PRO" panose="020F0600000000000000" pitchFamily="50" charset="-128"/>
                <a:ea typeface="HG丸ｺﾞｼｯｸM-PRO" panose="020F0600000000000000" pitchFamily="50" charset="-128"/>
                <a:cs typeface="Times New Roman" panose="02020603050405020304" pitchFamily="18" charset="0"/>
              </a:rPr>
              <a:t>章</a:t>
            </a:r>
            <a:endParaRPr kumimoji="0" lang="en-US" altLang="ja-JP" sz="24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457" name="テキスト ボックス 3"/>
          <p:cNvSpPr txBox="1"/>
          <p:nvPr/>
        </p:nvSpPr>
        <p:spPr>
          <a:xfrm>
            <a:off x="6680539" y="10183871"/>
            <a:ext cx="690337" cy="371833"/>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１５</a:t>
            </a:r>
            <a:endParaRPr lang="ja-JP" altLang="en-US">
              <a:solidFill>
                <a:schemeClr val="tx1">
                  <a:lumMod val="50000"/>
                  <a:lumOff val="50000"/>
                </a:schemeClr>
              </a:solidFill>
              <a:latin typeface="+mj-ea"/>
              <a:ea typeface="+mj-ea"/>
            </a:endParaRPr>
          </a:p>
        </p:txBody>
      </p:sp>
      <p:sp>
        <p:nvSpPr>
          <p:cNvPr id="1458" name="object 5"/>
          <p:cNvSpPr txBox="1"/>
          <p:nvPr/>
        </p:nvSpPr>
        <p:spPr>
          <a:xfrm>
            <a:off x="1303934" y="5984966"/>
            <a:ext cx="4951806" cy="802784"/>
          </a:xfrm>
          <a:prstGeom prst="rect">
            <a:avLst/>
          </a:prstGeom>
        </p:spPr>
        <p:txBody>
          <a:bodyPr vert="horz" wrap="square" lIns="0" tIns="12700" rIns="0" bIns="0" rtlCol="0">
            <a:spAutoFit/>
          </a:bodyPr>
          <a:lstStyle/>
          <a:p>
            <a:pPr>
              <a:lnSpc>
                <a:spcPct val="100000"/>
              </a:lnSpc>
              <a:spcBef>
                <a:spcPts val="100"/>
              </a:spcBef>
              <a:spcAft>
                <a:spcPts val="300"/>
              </a:spcAft>
            </a:pPr>
            <a:r>
              <a:rPr lang="en-US" altLang="ja-JP" sz="1600" b="1" dirty="0">
                <a:latin typeface="Yu Gothic" panose="020B0400000000000000" pitchFamily="34" charset="-128"/>
                <a:ea typeface="Yu Gothic" panose="020B0400000000000000" pitchFamily="34" charset="-128"/>
                <a:cs typeface="YuGothic"/>
              </a:rPr>
              <a:t>P.</a:t>
            </a:r>
            <a:r>
              <a:rPr lang="ja-JP" altLang="en-US" sz="1600" b="1" dirty="0">
                <a:latin typeface="Yu Gothic" panose="020B0400000000000000" pitchFamily="34" charset="-128"/>
                <a:ea typeface="Yu Gothic" panose="020B0400000000000000" pitchFamily="34" charset="-128"/>
                <a:cs typeface="YuGothic"/>
              </a:rPr>
              <a:t>１６～１７では、</a:t>
            </a:r>
            <a:r>
              <a:rPr lang="ja-JP" altLang="en-US" sz="1600" b="1" dirty="0">
                <a:solidFill>
                  <a:srgbClr val="0033CC"/>
                </a:solidFill>
                <a:latin typeface="Yu Gothic" panose="020B0400000000000000" pitchFamily="34" charset="-128"/>
                <a:ea typeface="Yu Gothic" panose="020B0400000000000000" pitchFamily="34" charset="-128"/>
                <a:cs typeface="YuGothic"/>
              </a:rPr>
              <a:t>大雨時（災害発生前）の指定緊急避難場所開設の流れ</a:t>
            </a:r>
            <a:r>
              <a:rPr lang="ja-JP" altLang="en-US" sz="1600" b="1" dirty="0">
                <a:latin typeface="Yu Gothic" panose="020B0400000000000000" pitchFamily="34" charset="-128"/>
                <a:ea typeface="Yu Gothic" panose="020B0400000000000000" pitchFamily="34" charset="-128"/>
                <a:cs typeface="YuGothic"/>
              </a:rPr>
              <a:t>について</a:t>
            </a:r>
            <a:r>
              <a:rPr lang="ja-JP" altLang="en-US" sz="1600" b="1" dirty="0">
                <a:solidFill>
                  <a:srgbClr val="0033CC"/>
                </a:solidFill>
                <a:latin typeface="Yu Gothic" panose="020B0400000000000000" pitchFamily="34" charset="-128"/>
                <a:ea typeface="Yu Gothic" panose="020B0400000000000000" pitchFamily="34" charset="-128"/>
                <a:cs typeface="YuGothic"/>
              </a:rPr>
              <a:t>青色</a:t>
            </a:r>
            <a:r>
              <a:rPr lang="ja-JP" altLang="en-US" sz="1600" b="1" dirty="0">
                <a:latin typeface="Yu Gothic" panose="020B0400000000000000" pitchFamily="34" charset="-128"/>
                <a:ea typeface="Yu Gothic" panose="020B0400000000000000" pitchFamily="34" charset="-128"/>
                <a:cs typeface="YuGothic"/>
              </a:rPr>
              <a:t>で示して</a:t>
            </a:r>
            <a:r>
              <a:rPr lang="ja-JP" altLang="en-US" sz="1600" b="1">
                <a:latin typeface="Yu Gothic" panose="020B0400000000000000" pitchFamily="34" charset="-128"/>
                <a:ea typeface="Yu Gothic" panose="020B0400000000000000" pitchFamily="34" charset="-128"/>
                <a:cs typeface="YuGothic"/>
              </a:rPr>
              <a:t>います。</a:t>
            </a:r>
            <a:endParaRPr lang="en-US" altLang="ja-JP" sz="1600" b="1" dirty="0">
              <a:latin typeface="Yu Gothic" panose="020B0400000000000000" pitchFamily="34" charset="-128"/>
              <a:ea typeface="Yu Gothic" panose="020B0400000000000000" pitchFamily="34" charset="-128"/>
              <a:cs typeface="YuGothic"/>
            </a:endParaRPr>
          </a:p>
          <a:p>
            <a:pPr>
              <a:lnSpc>
                <a:spcPct val="100000"/>
              </a:lnSpc>
              <a:spcBef>
                <a:spcPts val="100"/>
              </a:spcBef>
              <a:spcAft>
                <a:spcPts val="300"/>
              </a:spcAft>
            </a:pPr>
            <a:endParaRPr lang="en-US" altLang="ja-JP" sz="1600" b="1" dirty="0">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3390768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0" name="グループ化 116"/>
          <p:cNvGrpSpPr/>
          <p:nvPr/>
        </p:nvGrpSpPr>
        <p:grpSpPr>
          <a:xfrm>
            <a:off x="495301" y="1920574"/>
            <a:ext cx="7066563" cy="8590600"/>
            <a:chOff x="495301" y="1920574"/>
            <a:chExt cx="7066563" cy="8590600"/>
          </a:xfrm>
        </p:grpSpPr>
        <p:sp>
          <p:nvSpPr>
            <p:cNvPr id="1461" name="四角形: 角を丸くする 74"/>
            <p:cNvSpPr/>
            <p:nvPr/>
          </p:nvSpPr>
          <p:spPr>
            <a:xfrm>
              <a:off x="535327" y="1920574"/>
              <a:ext cx="7004798" cy="1915622"/>
            </a:xfrm>
            <a:prstGeom prst="roundRect">
              <a:avLst>
                <a:gd name="adj" fmla="val 4323"/>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2" name="四角形: 角を丸くする 76"/>
            <p:cNvSpPr/>
            <p:nvPr/>
          </p:nvSpPr>
          <p:spPr>
            <a:xfrm>
              <a:off x="497508" y="6254351"/>
              <a:ext cx="7043731" cy="2045134"/>
            </a:xfrm>
            <a:prstGeom prst="roundRect">
              <a:avLst>
                <a:gd name="adj" fmla="val 714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3" name="四角形: 角を丸くする 81"/>
            <p:cNvSpPr/>
            <p:nvPr/>
          </p:nvSpPr>
          <p:spPr>
            <a:xfrm>
              <a:off x="495301" y="4123896"/>
              <a:ext cx="7044824" cy="1861580"/>
            </a:xfrm>
            <a:prstGeom prst="roundRect">
              <a:avLst>
                <a:gd name="adj" fmla="val 847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4" name="四角形: 角を丸くする 86"/>
            <p:cNvSpPr/>
            <p:nvPr/>
          </p:nvSpPr>
          <p:spPr>
            <a:xfrm>
              <a:off x="535327" y="8603174"/>
              <a:ext cx="7004798" cy="1908000"/>
            </a:xfrm>
            <a:prstGeom prst="roundRect">
              <a:avLst>
                <a:gd name="adj" fmla="val 756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5" name="四角形: 角を丸くする 108"/>
            <p:cNvSpPr/>
            <p:nvPr/>
          </p:nvSpPr>
          <p:spPr>
            <a:xfrm>
              <a:off x="6908067" y="1920574"/>
              <a:ext cx="638216" cy="1915622"/>
            </a:xfrm>
            <a:prstGeom prst="roundRect">
              <a:avLst>
                <a:gd name="adj" fmla="val 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6" name="四角形: 角を丸くする 109"/>
            <p:cNvSpPr/>
            <p:nvPr/>
          </p:nvSpPr>
          <p:spPr>
            <a:xfrm>
              <a:off x="6921613" y="6254351"/>
              <a:ext cx="638117" cy="2045134"/>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7" name="四角形: 角を丸くする 110"/>
            <p:cNvSpPr/>
            <p:nvPr/>
          </p:nvSpPr>
          <p:spPr>
            <a:xfrm>
              <a:off x="6921514" y="4123896"/>
              <a:ext cx="638216" cy="1861580"/>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8" name="四角形: 角を丸くする 111"/>
            <p:cNvSpPr/>
            <p:nvPr/>
          </p:nvSpPr>
          <p:spPr>
            <a:xfrm>
              <a:off x="6922686" y="8603174"/>
              <a:ext cx="639178" cy="1908000"/>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69" name="四角形: 角を丸くする 75"/>
          <p:cNvSpPr/>
          <p:nvPr/>
        </p:nvSpPr>
        <p:spPr>
          <a:xfrm>
            <a:off x="857250" y="2126101"/>
            <a:ext cx="5649567" cy="567688"/>
          </a:xfrm>
          <a:prstGeom prst="roundRect">
            <a:avLst/>
          </a:prstGeom>
          <a:solidFill>
            <a:srgbClr val="17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0" name="四角形: 角を丸くする 77"/>
          <p:cNvSpPr/>
          <p:nvPr/>
        </p:nvSpPr>
        <p:spPr>
          <a:xfrm>
            <a:off x="857250" y="6533848"/>
            <a:ext cx="5649567" cy="612000"/>
          </a:xfrm>
          <a:prstGeom prst="roundRect">
            <a:avLst/>
          </a:prstGeom>
          <a:solidFill>
            <a:srgbClr val="17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1" name="テキスト ボックス 78"/>
          <p:cNvSpPr txBox="1"/>
          <p:nvPr/>
        </p:nvSpPr>
        <p:spPr>
          <a:xfrm>
            <a:off x="1674587" y="6719331"/>
            <a:ext cx="4492990" cy="377026"/>
          </a:xfrm>
          <a:prstGeom prst="rect">
            <a:avLst/>
          </a:prstGeom>
          <a:noFill/>
        </p:spPr>
        <p:txBody>
          <a:bodyPr wrap="square">
            <a:spAutoFit/>
          </a:bodyPr>
          <a:lstStyle/>
          <a:p>
            <a:pPr algn="just">
              <a:lnSpc>
                <a:spcPts val="2000"/>
              </a:lnSpc>
              <a:spcAft>
                <a:spcPts val="600"/>
              </a:spcAft>
            </a:pPr>
            <a:r>
              <a:rPr lang="ja-JP" altLang="en-US" sz="2400" b="1" kern="100" dirty="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避難者状況の取りまとめと報告</a:t>
            </a:r>
            <a:endParaRPr lang="ja-JP" altLang="ja-JP" kern="100" dirty="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472" name="object 81"/>
          <p:cNvSpPr/>
          <p:nvPr/>
        </p:nvSpPr>
        <p:spPr>
          <a:xfrm>
            <a:off x="1161032" y="6639523"/>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1473" name="テキスト ボックス 80"/>
          <p:cNvSpPr txBox="1"/>
          <p:nvPr/>
        </p:nvSpPr>
        <p:spPr>
          <a:xfrm>
            <a:off x="1111444" y="6640040"/>
            <a:ext cx="478048" cy="400110"/>
          </a:xfrm>
          <a:prstGeom prst="rect">
            <a:avLst/>
          </a:prstGeom>
          <a:noFill/>
        </p:spPr>
        <p:txBody>
          <a:bodyPr wrap="square">
            <a:spAutoFit/>
          </a:bodyPr>
          <a:lstStyle/>
          <a:p>
            <a:pPr algn="just">
              <a:spcAft>
                <a:spcPts val="600"/>
              </a:spcAft>
            </a:pPr>
            <a:r>
              <a:rPr lang="ja-JP" altLang="en-US" sz="2000" b="1" kern="100">
                <a:solidFill>
                  <a:srgbClr val="172A88"/>
                </a:solidFill>
                <a:effectLst/>
                <a:latin typeface="Century" panose="02040604050505020304" pitchFamily="18" charset="0"/>
                <a:ea typeface="メイリオ" panose="020B0604030504040204" pitchFamily="50" charset="-128"/>
                <a:cs typeface="Times New Roman" panose="02020603050405020304" pitchFamily="18" charset="0"/>
              </a:rPr>
              <a:t>３</a:t>
            </a:r>
            <a:endParaRPr lang="ja-JP" altLang="ja-JP" sz="1600" kern="100">
              <a:solidFill>
                <a:srgbClr val="172A88"/>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474" name="四角形: 角を丸くする 82"/>
          <p:cNvSpPr/>
          <p:nvPr/>
        </p:nvSpPr>
        <p:spPr>
          <a:xfrm>
            <a:off x="857250" y="4344326"/>
            <a:ext cx="5649567" cy="567688"/>
          </a:xfrm>
          <a:prstGeom prst="roundRect">
            <a:avLst/>
          </a:prstGeom>
          <a:solidFill>
            <a:srgbClr val="17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5" name="テキスト ボックス 83"/>
          <p:cNvSpPr txBox="1"/>
          <p:nvPr/>
        </p:nvSpPr>
        <p:spPr>
          <a:xfrm>
            <a:off x="1591582" y="4449967"/>
            <a:ext cx="2085068" cy="461665"/>
          </a:xfrm>
          <a:prstGeom prst="rect">
            <a:avLst/>
          </a:prstGeom>
          <a:noFill/>
        </p:spPr>
        <p:txBody>
          <a:bodyPr wrap="square">
            <a:spAutoFit/>
          </a:bodyPr>
          <a:lstStyle/>
          <a:p>
            <a:pPr algn="just">
              <a:spcAft>
                <a:spcPts val="600"/>
              </a:spcAft>
            </a:pPr>
            <a:r>
              <a:rPr lang="ja-JP" altLang="en-US" sz="2400" b="1" kern="10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避難者の受入</a:t>
            </a:r>
            <a:endParaRPr lang="ja-JP" altLang="ja-JP" kern="10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476" name="object 81"/>
          <p:cNvSpPr/>
          <p:nvPr/>
        </p:nvSpPr>
        <p:spPr>
          <a:xfrm>
            <a:off x="1161032" y="4449797"/>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1477" name="テキスト ボックス 85"/>
          <p:cNvSpPr txBox="1"/>
          <p:nvPr/>
        </p:nvSpPr>
        <p:spPr>
          <a:xfrm>
            <a:off x="1113560" y="4464828"/>
            <a:ext cx="525853" cy="400110"/>
          </a:xfrm>
          <a:prstGeom prst="rect">
            <a:avLst/>
          </a:prstGeom>
          <a:noFill/>
        </p:spPr>
        <p:txBody>
          <a:bodyPr wrap="square">
            <a:spAutoFit/>
          </a:bodyPr>
          <a:lstStyle/>
          <a:p>
            <a:pPr algn="just">
              <a:spcAft>
                <a:spcPts val="600"/>
              </a:spcAft>
            </a:pPr>
            <a:r>
              <a:rPr lang="ja-JP" altLang="en-US" sz="2000" b="1" kern="100">
                <a:solidFill>
                  <a:srgbClr val="172A88"/>
                </a:solidFill>
                <a:effectLst/>
                <a:latin typeface="Century" panose="02040604050505020304" pitchFamily="18" charset="0"/>
                <a:ea typeface="メイリオ" panose="020B0604030504040204" pitchFamily="50" charset="-128"/>
                <a:cs typeface="Times New Roman" panose="02020603050405020304" pitchFamily="18" charset="0"/>
              </a:rPr>
              <a:t>２</a:t>
            </a:r>
            <a:endParaRPr lang="ja-JP" altLang="ja-JP" sz="1600" kern="100">
              <a:solidFill>
                <a:srgbClr val="172A88"/>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478" name="四角形: 角を丸くする 87"/>
          <p:cNvSpPr/>
          <p:nvPr/>
        </p:nvSpPr>
        <p:spPr>
          <a:xfrm>
            <a:off x="855089" y="8873685"/>
            <a:ext cx="5651728" cy="567688"/>
          </a:xfrm>
          <a:prstGeom prst="roundRect">
            <a:avLst/>
          </a:prstGeom>
          <a:solidFill>
            <a:srgbClr val="17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9" name="テキスト ボックス 88"/>
          <p:cNvSpPr txBox="1"/>
          <p:nvPr/>
        </p:nvSpPr>
        <p:spPr>
          <a:xfrm>
            <a:off x="1665620" y="8979326"/>
            <a:ext cx="2808843" cy="461665"/>
          </a:xfrm>
          <a:prstGeom prst="rect">
            <a:avLst/>
          </a:prstGeom>
          <a:noFill/>
        </p:spPr>
        <p:txBody>
          <a:bodyPr wrap="square">
            <a:spAutoFit/>
          </a:bodyPr>
          <a:lstStyle/>
          <a:p>
            <a:pPr algn="just">
              <a:spcAft>
                <a:spcPts val="600"/>
              </a:spcAft>
            </a:pPr>
            <a:r>
              <a:rPr lang="ja-JP" altLang="en-US" sz="2400" b="1" kern="100">
                <a:solidFill>
                  <a:schemeClr val="bg1"/>
                </a:solidFill>
                <a:latin typeface="Century" panose="02040604050505020304" pitchFamily="18" charset="0"/>
                <a:ea typeface="メイリオ" panose="020B0604030504040204" pitchFamily="50" charset="-128"/>
                <a:cs typeface="Times New Roman" panose="02020603050405020304" pitchFamily="18" charset="0"/>
              </a:rPr>
              <a:t>備蓄物資の</a:t>
            </a:r>
            <a:r>
              <a:rPr lang="ja-JP" altLang="en-US" sz="2400" b="1" kern="100" dirty="0">
                <a:solidFill>
                  <a:schemeClr val="bg1"/>
                </a:solidFill>
                <a:latin typeface="Century" panose="02040604050505020304" pitchFamily="18" charset="0"/>
                <a:ea typeface="メイリオ" panose="020B0604030504040204" pitchFamily="50" charset="-128"/>
                <a:cs typeface="Times New Roman" panose="02020603050405020304" pitchFamily="18" charset="0"/>
              </a:rPr>
              <a:t>配布</a:t>
            </a:r>
            <a:endParaRPr lang="ja-JP" altLang="ja-JP" kern="100" dirty="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480" name="object 81"/>
          <p:cNvSpPr/>
          <p:nvPr/>
        </p:nvSpPr>
        <p:spPr>
          <a:xfrm>
            <a:off x="1158871" y="8992603"/>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1481" name="テキスト ボックス 90"/>
          <p:cNvSpPr txBox="1"/>
          <p:nvPr/>
        </p:nvSpPr>
        <p:spPr>
          <a:xfrm>
            <a:off x="1109283" y="8993120"/>
            <a:ext cx="478048" cy="400110"/>
          </a:xfrm>
          <a:prstGeom prst="rect">
            <a:avLst/>
          </a:prstGeom>
          <a:noFill/>
        </p:spPr>
        <p:txBody>
          <a:bodyPr wrap="square">
            <a:spAutoFit/>
          </a:bodyPr>
          <a:lstStyle/>
          <a:p>
            <a:pPr algn="just">
              <a:spcAft>
                <a:spcPts val="600"/>
              </a:spcAft>
            </a:pPr>
            <a:r>
              <a:rPr lang="ja-JP" altLang="en-US" sz="2000" b="1" kern="100">
                <a:solidFill>
                  <a:srgbClr val="172A88"/>
                </a:solidFill>
                <a:effectLst/>
                <a:latin typeface="Century" panose="02040604050505020304" pitchFamily="18" charset="0"/>
                <a:ea typeface="メイリオ" panose="020B0604030504040204" pitchFamily="50" charset="-128"/>
                <a:cs typeface="Times New Roman" panose="02020603050405020304" pitchFamily="18" charset="0"/>
              </a:rPr>
              <a:t>４</a:t>
            </a:r>
            <a:endParaRPr lang="ja-JP" altLang="ja-JP" sz="1600" kern="100">
              <a:solidFill>
                <a:srgbClr val="172A88"/>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482" name="矢印: 下 91"/>
          <p:cNvSpPr/>
          <p:nvPr/>
        </p:nvSpPr>
        <p:spPr>
          <a:xfrm>
            <a:off x="1898194" y="7988967"/>
            <a:ext cx="468000" cy="612000"/>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3" name="bg object 16"/>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1484" name="bg object 17"/>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1485" name="bg object 18"/>
          <p:cNvPicPr/>
          <p:nvPr/>
        </p:nvPicPr>
        <p:blipFill>
          <a:blip r:embed="rId2"/>
          <a:stretch>
            <a:fillRect/>
          </a:stretch>
        </p:blipFill>
        <p:spPr>
          <a:xfrm>
            <a:off x="117745" y="0"/>
            <a:ext cx="174123" cy="208812"/>
          </a:xfrm>
          <a:prstGeom prst="rect">
            <a:avLst/>
          </a:prstGeom>
        </p:spPr>
      </p:pic>
      <p:sp>
        <p:nvSpPr>
          <p:cNvPr id="1486" name="object 11"/>
          <p:cNvSpPr/>
          <p:nvPr/>
        </p:nvSpPr>
        <p:spPr>
          <a:xfrm>
            <a:off x="466980" y="546100"/>
            <a:ext cx="7073145" cy="628997"/>
          </a:xfrm>
          <a:custGeom>
            <a:avLst/>
            <a:gdLst/>
            <a:ahLst/>
            <a:cxnLst/>
            <a:rect l="l" t="t" r="r" b="b"/>
            <a:pathLst>
              <a:path w="6480175" h="334010">
                <a:moveTo>
                  <a:pt x="6479997" y="0"/>
                </a:moveTo>
                <a:lnTo>
                  <a:pt x="0" y="0"/>
                </a:lnTo>
                <a:lnTo>
                  <a:pt x="0" y="333692"/>
                </a:lnTo>
                <a:lnTo>
                  <a:pt x="6479997" y="333692"/>
                </a:lnTo>
                <a:lnTo>
                  <a:pt x="6479997" y="0"/>
                </a:lnTo>
                <a:close/>
              </a:path>
            </a:pathLst>
          </a:custGeom>
          <a:solidFill>
            <a:srgbClr val="172A88"/>
          </a:solidFill>
          <a:ln>
            <a:solidFill>
              <a:schemeClr val="bg1"/>
            </a:solidFill>
          </a:ln>
        </p:spPr>
        <p:txBody>
          <a:bodyPr wrap="square" lIns="0" tIns="0" rIns="0" bIns="0" rtlCol="0"/>
          <a:lstStyle/>
          <a:p>
            <a:endParaRPr/>
          </a:p>
        </p:txBody>
      </p:sp>
      <p:sp>
        <p:nvSpPr>
          <p:cNvPr id="1487" name="object 12"/>
          <p:cNvSpPr txBox="1"/>
          <p:nvPr/>
        </p:nvSpPr>
        <p:spPr>
          <a:xfrm>
            <a:off x="628649" y="688667"/>
            <a:ext cx="6957925" cy="382156"/>
          </a:xfrm>
          <a:prstGeom prst="rect">
            <a:avLst/>
          </a:prstGeom>
        </p:spPr>
        <p:txBody>
          <a:bodyPr vert="horz" wrap="square" lIns="0" tIns="12700" rIns="0" bIns="0" rtlCol="0">
            <a:spAutoFit/>
          </a:bodyPr>
          <a:lstStyle/>
          <a:p>
            <a:pPr marL="12700">
              <a:spcBef>
                <a:spcPts val="100"/>
              </a:spcBef>
            </a:pPr>
            <a:r>
              <a:rPr lang="ja-JP" altLang="en-US" sz="2400" b="1" dirty="0">
                <a:solidFill>
                  <a:schemeClr val="bg1"/>
                </a:solidFill>
                <a:latin typeface="游ゴシック" panose="020B0400000000000000" pitchFamily="50" charset="-128"/>
                <a:ea typeface="游ゴシック" panose="020B0400000000000000" pitchFamily="50" charset="-128"/>
                <a:cs typeface="YuGothic"/>
              </a:rPr>
              <a:t>１</a:t>
            </a:r>
            <a:r>
              <a:rPr lang="en-US" altLang="ja-JP" sz="2400" b="1" dirty="0">
                <a:solidFill>
                  <a:schemeClr val="bg1"/>
                </a:solidFill>
                <a:latin typeface="游ゴシック" panose="020B0400000000000000" pitchFamily="50" charset="-128"/>
                <a:ea typeface="游ゴシック" panose="020B0400000000000000" pitchFamily="50" charset="-128"/>
                <a:cs typeface="YuGothic"/>
              </a:rPr>
              <a:t>. </a:t>
            </a:r>
            <a:r>
              <a:rPr lang="ja-JP" altLang="en-US" sz="2400" b="1" dirty="0">
                <a:solidFill>
                  <a:schemeClr val="bg1"/>
                </a:solidFill>
                <a:latin typeface="游ゴシック" panose="020B0400000000000000" pitchFamily="50" charset="-128"/>
                <a:ea typeface="游ゴシック" panose="020B0400000000000000" pitchFamily="50" charset="-128"/>
                <a:cs typeface="YuGothic"/>
              </a:rPr>
              <a:t>避難所開設の流れ（大雨時編）</a:t>
            </a:r>
          </a:p>
        </p:txBody>
      </p:sp>
      <p:sp>
        <p:nvSpPr>
          <p:cNvPr id="1488" name="矢印: 下 97"/>
          <p:cNvSpPr/>
          <p:nvPr/>
        </p:nvSpPr>
        <p:spPr>
          <a:xfrm>
            <a:off x="1898194" y="5673777"/>
            <a:ext cx="468000" cy="612000"/>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9" name="矢印: 下 98"/>
          <p:cNvSpPr/>
          <p:nvPr/>
        </p:nvSpPr>
        <p:spPr>
          <a:xfrm>
            <a:off x="1898194" y="3520458"/>
            <a:ext cx="468000" cy="612000"/>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0" name="テキスト ボックス 99"/>
          <p:cNvSpPr txBox="1"/>
          <p:nvPr/>
        </p:nvSpPr>
        <p:spPr>
          <a:xfrm>
            <a:off x="1776903" y="2223019"/>
            <a:ext cx="1752600" cy="461665"/>
          </a:xfrm>
          <a:prstGeom prst="rect">
            <a:avLst/>
          </a:prstGeom>
          <a:noFill/>
        </p:spPr>
        <p:txBody>
          <a:bodyPr wrap="square">
            <a:spAutoFit/>
          </a:bodyPr>
          <a:lstStyle/>
          <a:p>
            <a:pPr algn="just">
              <a:spcAft>
                <a:spcPts val="600"/>
              </a:spcAft>
            </a:pPr>
            <a:r>
              <a:rPr lang="ja-JP" altLang="en-US" sz="2400" b="1" kern="10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開設準備</a:t>
            </a:r>
            <a:endParaRPr lang="ja-JP" altLang="ja-JP" kern="10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491" name="object 81"/>
          <p:cNvSpPr/>
          <p:nvPr/>
        </p:nvSpPr>
        <p:spPr>
          <a:xfrm>
            <a:off x="1044552" y="2236466"/>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1492" name="テキスト ボックス 101"/>
          <p:cNvSpPr txBox="1"/>
          <p:nvPr/>
        </p:nvSpPr>
        <p:spPr>
          <a:xfrm>
            <a:off x="997080" y="2251497"/>
            <a:ext cx="525853" cy="400110"/>
          </a:xfrm>
          <a:prstGeom prst="rect">
            <a:avLst/>
          </a:prstGeom>
          <a:noFill/>
        </p:spPr>
        <p:txBody>
          <a:bodyPr wrap="square">
            <a:spAutoFit/>
          </a:bodyPr>
          <a:lstStyle/>
          <a:p>
            <a:pPr algn="just">
              <a:spcAft>
                <a:spcPts val="600"/>
              </a:spcAft>
            </a:pPr>
            <a:r>
              <a:rPr lang="ja-JP" altLang="en-US" sz="2000" b="1" kern="100">
                <a:solidFill>
                  <a:srgbClr val="172A88"/>
                </a:solidFill>
                <a:effectLst/>
                <a:latin typeface="Century" panose="02040604050505020304" pitchFamily="18" charset="0"/>
                <a:ea typeface="メイリオ" panose="020B0604030504040204" pitchFamily="50" charset="-128"/>
                <a:cs typeface="Times New Roman" panose="02020603050405020304" pitchFamily="18" charset="0"/>
              </a:rPr>
              <a:t>１</a:t>
            </a:r>
            <a:endParaRPr lang="ja-JP" altLang="ja-JP" sz="1600" kern="100">
              <a:solidFill>
                <a:srgbClr val="172A88"/>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493" name="テキスト ボックス 103"/>
          <p:cNvSpPr txBox="1"/>
          <p:nvPr/>
        </p:nvSpPr>
        <p:spPr>
          <a:xfrm>
            <a:off x="141513" y="10159448"/>
            <a:ext cx="713576"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１６</a:t>
            </a:r>
            <a:endParaRPr lang="en-US" altLang="ja-JP" kern="100" dirty="0">
              <a:solidFill>
                <a:schemeClr val="tx1">
                  <a:lumMod val="50000"/>
                  <a:lumOff val="50000"/>
                </a:schemeClr>
              </a:solidFill>
              <a:latin typeface="+mj-ea"/>
              <a:ea typeface="+mj-ea"/>
              <a:cs typeface="Times New Roman" panose="02020603050405020304" pitchFamily="18" charset="0"/>
            </a:endParaRPr>
          </a:p>
        </p:txBody>
      </p:sp>
      <p:sp>
        <p:nvSpPr>
          <p:cNvPr id="1494" name="object 5"/>
          <p:cNvSpPr txBox="1"/>
          <p:nvPr/>
        </p:nvSpPr>
        <p:spPr>
          <a:xfrm>
            <a:off x="890395" y="2961781"/>
            <a:ext cx="5395278" cy="443711"/>
          </a:xfrm>
          <a:prstGeom prst="rect">
            <a:avLst/>
          </a:prstGeom>
        </p:spPr>
        <p:txBody>
          <a:bodyPr vert="horz" wrap="square" lIns="0" tIns="12700" rIns="0" bIns="0" rtlCol="0">
            <a:spAutoFit/>
          </a:bodyPr>
          <a:lstStyle/>
          <a:p>
            <a:pPr marL="72000" marR="5080" algn="just"/>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避難所の安全確認、開錠、施設の利用準備などを行い、避難者を受け入れる体制を整えます。</a:t>
            </a: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sp>
        <p:nvSpPr>
          <p:cNvPr id="1495" name="object 5"/>
          <p:cNvSpPr txBox="1"/>
          <p:nvPr/>
        </p:nvSpPr>
        <p:spPr>
          <a:xfrm>
            <a:off x="890395" y="5198556"/>
            <a:ext cx="5277182" cy="228268"/>
          </a:xfrm>
          <a:prstGeom prst="rect">
            <a:avLst/>
          </a:prstGeom>
        </p:spPr>
        <p:txBody>
          <a:bodyPr vert="horz" wrap="square" lIns="0" tIns="12700" rIns="0" bIns="0" rtlCol="0">
            <a:spAutoFit/>
          </a:bodyPr>
          <a:lstStyle/>
          <a:p>
            <a:pPr marL="72000" marR="5080" algn="just"/>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避難者の受付を行い、居住スペースまで誘導を行います。</a:t>
            </a: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sp>
        <p:nvSpPr>
          <p:cNvPr id="1496" name="object 5"/>
          <p:cNvSpPr txBox="1"/>
          <p:nvPr/>
        </p:nvSpPr>
        <p:spPr>
          <a:xfrm>
            <a:off x="890868" y="7590140"/>
            <a:ext cx="5394805" cy="228268"/>
          </a:xfrm>
          <a:prstGeom prst="rect">
            <a:avLst/>
          </a:prstGeom>
        </p:spPr>
        <p:txBody>
          <a:bodyPr vert="horz" wrap="square" lIns="0" tIns="12700" rIns="0" bIns="0" rtlCol="0">
            <a:spAutoFit/>
          </a:bodyPr>
          <a:lstStyle/>
          <a:p>
            <a:pPr marL="72000" marR="5080" algn="just"/>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避難者状況を取りまとめて、市災害対策本部へ報告します。</a:t>
            </a: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sp>
        <p:nvSpPr>
          <p:cNvPr id="1497" name="object 5"/>
          <p:cNvSpPr txBox="1"/>
          <p:nvPr/>
        </p:nvSpPr>
        <p:spPr>
          <a:xfrm>
            <a:off x="882321" y="9723469"/>
            <a:ext cx="4961888" cy="228268"/>
          </a:xfrm>
          <a:prstGeom prst="rect">
            <a:avLst/>
          </a:prstGeom>
        </p:spPr>
        <p:txBody>
          <a:bodyPr vert="horz" wrap="square" lIns="0" tIns="12700" rIns="0" bIns="0" rtlCol="0">
            <a:spAutoFit/>
          </a:bodyPr>
          <a:lstStyle/>
          <a:p>
            <a:pPr marL="72000" marR="5080" algn="just"/>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備蓄されている食料や毛布などを避難者に配布します。</a:t>
            </a:r>
            <a:endParaRPr sz="1400" dirty="0">
              <a:solidFill>
                <a:srgbClr val="221815"/>
              </a:solidFill>
              <a:latin typeface="Yu Gothic Medium" panose="020B0400000000000000" pitchFamily="34" charset="-128"/>
              <a:ea typeface="Yu Gothic Medium" panose="020B0400000000000000" pitchFamily="34" charset="-128"/>
              <a:cs typeface="YuGo-Medium"/>
            </a:endParaRPr>
          </a:p>
        </p:txBody>
      </p:sp>
      <p:sp>
        <p:nvSpPr>
          <p:cNvPr id="1498" name="object 5"/>
          <p:cNvSpPr txBox="1"/>
          <p:nvPr/>
        </p:nvSpPr>
        <p:spPr>
          <a:xfrm>
            <a:off x="487145" y="1231900"/>
            <a:ext cx="6915820" cy="628057"/>
          </a:xfrm>
          <a:prstGeom prst="rect">
            <a:avLst/>
          </a:prstGeom>
        </p:spPr>
        <p:txBody>
          <a:bodyPr vert="horz" wrap="square" lIns="0" tIns="12700" rIns="0" bIns="0" rtlCol="0">
            <a:spAutoFit/>
          </a:bodyPr>
          <a:lstStyle/>
          <a:p>
            <a:pPr marL="72000" marR="5080" algn="just">
              <a:lnSpc>
                <a:spcPct val="150000"/>
              </a:lnSpc>
            </a:pPr>
            <a:r>
              <a:rPr lang="ja-JP" altLang="en-US" sz="1400">
                <a:solidFill>
                  <a:srgbClr val="221815"/>
                </a:solidFill>
                <a:latin typeface="Yu Gothic Medium" panose="020B0400000000000000" pitchFamily="34" charset="-128"/>
                <a:ea typeface="Yu Gothic Medium" panose="020B0400000000000000" pitchFamily="34" charset="-128"/>
                <a:cs typeface="YuGo-Medium"/>
              </a:rPr>
              <a:t>大雨時（災害発生前）の指定避難所の開設は、中通小学校区協働のまちづくりネットワーク、市職員、施設管理者と協力して、次の４つの活動を行います。</a:t>
            </a:r>
            <a:endParaRPr lang="ja-JP" altLang="en-US" sz="1400" dirty="0">
              <a:solidFill>
                <a:srgbClr val="221815"/>
              </a:solidFill>
              <a:latin typeface="Yu Gothic Medium" panose="020B0400000000000000" pitchFamily="34" charset="-128"/>
              <a:ea typeface="Yu Gothic Medium" panose="020B0400000000000000" pitchFamily="34" charset="-128"/>
              <a:cs typeface="YuGo-Medium"/>
            </a:endParaRPr>
          </a:p>
        </p:txBody>
      </p:sp>
    </p:spTree>
    <p:extLst>
      <p:ext uri="{BB962C8B-B14F-4D97-AF65-F5344CB8AC3E}">
        <p14:creationId xmlns:p14="http://schemas.microsoft.com/office/powerpoint/2010/main" val="3628205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0" name="グループ化 49"/>
          <p:cNvGrpSpPr/>
          <p:nvPr/>
        </p:nvGrpSpPr>
        <p:grpSpPr>
          <a:xfrm>
            <a:off x="-6359" y="1910297"/>
            <a:ext cx="7252585" cy="8590600"/>
            <a:chOff x="-6359" y="1910297"/>
            <a:chExt cx="7252585" cy="8590600"/>
          </a:xfrm>
        </p:grpSpPr>
        <p:sp>
          <p:nvSpPr>
            <p:cNvPr id="1501" name="四角形: 角を丸くする 25"/>
            <p:cNvSpPr/>
            <p:nvPr/>
          </p:nvSpPr>
          <p:spPr>
            <a:xfrm>
              <a:off x="44217" y="1910297"/>
              <a:ext cx="7180560" cy="1915622"/>
            </a:xfrm>
            <a:prstGeom prst="roundRect">
              <a:avLst>
                <a:gd name="adj" fmla="val 4323"/>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2" name="四角形: 角を丸くする 26"/>
            <p:cNvSpPr/>
            <p:nvPr/>
          </p:nvSpPr>
          <p:spPr>
            <a:xfrm>
              <a:off x="5304" y="6244074"/>
              <a:ext cx="7179447" cy="2045134"/>
            </a:xfrm>
            <a:prstGeom prst="roundRect">
              <a:avLst>
                <a:gd name="adj" fmla="val 714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3" name="四角形: 角を丸くする 27"/>
            <p:cNvSpPr/>
            <p:nvPr/>
          </p:nvSpPr>
          <p:spPr>
            <a:xfrm>
              <a:off x="4191" y="4113619"/>
              <a:ext cx="7180560" cy="1861580"/>
            </a:xfrm>
            <a:prstGeom prst="roundRect">
              <a:avLst>
                <a:gd name="adj" fmla="val 847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4" name="四角形: 角を丸くする 28"/>
            <p:cNvSpPr/>
            <p:nvPr/>
          </p:nvSpPr>
          <p:spPr>
            <a:xfrm>
              <a:off x="54846" y="8592897"/>
              <a:ext cx="7191380" cy="1908000"/>
            </a:xfrm>
            <a:prstGeom prst="roundRect">
              <a:avLst>
                <a:gd name="adj" fmla="val 756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5" name="四角形: 角を丸くする 45"/>
            <p:cNvSpPr/>
            <p:nvPr/>
          </p:nvSpPr>
          <p:spPr>
            <a:xfrm>
              <a:off x="-1624" y="1910297"/>
              <a:ext cx="342292" cy="1915622"/>
            </a:xfrm>
            <a:prstGeom prst="roundRect">
              <a:avLst>
                <a:gd name="adj" fmla="val 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6" name="四角形: 角を丸くする 46"/>
            <p:cNvSpPr/>
            <p:nvPr/>
          </p:nvSpPr>
          <p:spPr>
            <a:xfrm>
              <a:off x="1" y="6244074"/>
              <a:ext cx="342239" cy="2045134"/>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7" name="四角形: 角を丸くする 47"/>
            <p:cNvSpPr/>
            <p:nvPr/>
          </p:nvSpPr>
          <p:spPr>
            <a:xfrm>
              <a:off x="-1309" y="4113619"/>
              <a:ext cx="342292" cy="1861580"/>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8" name="四角形: 角を丸くする 48"/>
            <p:cNvSpPr/>
            <p:nvPr/>
          </p:nvSpPr>
          <p:spPr>
            <a:xfrm>
              <a:off x="-6359" y="8592897"/>
              <a:ext cx="342808" cy="1908000"/>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09" name="テキスト ボックス 29"/>
          <p:cNvSpPr txBox="1"/>
          <p:nvPr/>
        </p:nvSpPr>
        <p:spPr>
          <a:xfrm>
            <a:off x="280191" y="2363073"/>
            <a:ext cx="4792202" cy="1323439"/>
          </a:xfrm>
          <a:prstGeom prst="rect">
            <a:avLst/>
          </a:prstGeom>
          <a:noFill/>
        </p:spPr>
        <p:txBody>
          <a:bodyPr wrap="square">
            <a:spAutoFit/>
          </a:bodyPr>
          <a:lstStyle/>
          <a:p>
            <a:pPr algn="just">
              <a:spcAft>
                <a:spcPts val="1200"/>
              </a:spcAft>
            </a:pPr>
            <a:r>
              <a:rPr lang="ja-JP" altLang="en-US"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１</a:t>
            </a:r>
            <a:r>
              <a:rPr lang="en-US" altLang="ja-JP"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避難所の開錠</a:t>
            </a:r>
            <a:endParaRPr lang="en-US" altLang="ja-JP"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1200"/>
              </a:spcAft>
            </a:pPr>
            <a:r>
              <a:rPr lang="ja-JP" altLang="en-US"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２</a:t>
            </a:r>
            <a:r>
              <a:rPr lang="en-US" altLang="ja-JP"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避難所開設の連絡</a:t>
            </a:r>
            <a:endParaRPr lang="en-US" altLang="ja-JP"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1200"/>
              </a:spcAft>
            </a:pPr>
            <a:r>
              <a:rPr lang="ja-JP" altLang="en-US"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３</a:t>
            </a:r>
            <a:r>
              <a:rPr lang="en-US" altLang="ja-JP"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避難所施設の利用準備</a:t>
            </a:r>
            <a:endParaRPr lang="ja-JP" altLang="ja-JP" sz="20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510" name="テキスト ボックス 30"/>
          <p:cNvSpPr txBox="1"/>
          <p:nvPr/>
        </p:nvSpPr>
        <p:spPr>
          <a:xfrm>
            <a:off x="280191" y="4683358"/>
            <a:ext cx="3411316" cy="861774"/>
          </a:xfrm>
          <a:prstGeom prst="rect">
            <a:avLst/>
          </a:prstGeom>
          <a:noFill/>
        </p:spPr>
        <p:txBody>
          <a:bodyPr wrap="square">
            <a:spAutoFit/>
          </a:bodyPr>
          <a:lstStyle/>
          <a:p>
            <a:pPr algn="just">
              <a:spcAft>
                <a:spcPts val="12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１</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避難者の受付</a:t>
            </a:r>
            <a:endPar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12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２</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避難者の誘導</a:t>
            </a:r>
            <a:endParaRPr lang="ja-JP" altLang="ja-JP" sz="20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511" name="テキスト ボックス 31"/>
          <p:cNvSpPr txBox="1"/>
          <p:nvPr/>
        </p:nvSpPr>
        <p:spPr>
          <a:xfrm>
            <a:off x="280191" y="6990325"/>
            <a:ext cx="4509975" cy="861774"/>
          </a:xfrm>
          <a:prstGeom prst="rect">
            <a:avLst/>
          </a:prstGeom>
          <a:noFill/>
        </p:spPr>
        <p:txBody>
          <a:bodyPr wrap="square">
            <a:spAutoFit/>
          </a:bodyPr>
          <a:lstStyle/>
          <a:p>
            <a:pPr algn="just">
              <a:spcAft>
                <a:spcPts val="12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１</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避難者状況の取りまとめ</a:t>
            </a:r>
            <a:endPar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algn="just">
              <a:spcAft>
                <a:spcPts val="1200"/>
              </a:spcAft>
            </a:pP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２</a:t>
            </a:r>
            <a:r>
              <a:rPr lang="en-US" altLang="ja-JP"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避難者状況の報告</a:t>
            </a:r>
            <a:endParaRPr lang="ja-JP" altLang="ja-JP" sz="20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512" name="テキスト ボックス 32"/>
          <p:cNvSpPr txBox="1"/>
          <p:nvPr/>
        </p:nvSpPr>
        <p:spPr>
          <a:xfrm>
            <a:off x="276829" y="8940300"/>
            <a:ext cx="5312109" cy="1169551"/>
          </a:xfrm>
          <a:prstGeom prst="rect">
            <a:avLst/>
          </a:prstGeom>
          <a:noFill/>
        </p:spPr>
        <p:txBody>
          <a:bodyPr wrap="square">
            <a:spAutoFit/>
          </a:bodyPr>
          <a:lstStyle>
            <a:defPPr>
              <a:defRPr lang="ja-JP"/>
            </a:defPPr>
            <a:lvl1pPr algn="just">
              <a:spcAft>
                <a:spcPts val="600"/>
              </a:spcAft>
              <a:defRPr sz="20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defRPr>
            </a:lvl1pPr>
          </a:lstStyle>
          <a:p>
            <a:r>
              <a:rPr lang="ja-JP" altLang="en-US" dirty="0"/>
              <a:t>１</a:t>
            </a:r>
            <a:r>
              <a:rPr lang="en-US" altLang="ja-JP" dirty="0"/>
              <a:t>.</a:t>
            </a:r>
            <a:r>
              <a:rPr lang="ja-JP" altLang="en-US" dirty="0"/>
              <a:t> 備蓄物資の配布準備</a:t>
            </a:r>
            <a:endParaRPr lang="en-US" altLang="ja-JP" dirty="0"/>
          </a:p>
          <a:p>
            <a:r>
              <a:rPr lang="ja-JP" altLang="en-US" dirty="0"/>
              <a:t>２</a:t>
            </a:r>
            <a:r>
              <a:rPr lang="en-US" altLang="ja-JP" dirty="0"/>
              <a:t>.</a:t>
            </a:r>
            <a:r>
              <a:rPr lang="ja-JP" altLang="en-US" dirty="0"/>
              <a:t> 備蓄物資</a:t>
            </a:r>
            <a:r>
              <a:rPr lang="ja-JP" altLang="en-US" dirty="0">
                <a:solidFill>
                  <a:srgbClr val="221815"/>
                </a:solidFill>
              </a:rPr>
              <a:t>の配布</a:t>
            </a:r>
            <a:endParaRPr lang="en-US" altLang="ja-JP" dirty="0">
              <a:solidFill>
                <a:srgbClr val="221815"/>
              </a:solidFill>
            </a:endParaRPr>
          </a:p>
          <a:p>
            <a:r>
              <a:rPr lang="ja-JP" altLang="en-US" dirty="0">
                <a:solidFill>
                  <a:srgbClr val="221815"/>
                </a:solidFill>
              </a:rPr>
              <a:t>３</a:t>
            </a:r>
            <a:r>
              <a:rPr lang="en-US" altLang="ja-JP" dirty="0">
                <a:solidFill>
                  <a:srgbClr val="221815"/>
                </a:solidFill>
              </a:rPr>
              <a:t>. </a:t>
            </a:r>
            <a:r>
              <a:rPr lang="ja-JP" altLang="en-US" dirty="0">
                <a:solidFill>
                  <a:srgbClr val="221815"/>
                </a:solidFill>
              </a:rPr>
              <a:t>市災害</a:t>
            </a:r>
            <a:r>
              <a:rPr lang="ja-JP" altLang="en-US" dirty="0"/>
              <a:t>対策本部への提供要請</a:t>
            </a:r>
            <a:endParaRPr lang="ja-JP" altLang="ja-JP" dirty="0"/>
          </a:p>
        </p:txBody>
      </p:sp>
      <p:pic>
        <p:nvPicPr>
          <p:cNvPr id="1513" name="object 10"/>
          <p:cNvPicPr/>
          <p:nvPr/>
        </p:nvPicPr>
        <p:blipFill>
          <a:blip r:embed="rId2"/>
          <a:stretch>
            <a:fillRect/>
          </a:stretch>
        </p:blipFill>
        <p:spPr>
          <a:xfrm>
            <a:off x="970452" y="535823"/>
            <a:ext cx="6166962" cy="628400"/>
          </a:xfrm>
          <a:prstGeom prst="rect">
            <a:avLst/>
          </a:prstGeom>
          <a:solidFill>
            <a:srgbClr val="172A88"/>
          </a:solidFill>
          <a:ln>
            <a:solidFill>
              <a:schemeClr val="bg1"/>
            </a:solidFill>
          </a:ln>
        </p:spPr>
      </p:pic>
      <p:sp>
        <p:nvSpPr>
          <p:cNvPr id="1514" name="object 11"/>
          <p:cNvSpPr/>
          <p:nvPr/>
        </p:nvSpPr>
        <p:spPr>
          <a:xfrm>
            <a:off x="0" y="535823"/>
            <a:ext cx="7137414" cy="628997"/>
          </a:xfrm>
          <a:custGeom>
            <a:avLst/>
            <a:gdLst/>
            <a:ahLst/>
            <a:cxnLst/>
            <a:rect l="l" t="t" r="r" b="b"/>
            <a:pathLst>
              <a:path w="6480175" h="334010">
                <a:moveTo>
                  <a:pt x="6479997" y="0"/>
                </a:moveTo>
                <a:lnTo>
                  <a:pt x="0" y="0"/>
                </a:lnTo>
                <a:lnTo>
                  <a:pt x="0" y="333692"/>
                </a:lnTo>
                <a:lnTo>
                  <a:pt x="6479997" y="333692"/>
                </a:lnTo>
                <a:lnTo>
                  <a:pt x="6479997" y="0"/>
                </a:lnTo>
                <a:close/>
              </a:path>
            </a:pathLst>
          </a:custGeom>
          <a:solidFill>
            <a:srgbClr val="172A88"/>
          </a:solidFill>
          <a:ln>
            <a:noFill/>
          </a:ln>
        </p:spPr>
        <p:txBody>
          <a:bodyPr wrap="square" lIns="0" tIns="0" rIns="0" bIns="0" rtlCol="0"/>
          <a:lstStyle/>
          <a:p>
            <a:endParaRPr/>
          </a:p>
        </p:txBody>
      </p:sp>
      <p:sp>
        <p:nvSpPr>
          <p:cNvPr id="1515" name="テキスト ボックス 35"/>
          <p:cNvSpPr txBox="1"/>
          <p:nvPr/>
        </p:nvSpPr>
        <p:spPr>
          <a:xfrm>
            <a:off x="4496811" y="3513739"/>
            <a:ext cx="3016027" cy="276999"/>
          </a:xfrm>
          <a:prstGeom prst="rect">
            <a:avLst/>
          </a:prstGeom>
          <a:noFill/>
        </p:spPr>
        <p:txBody>
          <a:bodyPr wrap="square">
            <a:spAutoFit/>
          </a:bodyPr>
          <a:lstStyle/>
          <a:p>
            <a:r>
              <a:rPr lang="ja-JP" altLang="en-US"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アクションカード</a:t>
            </a:r>
            <a:r>
              <a:rPr lang="en-US" altLang="ja-JP"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２～５を参照</a:t>
            </a:r>
            <a:endParaRPr lang="ja-JP" altLang="en-US" sz="1200" dirty="0"/>
          </a:p>
        </p:txBody>
      </p:sp>
      <p:sp>
        <p:nvSpPr>
          <p:cNvPr id="1516" name="テキスト ボックス 36"/>
          <p:cNvSpPr txBox="1"/>
          <p:nvPr/>
        </p:nvSpPr>
        <p:spPr>
          <a:xfrm>
            <a:off x="4443338" y="5600131"/>
            <a:ext cx="3016027" cy="276999"/>
          </a:xfrm>
          <a:prstGeom prst="rect">
            <a:avLst/>
          </a:prstGeom>
          <a:noFill/>
        </p:spPr>
        <p:txBody>
          <a:bodyPr wrap="square">
            <a:spAutoFit/>
          </a:bodyPr>
          <a:lstStyle/>
          <a:p>
            <a:r>
              <a:rPr lang="ja-JP" altLang="en-US"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アクションカード</a:t>
            </a:r>
            <a:r>
              <a:rPr lang="en-US" altLang="ja-JP"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６～７を参照</a:t>
            </a:r>
            <a:endParaRPr lang="ja-JP" altLang="en-US" sz="1200" dirty="0"/>
          </a:p>
        </p:txBody>
      </p:sp>
      <p:sp>
        <p:nvSpPr>
          <p:cNvPr id="1517" name="テキスト ボックス 37"/>
          <p:cNvSpPr txBox="1"/>
          <p:nvPr/>
        </p:nvSpPr>
        <p:spPr>
          <a:xfrm>
            <a:off x="4395877" y="7959911"/>
            <a:ext cx="3016027" cy="276999"/>
          </a:xfrm>
          <a:prstGeom prst="rect">
            <a:avLst/>
          </a:prstGeom>
          <a:noFill/>
        </p:spPr>
        <p:txBody>
          <a:bodyPr wrap="square">
            <a:spAutoFit/>
          </a:bodyPr>
          <a:lstStyle/>
          <a:p>
            <a:r>
              <a:rPr lang="ja-JP" altLang="en-US"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アクションカード</a:t>
            </a:r>
            <a:r>
              <a:rPr lang="en-US" altLang="ja-JP"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８～９を参照</a:t>
            </a:r>
            <a:endParaRPr lang="ja-JP" altLang="en-US" sz="1200" dirty="0"/>
          </a:p>
        </p:txBody>
      </p:sp>
      <p:sp>
        <p:nvSpPr>
          <p:cNvPr id="1518" name="テキスト ボックス 38"/>
          <p:cNvSpPr txBox="1"/>
          <p:nvPr/>
        </p:nvSpPr>
        <p:spPr>
          <a:xfrm>
            <a:off x="4395876" y="10095291"/>
            <a:ext cx="3016027" cy="276999"/>
          </a:xfrm>
          <a:prstGeom prst="rect">
            <a:avLst/>
          </a:prstGeom>
          <a:noFill/>
        </p:spPr>
        <p:txBody>
          <a:bodyPr wrap="square">
            <a:spAutoFit/>
          </a:bodyPr>
          <a:lstStyle/>
          <a:p>
            <a:r>
              <a:rPr lang="ja-JP" altLang="en-US"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アクションカード</a:t>
            </a:r>
            <a:r>
              <a:rPr lang="en-US" altLang="ja-JP"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１０～１２を参照</a:t>
            </a:r>
            <a:endParaRPr lang="ja-JP" altLang="en-US" sz="1200" dirty="0"/>
          </a:p>
        </p:txBody>
      </p:sp>
      <p:pic>
        <p:nvPicPr>
          <p:cNvPr id="1519" name="図 40"/>
          <p:cNvPicPr>
            <a:picLocks noChangeAspect="1"/>
          </p:cNvPicPr>
          <p:nvPr/>
        </p:nvPicPr>
        <p:blipFill>
          <a:blip r:embed="rId3"/>
          <a:stretch>
            <a:fillRect/>
          </a:stretch>
        </p:blipFill>
        <p:spPr>
          <a:xfrm>
            <a:off x="5072394" y="2091268"/>
            <a:ext cx="1036474" cy="1379583"/>
          </a:xfrm>
          <a:prstGeom prst="rect">
            <a:avLst/>
          </a:prstGeom>
        </p:spPr>
      </p:pic>
      <p:pic>
        <p:nvPicPr>
          <p:cNvPr id="1520" name="図 41"/>
          <p:cNvPicPr>
            <a:picLocks noChangeAspect="1"/>
          </p:cNvPicPr>
          <p:nvPr/>
        </p:nvPicPr>
        <p:blipFill>
          <a:blip r:embed="rId3"/>
          <a:stretch>
            <a:fillRect/>
          </a:stretch>
        </p:blipFill>
        <p:spPr>
          <a:xfrm>
            <a:off x="5074218" y="4216375"/>
            <a:ext cx="1036474" cy="1379583"/>
          </a:xfrm>
          <a:prstGeom prst="rect">
            <a:avLst/>
          </a:prstGeom>
        </p:spPr>
      </p:pic>
      <p:pic>
        <p:nvPicPr>
          <p:cNvPr id="1521" name="図 42"/>
          <p:cNvPicPr>
            <a:picLocks noChangeAspect="1"/>
          </p:cNvPicPr>
          <p:nvPr/>
        </p:nvPicPr>
        <p:blipFill>
          <a:blip r:embed="rId3"/>
          <a:stretch>
            <a:fillRect/>
          </a:stretch>
        </p:blipFill>
        <p:spPr>
          <a:xfrm>
            <a:off x="5072394" y="6445245"/>
            <a:ext cx="1036474" cy="1379583"/>
          </a:xfrm>
          <a:prstGeom prst="rect">
            <a:avLst/>
          </a:prstGeom>
        </p:spPr>
      </p:pic>
      <p:pic>
        <p:nvPicPr>
          <p:cNvPr id="1522" name="図 43"/>
          <p:cNvPicPr>
            <a:picLocks noChangeAspect="1"/>
          </p:cNvPicPr>
          <p:nvPr/>
        </p:nvPicPr>
        <p:blipFill>
          <a:blip r:embed="rId3"/>
          <a:stretch>
            <a:fillRect/>
          </a:stretch>
        </p:blipFill>
        <p:spPr>
          <a:xfrm>
            <a:off x="5082064" y="8677861"/>
            <a:ext cx="1036474" cy="1379583"/>
          </a:xfrm>
          <a:prstGeom prst="rect">
            <a:avLst/>
          </a:prstGeom>
        </p:spPr>
      </p:pic>
      <p:sp>
        <p:nvSpPr>
          <p:cNvPr id="1523" name="テキスト ボックス 44"/>
          <p:cNvSpPr txBox="1"/>
          <p:nvPr/>
        </p:nvSpPr>
        <p:spPr>
          <a:xfrm>
            <a:off x="6680539" y="10183871"/>
            <a:ext cx="690337" cy="371833"/>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１７</a:t>
            </a:r>
            <a:endParaRPr lang="ja-JP" altLang="en-US">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301558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 name="テキスト ボックス 30"/>
          <p:cNvSpPr txBox="1"/>
          <p:nvPr/>
        </p:nvSpPr>
        <p:spPr>
          <a:xfrm>
            <a:off x="141513" y="10159448"/>
            <a:ext cx="713576"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１８</a:t>
            </a:r>
            <a:endParaRPr lang="en-US" altLang="ja-JP" kern="100" dirty="0">
              <a:solidFill>
                <a:schemeClr val="tx1">
                  <a:lumMod val="50000"/>
                  <a:lumOff val="50000"/>
                </a:schemeClr>
              </a:solidFill>
              <a:latin typeface="+mj-ea"/>
              <a:ea typeface="+mj-ea"/>
              <a:cs typeface="Times New Roman" panose="02020603050405020304" pitchFamily="18" charset="0"/>
            </a:endParaRPr>
          </a:p>
        </p:txBody>
      </p:sp>
    </p:spTree>
    <p:extLst>
      <p:ext uri="{BB962C8B-B14F-4D97-AF65-F5344CB8AC3E}">
        <p14:creationId xmlns:p14="http://schemas.microsoft.com/office/powerpoint/2010/main" val="2321512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7" name="テキスト ボックス 29"/>
          <p:cNvSpPr txBox="1"/>
          <p:nvPr/>
        </p:nvSpPr>
        <p:spPr>
          <a:xfrm>
            <a:off x="6748234" y="10216141"/>
            <a:ext cx="658364"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１９</a:t>
            </a:r>
            <a:endParaRPr lang="ja-JP" altLang="en-US" dirty="0">
              <a:solidFill>
                <a:schemeClr val="tx1">
                  <a:lumMod val="50000"/>
                  <a:lumOff val="50000"/>
                </a:schemeClr>
              </a:solidFill>
              <a:latin typeface="+mj-ea"/>
              <a:ea typeface="+mj-ea"/>
            </a:endParaRPr>
          </a:p>
        </p:txBody>
      </p:sp>
      <p:sp>
        <p:nvSpPr>
          <p:cNvPr id="1528" name="Rectangle 4"/>
          <p:cNvSpPr>
            <a:spLocks noChangeArrowheads="1"/>
          </p:cNvSpPr>
          <p:nvPr/>
        </p:nvSpPr>
        <p:spPr>
          <a:xfrm>
            <a:off x="885371" y="4769366"/>
            <a:ext cx="5791200" cy="707886"/>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4000" b="1">
                <a:latin typeface="HG丸ｺﾞｼｯｸM-PRO" panose="020F0600000000000000" pitchFamily="50" charset="-128"/>
                <a:ea typeface="HG丸ｺﾞｼｯｸM-PRO" panose="020F0600000000000000" pitchFamily="50" charset="-128"/>
                <a:cs typeface="Times New Roman" panose="02020603050405020304" pitchFamily="18" charset="0"/>
              </a:rPr>
              <a:t>避難所運営マニュアル</a:t>
            </a:r>
            <a:endParaRPr kumimoji="0" lang="en-US" altLang="ja-JP" sz="4000" b="1">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529" name="AutoShape 116"/>
          <p:cNvSpPr>
            <a:spLocks noChangeArrowheads="1"/>
          </p:cNvSpPr>
          <p:nvPr/>
        </p:nvSpPr>
        <p:spPr>
          <a:xfrm>
            <a:off x="1859302" y="3441700"/>
            <a:ext cx="3843338" cy="630238"/>
          </a:xfrm>
          <a:prstGeom prst="rect">
            <a:avLst/>
          </a:prstGeom>
          <a:solidFill>
            <a:srgbClr val="172A88"/>
          </a:solidFill>
          <a:ln>
            <a:noFill/>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400">
                <a:solidFill>
                  <a:schemeClr val="bg1"/>
                </a:solidFill>
                <a:latin typeface="HG丸ｺﾞｼｯｸM-PRO" panose="020F0600000000000000" pitchFamily="50" charset="-128"/>
                <a:ea typeface="HG丸ｺﾞｼｯｸM-PRO" panose="020F0600000000000000" pitchFamily="50" charset="-128"/>
                <a:cs typeface="Times New Roman" panose="02020603050405020304" pitchFamily="18" charset="0"/>
              </a:rPr>
              <a:t>第４章</a:t>
            </a:r>
            <a:endParaRPr kumimoji="0" lang="en-US" altLang="ja-JP" sz="2400" b="0"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210158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1" name="四角形: 角を丸くする 2"/>
          <p:cNvSpPr/>
          <p:nvPr/>
        </p:nvSpPr>
        <p:spPr>
          <a:xfrm>
            <a:off x="7052340" y="3897345"/>
            <a:ext cx="501088" cy="4703369"/>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2" name="四角形: 角を丸くする 3"/>
          <p:cNvSpPr/>
          <p:nvPr/>
        </p:nvSpPr>
        <p:spPr>
          <a:xfrm>
            <a:off x="495300" y="3897345"/>
            <a:ext cx="7063071" cy="4703369"/>
          </a:xfrm>
          <a:prstGeom prst="roundRect">
            <a:avLst>
              <a:gd name="adj" fmla="val 46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3" name="object 12"/>
          <p:cNvSpPr txBox="1"/>
          <p:nvPr/>
        </p:nvSpPr>
        <p:spPr>
          <a:xfrm>
            <a:off x="729361" y="688667"/>
            <a:ext cx="5021830"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dirty="0">
                <a:solidFill>
                  <a:schemeClr val="bg1"/>
                </a:solidFill>
                <a:latin typeface="游ゴシック" panose="020B0400000000000000" pitchFamily="50" charset="-128"/>
                <a:ea typeface="游ゴシック" panose="020B0400000000000000" pitchFamily="50" charset="-128"/>
                <a:cs typeface="YuGothic"/>
              </a:rPr>
              <a:t>１</a:t>
            </a:r>
            <a:r>
              <a:rPr lang="en-US" altLang="ja-JP" sz="2400" b="1" dirty="0">
                <a:solidFill>
                  <a:schemeClr val="bg1"/>
                </a:solidFill>
                <a:latin typeface="游ゴシック" panose="020B0400000000000000" pitchFamily="50" charset="-128"/>
                <a:ea typeface="游ゴシック" panose="020B0400000000000000" pitchFamily="50" charset="-128"/>
                <a:cs typeface="YuGothic"/>
              </a:rPr>
              <a:t>.</a:t>
            </a:r>
            <a:r>
              <a:rPr lang="ja-JP" altLang="en-US" sz="2400" b="1" dirty="0">
                <a:solidFill>
                  <a:schemeClr val="bg1"/>
                </a:solidFill>
                <a:latin typeface="游ゴシック" panose="020B0400000000000000" pitchFamily="50" charset="-128"/>
                <a:ea typeface="游ゴシック" panose="020B0400000000000000" pitchFamily="50" charset="-128"/>
                <a:cs typeface="YuGothic"/>
              </a:rPr>
              <a:t>避難所運営の流れ</a:t>
            </a:r>
          </a:p>
        </p:txBody>
      </p:sp>
      <p:sp>
        <p:nvSpPr>
          <p:cNvPr id="1534" name="テキスト ボックス 5"/>
          <p:cNvSpPr txBox="1"/>
          <p:nvPr/>
        </p:nvSpPr>
        <p:spPr>
          <a:xfrm>
            <a:off x="579429" y="1221775"/>
            <a:ext cx="6837331" cy="773481"/>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a:t>避難所での避難生活が、長期化する見込みがある場合、事前に決めていた避難所運営本部内に地域住民を中心にした避難所運営委員会を立ち上げ、次の３つの流れで避難所運営を行います。</a:t>
            </a:r>
          </a:p>
        </p:txBody>
      </p:sp>
      <p:sp>
        <p:nvSpPr>
          <p:cNvPr id="1535" name="四角形: 角を丸くする 6"/>
          <p:cNvSpPr/>
          <p:nvPr/>
        </p:nvSpPr>
        <p:spPr>
          <a:xfrm>
            <a:off x="535326" y="2072177"/>
            <a:ext cx="7023045" cy="1498195"/>
          </a:xfrm>
          <a:prstGeom prst="roundRect">
            <a:avLst>
              <a:gd name="adj" fmla="val 4323"/>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6" name="四角形: 角を丸くする 7"/>
          <p:cNvSpPr/>
          <p:nvPr/>
        </p:nvSpPr>
        <p:spPr>
          <a:xfrm>
            <a:off x="857250" y="2277704"/>
            <a:ext cx="5334000" cy="567688"/>
          </a:xfrm>
          <a:prstGeom prst="roundRect">
            <a:avLst/>
          </a:prstGeom>
          <a:solidFill>
            <a:srgbClr val="17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7" name="四角形: 角を丸くする 8"/>
          <p:cNvSpPr/>
          <p:nvPr/>
        </p:nvSpPr>
        <p:spPr>
          <a:xfrm>
            <a:off x="857250" y="4080447"/>
            <a:ext cx="4134407" cy="567688"/>
          </a:xfrm>
          <a:prstGeom prst="roundRect">
            <a:avLst/>
          </a:prstGeom>
          <a:solidFill>
            <a:srgbClr val="17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8" name="テキスト ボックス 9"/>
          <p:cNvSpPr txBox="1"/>
          <p:nvPr/>
        </p:nvSpPr>
        <p:spPr>
          <a:xfrm>
            <a:off x="1591582" y="4186088"/>
            <a:ext cx="3400075" cy="461665"/>
          </a:xfrm>
          <a:prstGeom prst="rect">
            <a:avLst/>
          </a:prstGeom>
          <a:noFill/>
        </p:spPr>
        <p:txBody>
          <a:bodyPr wrap="square">
            <a:spAutoFit/>
          </a:bodyPr>
          <a:lstStyle/>
          <a:p>
            <a:pPr algn="just">
              <a:spcAft>
                <a:spcPts val="600"/>
              </a:spcAft>
            </a:pPr>
            <a:r>
              <a:rPr lang="ja-JP" altLang="en-US" sz="2400" b="1" kern="10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各班による避難所運営</a:t>
            </a:r>
            <a:endParaRPr lang="ja-JP" altLang="ja-JP" kern="10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539" name="object 81"/>
          <p:cNvSpPr/>
          <p:nvPr/>
        </p:nvSpPr>
        <p:spPr>
          <a:xfrm>
            <a:off x="1161032" y="4185918"/>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1540" name="テキスト ボックス 11"/>
          <p:cNvSpPr txBox="1"/>
          <p:nvPr/>
        </p:nvSpPr>
        <p:spPr>
          <a:xfrm>
            <a:off x="1113560" y="4200949"/>
            <a:ext cx="525853" cy="400110"/>
          </a:xfrm>
          <a:prstGeom prst="rect">
            <a:avLst/>
          </a:prstGeom>
          <a:noFill/>
        </p:spPr>
        <p:txBody>
          <a:bodyPr wrap="square">
            <a:spAutoFit/>
          </a:bodyPr>
          <a:lstStyle/>
          <a:p>
            <a:pPr algn="just">
              <a:spcAft>
                <a:spcPts val="600"/>
              </a:spcAft>
            </a:pPr>
            <a:r>
              <a:rPr lang="ja-JP" altLang="en-US" sz="2000" b="1" kern="100">
                <a:solidFill>
                  <a:srgbClr val="172A88"/>
                </a:solidFill>
                <a:effectLst/>
                <a:latin typeface="Century" panose="02040604050505020304" pitchFamily="18" charset="0"/>
                <a:ea typeface="メイリオ" panose="020B0604030504040204" pitchFamily="50" charset="-128"/>
                <a:cs typeface="Times New Roman" panose="02020603050405020304" pitchFamily="18" charset="0"/>
              </a:rPr>
              <a:t>２</a:t>
            </a:r>
            <a:endParaRPr lang="ja-JP" altLang="ja-JP" sz="1600" kern="100">
              <a:solidFill>
                <a:srgbClr val="172A88"/>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541" name="矢印: 下 12"/>
          <p:cNvSpPr/>
          <p:nvPr/>
        </p:nvSpPr>
        <p:spPr>
          <a:xfrm>
            <a:off x="1898194" y="3287745"/>
            <a:ext cx="468000" cy="612000"/>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2" name="テキスト ボックス 13"/>
          <p:cNvSpPr txBox="1"/>
          <p:nvPr/>
        </p:nvSpPr>
        <p:spPr>
          <a:xfrm>
            <a:off x="1619250" y="2374622"/>
            <a:ext cx="4506977" cy="461665"/>
          </a:xfrm>
          <a:prstGeom prst="rect">
            <a:avLst/>
          </a:prstGeom>
          <a:noFill/>
        </p:spPr>
        <p:txBody>
          <a:bodyPr wrap="square">
            <a:spAutoFit/>
          </a:bodyPr>
          <a:lstStyle/>
          <a:p>
            <a:pPr algn="just">
              <a:spcAft>
                <a:spcPts val="600"/>
              </a:spcAft>
            </a:pPr>
            <a:r>
              <a:rPr lang="ja-JP" altLang="en-US" sz="2400" b="1" kern="10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避難所運営委員会の立ち上げ</a:t>
            </a:r>
            <a:endParaRPr lang="ja-JP" altLang="ja-JP" kern="10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543" name="object 81"/>
          <p:cNvSpPr/>
          <p:nvPr/>
        </p:nvSpPr>
        <p:spPr>
          <a:xfrm>
            <a:off x="1044552" y="2388069"/>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1544" name="テキスト ボックス 15"/>
          <p:cNvSpPr txBox="1"/>
          <p:nvPr/>
        </p:nvSpPr>
        <p:spPr>
          <a:xfrm>
            <a:off x="997080" y="2403100"/>
            <a:ext cx="525853" cy="400110"/>
          </a:xfrm>
          <a:prstGeom prst="rect">
            <a:avLst/>
          </a:prstGeom>
          <a:noFill/>
        </p:spPr>
        <p:txBody>
          <a:bodyPr wrap="square">
            <a:spAutoFit/>
          </a:bodyPr>
          <a:lstStyle/>
          <a:p>
            <a:pPr algn="just">
              <a:spcAft>
                <a:spcPts val="600"/>
              </a:spcAft>
            </a:pPr>
            <a:r>
              <a:rPr lang="ja-JP" altLang="en-US" sz="2000" b="1" kern="100">
                <a:solidFill>
                  <a:srgbClr val="172A88"/>
                </a:solidFill>
                <a:effectLst/>
                <a:latin typeface="Century" panose="02040604050505020304" pitchFamily="18" charset="0"/>
                <a:ea typeface="メイリオ" panose="020B0604030504040204" pitchFamily="50" charset="-128"/>
                <a:cs typeface="Times New Roman" panose="02020603050405020304" pitchFamily="18" charset="0"/>
              </a:rPr>
              <a:t>１</a:t>
            </a:r>
            <a:endParaRPr lang="ja-JP" altLang="ja-JP" sz="1600" kern="100">
              <a:solidFill>
                <a:srgbClr val="172A88"/>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545" name="object 5"/>
          <p:cNvSpPr txBox="1"/>
          <p:nvPr/>
        </p:nvSpPr>
        <p:spPr>
          <a:xfrm>
            <a:off x="927082" y="2986577"/>
            <a:ext cx="6254768" cy="228268"/>
          </a:xfrm>
          <a:prstGeom prst="rect">
            <a:avLst/>
          </a:prstGeom>
        </p:spPr>
        <p:txBody>
          <a:bodyPr vert="horz" wrap="square" lIns="0" tIns="12700" rIns="0" bIns="0" rtlCol="0">
            <a:spAutoFit/>
          </a:bodyPr>
          <a:lstStyle/>
          <a:p>
            <a:pPr marL="72000" marR="5080" algn="just"/>
            <a:r>
              <a:rPr lang="ja-JP" altLang="en-US" sz="1400">
                <a:solidFill>
                  <a:srgbClr val="221815"/>
                </a:solidFill>
                <a:latin typeface="Yu Gothic Medium" panose="020B0400000000000000" pitchFamily="34" charset="-128"/>
                <a:ea typeface="Yu Gothic Medium" panose="020B0400000000000000" pitchFamily="34" charset="-128"/>
                <a:cs typeface="YuGo-Medium"/>
              </a:rPr>
              <a:t>事前に決めていた体制をもとにして、避難所運営委員会を立ち上げます。</a:t>
            </a:r>
            <a:endParaRPr sz="1400">
              <a:solidFill>
                <a:srgbClr val="221815"/>
              </a:solidFill>
              <a:latin typeface="Yu Gothic Medium" panose="020B0400000000000000" pitchFamily="34" charset="-128"/>
              <a:ea typeface="Yu Gothic Medium" panose="020B0400000000000000" pitchFamily="34" charset="-128"/>
              <a:cs typeface="YuGo-Medium"/>
            </a:endParaRPr>
          </a:p>
        </p:txBody>
      </p:sp>
      <p:sp>
        <p:nvSpPr>
          <p:cNvPr id="1546" name="四角形: 角を丸くする 17"/>
          <p:cNvSpPr/>
          <p:nvPr/>
        </p:nvSpPr>
        <p:spPr>
          <a:xfrm>
            <a:off x="445574" y="8902309"/>
            <a:ext cx="7112797" cy="1397391"/>
          </a:xfrm>
          <a:prstGeom prst="roundRect">
            <a:avLst>
              <a:gd name="adj" fmla="val 847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7" name="四角形: 角を丸くする 18"/>
          <p:cNvSpPr/>
          <p:nvPr/>
        </p:nvSpPr>
        <p:spPr>
          <a:xfrm>
            <a:off x="807524" y="9046539"/>
            <a:ext cx="4134407" cy="567688"/>
          </a:xfrm>
          <a:prstGeom prst="roundRect">
            <a:avLst/>
          </a:prstGeom>
          <a:solidFill>
            <a:srgbClr val="17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8" name="テキスト ボックス 19"/>
          <p:cNvSpPr txBox="1"/>
          <p:nvPr/>
        </p:nvSpPr>
        <p:spPr>
          <a:xfrm>
            <a:off x="1541856" y="9152180"/>
            <a:ext cx="3400075" cy="461665"/>
          </a:xfrm>
          <a:prstGeom prst="rect">
            <a:avLst/>
          </a:prstGeom>
          <a:noFill/>
        </p:spPr>
        <p:txBody>
          <a:bodyPr wrap="square">
            <a:spAutoFit/>
          </a:bodyPr>
          <a:lstStyle/>
          <a:p>
            <a:pPr algn="just">
              <a:spcAft>
                <a:spcPts val="600"/>
              </a:spcAft>
            </a:pPr>
            <a:r>
              <a:rPr lang="ja-JP" altLang="en-US" sz="2400" b="1" kern="100">
                <a:solidFill>
                  <a:schemeClr val="bg1"/>
                </a:solidFill>
                <a:effectLst/>
                <a:latin typeface="Century" panose="02040604050505020304" pitchFamily="18" charset="0"/>
                <a:ea typeface="メイリオ" panose="020B0604030504040204" pitchFamily="50" charset="-128"/>
                <a:cs typeface="Times New Roman" panose="02020603050405020304" pitchFamily="18" charset="0"/>
              </a:rPr>
              <a:t>避難所の閉鎖</a:t>
            </a:r>
            <a:endParaRPr lang="ja-JP" altLang="ja-JP" kern="100">
              <a:solidFill>
                <a:schemeClr val="bg1"/>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549" name="object 81"/>
          <p:cNvSpPr/>
          <p:nvPr/>
        </p:nvSpPr>
        <p:spPr>
          <a:xfrm>
            <a:off x="1111306" y="9152010"/>
            <a:ext cx="360000" cy="360000"/>
          </a:xfrm>
          <a:custGeom>
            <a:avLst/>
            <a:gdLst/>
            <a:ahLst/>
            <a:cxnLst/>
            <a:rect l="l" t="t" r="r" b="b"/>
            <a:pathLst>
              <a:path w="267335" h="267335">
                <a:moveTo>
                  <a:pt x="133388" y="0"/>
                </a:moveTo>
                <a:lnTo>
                  <a:pt x="91230" y="6799"/>
                </a:lnTo>
                <a:lnTo>
                  <a:pt x="54614" y="25734"/>
                </a:lnTo>
                <a:lnTo>
                  <a:pt x="25738" y="54608"/>
                </a:lnTo>
                <a:lnTo>
                  <a:pt x="6801" y="91225"/>
                </a:lnTo>
                <a:lnTo>
                  <a:pt x="0" y="133388"/>
                </a:lnTo>
                <a:lnTo>
                  <a:pt x="6801" y="175550"/>
                </a:lnTo>
                <a:lnTo>
                  <a:pt x="25738" y="212167"/>
                </a:lnTo>
                <a:lnTo>
                  <a:pt x="54614" y="241041"/>
                </a:lnTo>
                <a:lnTo>
                  <a:pt x="91230" y="259976"/>
                </a:lnTo>
                <a:lnTo>
                  <a:pt x="133388" y="266776"/>
                </a:lnTo>
                <a:lnTo>
                  <a:pt x="175556" y="259976"/>
                </a:lnTo>
                <a:lnTo>
                  <a:pt x="212177" y="241041"/>
                </a:lnTo>
                <a:lnTo>
                  <a:pt x="241053" y="212167"/>
                </a:lnTo>
                <a:lnTo>
                  <a:pt x="259989" y="175550"/>
                </a:lnTo>
                <a:lnTo>
                  <a:pt x="266788" y="133388"/>
                </a:lnTo>
                <a:lnTo>
                  <a:pt x="259989" y="91225"/>
                </a:lnTo>
                <a:lnTo>
                  <a:pt x="241053" y="54608"/>
                </a:lnTo>
                <a:lnTo>
                  <a:pt x="212177" y="25734"/>
                </a:lnTo>
                <a:lnTo>
                  <a:pt x="175556" y="6799"/>
                </a:lnTo>
                <a:lnTo>
                  <a:pt x="133388" y="0"/>
                </a:lnTo>
                <a:close/>
              </a:path>
            </a:pathLst>
          </a:custGeom>
          <a:solidFill>
            <a:srgbClr val="FFFFFF"/>
          </a:solidFill>
        </p:spPr>
        <p:txBody>
          <a:bodyPr wrap="square" lIns="0" tIns="0" rIns="0" bIns="0" rtlCol="0"/>
          <a:lstStyle/>
          <a:p>
            <a:endParaRPr/>
          </a:p>
        </p:txBody>
      </p:sp>
      <p:sp>
        <p:nvSpPr>
          <p:cNvPr id="1550" name="テキスト ボックス 21"/>
          <p:cNvSpPr txBox="1"/>
          <p:nvPr/>
        </p:nvSpPr>
        <p:spPr>
          <a:xfrm>
            <a:off x="1063834" y="9167041"/>
            <a:ext cx="525853" cy="400110"/>
          </a:xfrm>
          <a:prstGeom prst="rect">
            <a:avLst/>
          </a:prstGeom>
          <a:noFill/>
        </p:spPr>
        <p:txBody>
          <a:bodyPr wrap="square">
            <a:spAutoFit/>
          </a:bodyPr>
          <a:lstStyle/>
          <a:p>
            <a:pPr algn="just">
              <a:spcAft>
                <a:spcPts val="600"/>
              </a:spcAft>
            </a:pPr>
            <a:r>
              <a:rPr lang="ja-JP" altLang="en-US" sz="2000" b="1" kern="100">
                <a:solidFill>
                  <a:srgbClr val="172A88"/>
                </a:solidFill>
                <a:effectLst/>
                <a:latin typeface="Century" panose="02040604050505020304" pitchFamily="18" charset="0"/>
                <a:ea typeface="メイリオ" panose="020B0604030504040204" pitchFamily="50" charset="-128"/>
                <a:cs typeface="Times New Roman" panose="02020603050405020304" pitchFamily="18" charset="0"/>
              </a:rPr>
              <a:t>３</a:t>
            </a:r>
            <a:endParaRPr lang="ja-JP" altLang="ja-JP" sz="1600" kern="100">
              <a:solidFill>
                <a:srgbClr val="172A88"/>
              </a:solidFill>
              <a:latin typeface="Century" panose="02040604050505020304" pitchFamily="18" charset="0"/>
              <a:ea typeface="メイリオ" panose="020B0604030504040204" pitchFamily="50" charset="-128"/>
              <a:cs typeface="Times New Roman" panose="02020603050405020304" pitchFamily="18" charset="0"/>
            </a:endParaRPr>
          </a:p>
        </p:txBody>
      </p:sp>
      <p:sp>
        <p:nvSpPr>
          <p:cNvPr id="1551" name="矢印: 下 22"/>
          <p:cNvSpPr/>
          <p:nvPr/>
        </p:nvSpPr>
        <p:spPr>
          <a:xfrm>
            <a:off x="1848468" y="8292709"/>
            <a:ext cx="468000" cy="612000"/>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2" name="object 5"/>
          <p:cNvSpPr txBox="1"/>
          <p:nvPr/>
        </p:nvSpPr>
        <p:spPr>
          <a:xfrm>
            <a:off x="912876" y="4781566"/>
            <a:ext cx="6254768" cy="228268"/>
          </a:xfrm>
          <a:prstGeom prst="rect">
            <a:avLst/>
          </a:prstGeom>
        </p:spPr>
        <p:txBody>
          <a:bodyPr vert="horz" wrap="square" lIns="0" tIns="12700" rIns="0" bIns="0" rtlCol="0">
            <a:spAutoFit/>
          </a:bodyPr>
          <a:lstStyle/>
          <a:p>
            <a:pPr marL="72000" marR="5080" algn="just"/>
            <a:r>
              <a:rPr lang="ja-JP" altLang="en-US" sz="1400">
                <a:solidFill>
                  <a:srgbClr val="221815"/>
                </a:solidFill>
                <a:latin typeface="Yu Gothic Medium" panose="020B0400000000000000" pitchFamily="34" charset="-128"/>
                <a:ea typeface="Yu Gothic Medium" panose="020B0400000000000000" pitchFamily="34" charset="-128"/>
                <a:cs typeface="YuGo-Medium"/>
              </a:rPr>
              <a:t>各班による避難所運営を行います。</a:t>
            </a:r>
            <a:endParaRPr sz="1400">
              <a:solidFill>
                <a:srgbClr val="221815"/>
              </a:solidFill>
              <a:latin typeface="Yu Gothic Medium" panose="020B0400000000000000" pitchFamily="34" charset="-128"/>
              <a:ea typeface="Yu Gothic Medium" panose="020B0400000000000000" pitchFamily="34" charset="-128"/>
              <a:cs typeface="YuGo-Medium"/>
            </a:endParaRPr>
          </a:p>
        </p:txBody>
      </p:sp>
      <p:sp>
        <p:nvSpPr>
          <p:cNvPr id="1553" name="object 5"/>
          <p:cNvSpPr txBox="1"/>
          <p:nvPr/>
        </p:nvSpPr>
        <p:spPr>
          <a:xfrm>
            <a:off x="927082" y="9842995"/>
            <a:ext cx="6254768" cy="228268"/>
          </a:xfrm>
          <a:prstGeom prst="rect">
            <a:avLst/>
          </a:prstGeom>
        </p:spPr>
        <p:txBody>
          <a:bodyPr vert="horz" wrap="square" lIns="0" tIns="12700" rIns="0" bIns="0" rtlCol="0">
            <a:spAutoFit/>
          </a:bodyPr>
          <a:lstStyle/>
          <a:p>
            <a:pPr marL="72000" marR="5080" algn="just"/>
            <a:r>
              <a:rPr lang="ja-JP" altLang="en-US" sz="1400">
                <a:solidFill>
                  <a:srgbClr val="221815"/>
                </a:solidFill>
                <a:latin typeface="Yu Gothic Medium" panose="020B0400000000000000" pitchFamily="34" charset="-128"/>
                <a:ea typeface="Yu Gothic Medium" panose="020B0400000000000000" pitchFamily="34" charset="-128"/>
                <a:cs typeface="YuGo-Medium"/>
              </a:rPr>
              <a:t>避難所の集約や統廃合により、施設本来の業務再開に向けた準備を行います。</a:t>
            </a:r>
          </a:p>
        </p:txBody>
      </p:sp>
      <p:sp>
        <p:nvSpPr>
          <p:cNvPr id="1554" name="四角形: 角を丸くする 25"/>
          <p:cNvSpPr/>
          <p:nvPr/>
        </p:nvSpPr>
        <p:spPr>
          <a:xfrm>
            <a:off x="7034766" y="2072177"/>
            <a:ext cx="519352" cy="1498195"/>
          </a:xfrm>
          <a:prstGeom prst="roundRect">
            <a:avLst>
              <a:gd name="adj" fmla="val 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5" name="四角形: 角を丸くする 26"/>
          <p:cNvSpPr/>
          <p:nvPr/>
        </p:nvSpPr>
        <p:spPr>
          <a:xfrm>
            <a:off x="7324193" y="8902309"/>
            <a:ext cx="250376" cy="1397391"/>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6" name="bg object 16"/>
          <p:cNvSpPr/>
          <p:nvPr/>
        </p:nvSpPr>
        <p:spPr>
          <a:xfrm>
            <a:off x="-1388" y="4846"/>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1557" name="bg object 17"/>
          <p:cNvSpPr/>
          <p:nvPr/>
        </p:nvSpPr>
        <p:spPr>
          <a:xfrm>
            <a:off x="141512" y="4847"/>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1558" name="bg object 18"/>
          <p:cNvPicPr/>
          <p:nvPr/>
        </p:nvPicPr>
        <p:blipFill>
          <a:blip r:embed="rId2"/>
          <a:stretch>
            <a:fillRect/>
          </a:stretch>
        </p:blipFill>
        <p:spPr>
          <a:xfrm>
            <a:off x="116356" y="4846"/>
            <a:ext cx="174123" cy="208812"/>
          </a:xfrm>
          <a:prstGeom prst="rect">
            <a:avLst/>
          </a:prstGeom>
        </p:spPr>
      </p:pic>
      <p:sp>
        <p:nvSpPr>
          <p:cNvPr id="1559" name="object 11"/>
          <p:cNvSpPr/>
          <p:nvPr/>
        </p:nvSpPr>
        <p:spPr>
          <a:xfrm>
            <a:off x="566301" y="550946"/>
            <a:ext cx="6987127" cy="628997"/>
          </a:xfrm>
          <a:custGeom>
            <a:avLst/>
            <a:gdLst/>
            <a:ahLst/>
            <a:cxnLst/>
            <a:rect l="l" t="t" r="r" b="b"/>
            <a:pathLst>
              <a:path w="6480175" h="334010">
                <a:moveTo>
                  <a:pt x="6479997" y="0"/>
                </a:moveTo>
                <a:lnTo>
                  <a:pt x="0" y="0"/>
                </a:lnTo>
                <a:lnTo>
                  <a:pt x="0" y="333692"/>
                </a:lnTo>
                <a:lnTo>
                  <a:pt x="6479997" y="333692"/>
                </a:lnTo>
                <a:lnTo>
                  <a:pt x="6479997" y="0"/>
                </a:lnTo>
                <a:close/>
              </a:path>
            </a:pathLst>
          </a:custGeom>
          <a:solidFill>
            <a:srgbClr val="172A88"/>
          </a:solidFill>
          <a:ln>
            <a:solidFill>
              <a:schemeClr val="bg1"/>
            </a:solidFill>
          </a:ln>
        </p:spPr>
        <p:txBody>
          <a:bodyPr wrap="square" lIns="0" tIns="0" rIns="0" bIns="0" rtlCol="0"/>
          <a:lstStyle/>
          <a:p>
            <a:endParaRPr/>
          </a:p>
        </p:txBody>
      </p:sp>
      <p:sp>
        <p:nvSpPr>
          <p:cNvPr id="1560" name="object 12"/>
          <p:cNvSpPr txBox="1"/>
          <p:nvPr/>
        </p:nvSpPr>
        <p:spPr>
          <a:xfrm>
            <a:off x="727972" y="693513"/>
            <a:ext cx="5021830"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dirty="0">
                <a:solidFill>
                  <a:schemeClr val="bg1"/>
                </a:solidFill>
                <a:latin typeface="游ゴシック" panose="020B0400000000000000" pitchFamily="50" charset="-128"/>
                <a:ea typeface="游ゴシック" panose="020B0400000000000000" pitchFamily="50" charset="-128"/>
                <a:cs typeface="YuGothic"/>
              </a:rPr>
              <a:t>１</a:t>
            </a:r>
            <a:r>
              <a:rPr lang="en-US" altLang="ja-JP" sz="2400" b="1" dirty="0">
                <a:solidFill>
                  <a:schemeClr val="bg1"/>
                </a:solidFill>
                <a:latin typeface="游ゴシック" panose="020B0400000000000000" pitchFamily="50" charset="-128"/>
                <a:ea typeface="游ゴシック" panose="020B0400000000000000" pitchFamily="50" charset="-128"/>
                <a:cs typeface="YuGothic"/>
              </a:rPr>
              <a:t>.</a:t>
            </a:r>
            <a:r>
              <a:rPr lang="ja-JP" altLang="en-US" sz="2400" b="1" dirty="0">
                <a:solidFill>
                  <a:schemeClr val="bg1"/>
                </a:solidFill>
                <a:latin typeface="游ゴシック" panose="020B0400000000000000" pitchFamily="50" charset="-128"/>
                <a:ea typeface="游ゴシック" panose="020B0400000000000000" pitchFamily="50" charset="-128"/>
                <a:cs typeface="YuGothic"/>
              </a:rPr>
              <a:t>避難所運営の流れ</a:t>
            </a:r>
          </a:p>
        </p:txBody>
      </p:sp>
      <p:sp>
        <p:nvSpPr>
          <p:cNvPr id="1561" name="テキスト ボックス 47"/>
          <p:cNvSpPr txBox="1"/>
          <p:nvPr/>
        </p:nvSpPr>
        <p:spPr>
          <a:xfrm>
            <a:off x="141513" y="10172700"/>
            <a:ext cx="75944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２０</a:t>
            </a:r>
            <a:endParaRPr lang="ja-JP" altLang="en-US" dirty="0">
              <a:solidFill>
                <a:schemeClr val="tx1">
                  <a:lumMod val="50000"/>
                  <a:lumOff val="50000"/>
                </a:schemeClr>
              </a:solidFill>
              <a:latin typeface="+mj-ea"/>
              <a:ea typeface="+mj-ea"/>
            </a:endParaRPr>
          </a:p>
        </p:txBody>
      </p:sp>
      <p:sp>
        <p:nvSpPr>
          <p:cNvPr id="1562" name="正方形/長方形 48"/>
          <p:cNvSpPr/>
          <p:nvPr/>
        </p:nvSpPr>
        <p:spPr>
          <a:xfrm>
            <a:off x="603466" y="5263219"/>
            <a:ext cx="3420000" cy="180000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1563" name="正方形/長方形 49"/>
          <p:cNvSpPr/>
          <p:nvPr/>
        </p:nvSpPr>
        <p:spPr>
          <a:xfrm>
            <a:off x="566764" y="5905395"/>
            <a:ext cx="2472005" cy="530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b="1">
                <a:solidFill>
                  <a:schemeClr val="tx1"/>
                </a:solidFill>
                <a:latin typeface="游ゴシック" panose="020B0400000000000000" pitchFamily="50" charset="-128"/>
                <a:ea typeface="游ゴシック" panose="020B0400000000000000" pitchFamily="50" charset="-128"/>
              </a:rPr>
              <a:t>〇避難者状況の全般管理</a:t>
            </a:r>
          </a:p>
          <a:p>
            <a:r>
              <a:rPr kumimoji="1" lang="ja-JP" altLang="en-US" sz="1100" b="1">
                <a:solidFill>
                  <a:schemeClr val="tx1"/>
                </a:solidFill>
                <a:latin typeface="游ゴシック" panose="020B0400000000000000" pitchFamily="50" charset="-128"/>
                <a:ea typeface="游ゴシック" panose="020B0400000000000000" pitchFamily="50" charset="-128"/>
              </a:rPr>
              <a:t>〇避難者からの相談・要望対応</a:t>
            </a:r>
          </a:p>
          <a:p>
            <a:r>
              <a:rPr kumimoji="1" lang="ja-JP" altLang="en-US" sz="1100" b="1">
                <a:solidFill>
                  <a:schemeClr val="tx1"/>
                </a:solidFill>
                <a:latin typeface="游ゴシック" panose="020B0400000000000000" pitchFamily="50" charset="-128"/>
                <a:ea typeface="游ゴシック" panose="020B0400000000000000" pitchFamily="50" charset="-128"/>
              </a:rPr>
              <a:t>〇避難所運営委員会の運営サポート</a:t>
            </a:r>
            <a:endParaRPr kumimoji="1" lang="en-US" altLang="ja-JP" sz="1100" b="1">
              <a:solidFill>
                <a:schemeClr val="tx1"/>
              </a:solidFill>
              <a:latin typeface="游ゴシック" panose="020B0400000000000000" pitchFamily="50" charset="-128"/>
              <a:ea typeface="游ゴシック" panose="020B0400000000000000" pitchFamily="50" charset="-128"/>
            </a:endParaRPr>
          </a:p>
          <a:p>
            <a:r>
              <a:rPr kumimoji="1" lang="ja-JP" altLang="en-US" sz="1100" b="1">
                <a:solidFill>
                  <a:schemeClr val="tx1"/>
                </a:solidFill>
                <a:latin typeface="游ゴシック" panose="020B0400000000000000" pitchFamily="50" charset="-128"/>
                <a:ea typeface="游ゴシック" panose="020B0400000000000000" pitchFamily="50" charset="-128"/>
              </a:rPr>
              <a:t>〇生活環境全般の整備</a:t>
            </a:r>
          </a:p>
          <a:p>
            <a:r>
              <a:rPr kumimoji="1" lang="ja-JP" altLang="en-US" sz="1100" b="1">
                <a:solidFill>
                  <a:schemeClr val="tx1"/>
                </a:solidFill>
                <a:latin typeface="游ゴシック" panose="020B0400000000000000" pitchFamily="50" charset="-128"/>
                <a:ea typeface="游ゴシック" panose="020B0400000000000000" pitchFamily="50" charset="-128"/>
              </a:rPr>
              <a:t>〇ペットの受け入れ環境整備</a:t>
            </a:r>
          </a:p>
          <a:p>
            <a:r>
              <a:rPr kumimoji="1" lang="ja-JP" altLang="en-US" sz="1100" b="1">
                <a:solidFill>
                  <a:schemeClr val="tx1"/>
                </a:solidFill>
                <a:latin typeface="游ゴシック" panose="020B0400000000000000" pitchFamily="50" charset="-128"/>
                <a:ea typeface="游ゴシック" panose="020B0400000000000000" pitchFamily="50" charset="-128"/>
              </a:rPr>
              <a:t>〇共有空間・居住空間の安全管理</a:t>
            </a:r>
          </a:p>
        </p:txBody>
      </p:sp>
      <p:sp>
        <p:nvSpPr>
          <p:cNvPr id="1564" name="テキスト ボックス 50"/>
          <p:cNvSpPr txBox="1"/>
          <p:nvPr/>
        </p:nvSpPr>
        <p:spPr>
          <a:xfrm>
            <a:off x="495524" y="5536063"/>
            <a:ext cx="1071760" cy="369332"/>
          </a:xfrm>
          <a:prstGeom prst="rect">
            <a:avLst/>
          </a:prstGeom>
          <a:noFill/>
        </p:spPr>
        <p:txBody>
          <a:bodyPr wrap="square">
            <a:spAutoFit/>
          </a:bodyPr>
          <a:lstStyle/>
          <a:p>
            <a:pPr algn="ctr"/>
            <a:r>
              <a:rPr kumimoji="1" lang="ja-JP" altLang="en-US" sz="1800" b="1">
                <a:latin typeface="游ゴシック" panose="020B0400000000000000" pitchFamily="50" charset="-128"/>
                <a:ea typeface="游ゴシック" panose="020B0400000000000000" pitchFamily="50" charset="-128"/>
              </a:rPr>
              <a:t>総務班</a:t>
            </a:r>
            <a:endParaRPr kumimoji="1" lang="ja-JP" altLang="en-US" sz="1400" b="1">
              <a:latin typeface="游ゴシック" panose="020B0400000000000000" pitchFamily="50" charset="-128"/>
              <a:ea typeface="游ゴシック" panose="020B0400000000000000" pitchFamily="50" charset="-128"/>
            </a:endParaRPr>
          </a:p>
        </p:txBody>
      </p:sp>
      <p:sp>
        <p:nvSpPr>
          <p:cNvPr id="1565" name="テキスト ボックス 52"/>
          <p:cNvSpPr txBox="1"/>
          <p:nvPr/>
        </p:nvSpPr>
        <p:spPr>
          <a:xfrm>
            <a:off x="2881354" y="6515049"/>
            <a:ext cx="947739" cy="369332"/>
          </a:xfrm>
          <a:prstGeom prst="rect">
            <a:avLst/>
          </a:prstGeom>
          <a:noFill/>
        </p:spPr>
        <p:txBody>
          <a:bodyPr wrap="square">
            <a:spAutoFit/>
          </a:bodyPr>
          <a:lstStyle/>
          <a:p>
            <a:r>
              <a:rPr lang="ja-JP" altLang="en-US" sz="9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本マニュアル</a:t>
            </a:r>
            <a:r>
              <a:rPr lang="en-US" altLang="ja-JP" sz="9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P27</a:t>
            </a:r>
            <a:r>
              <a:rPr lang="ja-JP" altLang="en-US" sz="9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40</a:t>
            </a:r>
            <a:r>
              <a:rPr lang="ja-JP" altLang="en-US" sz="9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参照</a:t>
            </a:r>
            <a:endParaRPr lang="ja-JP" altLang="en-US" sz="900" dirty="0"/>
          </a:p>
        </p:txBody>
      </p:sp>
      <p:sp>
        <p:nvSpPr>
          <p:cNvPr id="1566" name="正方形/長方形 53"/>
          <p:cNvSpPr/>
          <p:nvPr/>
        </p:nvSpPr>
        <p:spPr>
          <a:xfrm>
            <a:off x="4096863" y="5257857"/>
            <a:ext cx="3420000" cy="180000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1567" name="正方形/長方形 54"/>
          <p:cNvSpPr/>
          <p:nvPr/>
        </p:nvSpPr>
        <p:spPr>
          <a:xfrm>
            <a:off x="4060161" y="5900033"/>
            <a:ext cx="2472005" cy="530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chemeClr val="tx1"/>
                </a:solidFill>
                <a:latin typeface="游ゴシック" panose="020B0400000000000000" pitchFamily="50" charset="-128"/>
                <a:ea typeface="游ゴシック" panose="020B0400000000000000" pitchFamily="50" charset="-128"/>
              </a:rPr>
              <a:t>〇情報の収集と整理</a:t>
            </a:r>
          </a:p>
          <a:p>
            <a:r>
              <a:rPr kumimoji="1" lang="ja-JP" altLang="en-US" sz="1100" b="1" dirty="0">
                <a:solidFill>
                  <a:schemeClr val="tx1"/>
                </a:solidFill>
                <a:latin typeface="游ゴシック" panose="020B0400000000000000" pitchFamily="50" charset="-128"/>
                <a:ea typeface="游ゴシック" panose="020B0400000000000000" pitchFamily="50" charset="-128"/>
              </a:rPr>
              <a:t>〇情報・ルール等の周知・伝達</a:t>
            </a:r>
          </a:p>
          <a:p>
            <a:r>
              <a:rPr kumimoji="1" lang="ja-JP" altLang="en-US" sz="1100" b="1" dirty="0">
                <a:solidFill>
                  <a:schemeClr val="tx1"/>
                </a:solidFill>
                <a:latin typeface="游ゴシック" panose="020B0400000000000000" pitchFamily="50" charset="-128"/>
                <a:ea typeface="游ゴシック" panose="020B0400000000000000" pitchFamily="50" charset="-128"/>
              </a:rPr>
              <a:t>〇取材対応</a:t>
            </a:r>
          </a:p>
        </p:txBody>
      </p:sp>
      <p:sp>
        <p:nvSpPr>
          <p:cNvPr id="1568" name="テキスト ボックス 55"/>
          <p:cNvSpPr txBox="1"/>
          <p:nvPr/>
        </p:nvSpPr>
        <p:spPr>
          <a:xfrm>
            <a:off x="3988921" y="5530701"/>
            <a:ext cx="1071760" cy="369332"/>
          </a:xfrm>
          <a:prstGeom prst="rect">
            <a:avLst/>
          </a:prstGeom>
          <a:noFill/>
        </p:spPr>
        <p:txBody>
          <a:bodyPr wrap="square">
            <a:spAutoFit/>
          </a:bodyPr>
          <a:lstStyle/>
          <a:p>
            <a:pPr algn="ctr"/>
            <a:r>
              <a:rPr kumimoji="1" lang="ja-JP" altLang="en-US" sz="1800" b="1">
                <a:latin typeface="游ゴシック" panose="020B0400000000000000" pitchFamily="50" charset="-128"/>
                <a:ea typeface="游ゴシック" panose="020B0400000000000000" pitchFamily="50" charset="-128"/>
              </a:rPr>
              <a:t>情報班</a:t>
            </a:r>
            <a:endParaRPr kumimoji="1" lang="ja-JP" altLang="en-US" sz="1400" b="1">
              <a:latin typeface="游ゴシック" panose="020B0400000000000000" pitchFamily="50" charset="-128"/>
              <a:ea typeface="游ゴシック" panose="020B0400000000000000" pitchFamily="50" charset="-128"/>
            </a:endParaRPr>
          </a:p>
        </p:txBody>
      </p:sp>
      <p:pic>
        <p:nvPicPr>
          <p:cNvPr id="1569" name="図 58"/>
          <p:cNvPicPr>
            <a:picLocks noChangeAspect="1"/>
          </p:cNvPicPr>
          <p:nvPr/>
        </p:nvPicPr>
        <p:blipFill>
          <a:blip r:embed="rId3"/>
          <a:stretch>
            <a:fillRect/>
          </a:stretch>
        </p:blipFill>
        <p:spPr>
          <a:xfrm>
            <a:off x="6443448" y="5310367"/>
            <a:ext cx="856283" cy="1204300"/>
          </a:xfrm>
          <a:prstGeom prst="rect">
            <a:avLst/>
          </a:prstGeom>
        </p:spPr>
      </p:pic>
      <p:sp>
        <p:nvSpPr>
          <p:cNvPr id="1570" name="テキスト ボックス 59"/>
          <p:cNvSpPr txBox="1"/>
          <p:nvPr/>
        </p:nvSpPr>
        <p:spPr>
          <a:xfrm>
            <a:off x="6376259" y="6515049"/>
            <a:ext cx="1021451" cy="369332"/>
          </a:xfrm>
          <a:prstGeom prst="rect">
            <a:avLst/>
          </a:prstGeom>
          <a:noFill/>
        </p:spPr>
        <p:txBody>
          <a:bodyPr wrap="square">
            <a:spAutoFit/>
          </a:bodyPr>
          <a:lstStyle/>
          <a:p>
            <a:r>
              <a:rPr lang="ja-JP" altLang="en-US" sz="9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本マニュアル</a:t>
            </a:r>
            <a:r>
              <a:rPr lang="en-US" altLang="ja-JP"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P41</a:t>
            </a:r>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48</a:t>
            </a:r>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参照</a:t>
            </a:r>
            <a:endParaRPr lang="ja-JP" altLang="en-US" sz="900" dirty="0"/>
          </a:p>
        </p:txBody>
      </p:sp>
      <p:pic>
        <p:nvPicPr>
          <p:cNvPr id="1571" name="図 66"/>
          <p:cNvPicPr>
            <a:picLocks noChangeAspect="1"/>
          </p:cNvPicPr>
          <p:nvPr/>
        </p:nvPicPr>
        <p:blipFill>
          <a:blip r:embed="rId4"/>
          <a:stretch>
            <a:fillRect/>
          </a:stretch>
        </p:blipFill>
        <p:spPr>
          <a:xfrm>
            <a:off x="2968664" y="5345906"/>
            <a:ext cx="816574" cy="1168761"/>
          </a:xfrm>
          <a:prstGeom prst="rect">
            <a:avLst/>
          </a:prstGeom>
        </p:spPr>
      </p:pic>
    </p:spTree>
    <p:extLst>
      <p:ext uri="{BB962C8B-B14F-4D97-AF65-F5344CB8AC3E}">
        <p14:creationId xmlns:p14="http://schemas.microsoft.com/office/powerpoint/2010/main" val="2296955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3" name="テキスト ボックス 3"/>
          <p:cNvSpPr txBox="1"/>
          <p:nvPr/>
        </p:nvSpPr>
        <p:spPr>
          <a:xfrm>
            <a:off x="6748233" y="10199914"/>
            <a:ext cx="811441"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２１</a:t>
            </a:r>
            <a:endParaRPr lang="ja-JP" altLang="en-US" dirty="0">
              <a:solidFill>
                <a:schemeClr val="tx1">
                  <a:lumMod val="50000"/>
                  <a:lumOff val="50000"/>
                </a:schemeClr>
              </a:solidFill>
              <a:latin typeface="+mj-ea"/>
              <a:ea typeface="+mj-ea"/>
            </a:endParaRPr>
          </a:p>
        </p:txBody>
      </p:sp>
      <p:sp>
        <p:nvSpPr>
          <p:cNvPr id="1574" name="四角形: 角を丸くする 5"/>
          <p:cNvSpPr/>
          <p:nvPr/>
        </p:nvSpPr>
        <p:spPr>
          <a:xfrm>
            <a:off x="-33508" y="8892032"/>
            <a:ext cx="7319001" cy="1397391"/>
          </a:xfrm>
          <a:prstGeom prst="roundRect">
            <a:avLst>
              <a:gd name="adj" fmla="val 847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5" name="四角形: 角を丸くする 6"/>
          <p:cNvSpPr/>
          <p:nvPr/>
        </p:nvSpPr>
        <p:spPr>
          <a:xfrm>
            <a:off x="-6797" y="3887068"/>
            <a:ext cx="501088" cy="4703369"/>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6" name="四角形: 角を丸くする 7"/>
          <p:cNvSpPr/>
          <p:nvPr/>
        </p:nvSpPr>
        <p:spPr>
          <a:xfrm>
            <a:off x="-6796" y="3887068"/>
            <a:ext cx="7292290" cy="4703369"/>
          </a:xfrm>
          <a:prstGeom prst="roundRect">
            <a:avLst>
              <a:gd name="adj" fmla="val 46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7" name="四角形: 角を丸くする 8"/>
          <p:cNvSpPr/>
          <p:nvPr/>
        </p:nvSpPr>
        <p:spPr>
          <a:xfrm>
            <a:off x="-33508" y="2061900"/>
            <a:ext cx="7319002" cy="1498195"/>
          </a:xfrm>
          <a:prstGeom prst="roundRect">
            <a:avLst>
              <a:gd name="adj" fmla="val 4323"/>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78" name="object 10"/>
          <p:cNvPicPr/>
          <p:nvPr/>
        </p:nvPicPr>
        <p:blipFill>
          <a:blip r:embed="rId2"/>
          <a:stretch>
            <a:fillRect/>
          </a:stretch>
        </p:blipFill>
        <p:spPr>
          <a:xfrm>
            <a:off x="1052670" y="535823"/>
            <a:ext cx="6156909" cy="628400"/>
          </a:xfrm>
          <a:prstGeom prst="rect">
            <a:avLst/>
          </a:prstGeom>
          <a:solidFill>
            <a:srgbClr val="172A88"/>
          </a:solidFill>
          <a:ln>
            <a:solidFill>
              <a:schemeClr val="bg1"/>
            </a:solidFill>
          </a:ln>
        </p:spPr>
      </p:pic>
      <p:sp>
        <p:nvSpPr>
          <p:cNvPr id="1579" name="テキスト ボックス 10"/>
          <p:cNvSpPr txBox="1"/>
          <p:nvPr/>
        </p:nvSpPr>
        <p:spPr>
          <a:xfrm>
            <a:off x="4467016" y="3264163"/>
            <a:ext cx="3016027" cy="276999"/>
          </a:xfrm>
          <a:prstGeom prst="rect">
            <a:avLst/>
          </a:prstGeom>
          <a:noFill/>
        </p:spPr>
        <p:txBody>
          <a:bodyPr wrap="square">
            <a:spAutoFit/>
          </a:bodyPr>
          <a:lstStyle/>
          <a:p>
            <a:pPr algn="ctr"/>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本マニュアル</a:t>
            </a:r>
            <a:r>
              <a:rPr lang="en-US" altLang="ja-JP"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a:t>
            </a:r>
            <a:r>
              <a:rPr lang="ja-JP" altLang="en-US" sz="12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９を参照</a:t>
            </a:r>
            <a:endParaRPr lang="ja-JP" altLang="en-US" sz="1200"/>
          </a:p>
        </p:txBody>
      </p:sp>
      <p:pic>
        <p:nvPicPr>
          <p:cNvPr id="1580" name="図 11"/>
          <p:cNvPicPr>
            <a:picLocks noChangeAspect="1"/>
          </p:cNvPicPr>
          <p:nvPr/>
        </p:nvPicPr>
        <p:blipFill>
          <a:blip r:embed="rId3"/>
          <a:stretch>
            <a:fillRect/>
          </a:stretch>
        </p:blipFill>
        <p:spPr>
          <a:xfrm>
            <a:off x="5413317" y="2117463"/>
            <a:ext cx="1123424" cy="1160291"/>
          </a:xfrm>
          <a:prstGeom prst="rect">
            <a:avLst/>
          </a:prstGeom>
        </p:spPr>
      </p:pic>
      <p:sp>
        <p:nvSpPr>
          <p:cNvPr id="1581" name="object 11"/>
          <p:cNvSpPr/>
          <p:nvPr/>
        </p:nvSpPr>
        <p:spPr>
          <a:xfrm>
            <a:off x="0" y="535823"/>
            <a:ext cx="7285493" cy="628997"/>
          </a:xfrm>
          <a:custGeom>
            <a:avLst/>
            <a:gdLst/>
            <a:ahLst/>
            <a:cxnLst/>
            <a:rect l="l" t="t" r="r" b="b"/>
            <a:pathLst>
              <a:path w="6480175" h="334010">
                <a:moveTo>
                  <a:pt x="6479997" y="0"/>
                </a:moveTo>
                <a:lnTo>
                  <a:pt x="0" y="0"/>
                </a:lnTo>
                <a:lnTo>
                  <a:pt x="0" y="333692"/>
                </a:lnTo>
                <a:lnTo>
                  <a:pt x="6479997" y="333692"/>
                </a:lnTo>
                <a:lnTo>
                  <a:pt x="6479997" y="0"/>
                </a:lnTo>
                <a:close/>
              </a:path>
            </a:pathLst>
          </a:custGeom>
          <a:solidFill>
            <a:srgbClr val="172A88"/>
          </a:solidFill>
          <a:ln>
            <a:solidFill>
              <a:schemeClr val="bg1"/>
            </a:solidFill>
          </a:ln>
        </p:spPr>
        <p:txBody>
          <a:bodyPr wrap="square" lIns="0" tIns="0" rIns="0" bIns="0" rtlCol="0"/>
          <a:lstStyle/>
          <a:p>
            <a:endParaRPr/>
          </a:p>
        </p:txBody>
      </p:sp>
      <p:sp>
        <p:nvSpPr>
          <p:cNvPr id="1582" name="四角形: 角を丸くする 13"/>
          <p:cNvSpPr/>
          <p:nvPr/>
        </p:nvSpPr>
        <p:spPr>
          <a:xfrm>
            <a:off x="-33508" y="2061900"/>
            <a:ext cx="519352" cy="1498195"/>
          </a:xfrm>
          <a:prstGeom prst="roundRect">
            <a:avLst>
              <a:gd name="adj" fmla="val 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3" name="四角形: 角を丸くする 14"/>
          <p:cNvSpPr/>
          <p:nvPr/>
        </p:nvSpPr>
        <p:spPr>
          <a:xfrm>
            <a:off x="104145" y="8892032"/>
            <a:ext cx="250376" cy="1397391"/>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4" name="四角形: 角を丸くする 15"/>
          <p:cNvSpPr/>
          <p:nvPr/>
        </p:nvSpPr>
        <p:spPr>
          <a:xfrm>
            <a:off x="-12645" y="8892032"/>
            <a:ext cx="347104" cy="1397391"/>
          </a:xfrm>
          <a:prstGeom prst="roundRect">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5" name="正方形/長方形 35"/>
          <p:cNvSpPr/>
          <p:nvPr/>
        </p:nvSpPr>
        <p:spPr>
          <a:xfrm>
            <a:off x="95502" y="5003233"/>
            <a:ext cx="3420000" cy="180000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1586" name="正方形/長方形 36"/>
          <p:cNvSpPr/>
          <p:nvPr/>
        </p:nvSpPr>
        <p:spPr>
          <a:xfrm>
            <a:off x="58800" y="5726441"/>
            <a:ext cx="2472005" cy="530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a:solidFill>
                  <a:schemeClr val="tx1"/>
                </a:solidFill>
                <a:latin typeface="游ゴシック" panose="020B0400000000000000" pitchFamily="50" charset="-128"/>
                <a:ea typeface="游ゴシック" panose="020B0400000000000000" pitchFamily="50" charset="-128"/>
              </a:rPr>
              <a:t>〇物資等の受け入れ体制の整備</a:t>
            </a:r>
          </a:p>
          <a:p>
            <a:r>
              <a:rPr kumimoji="1" lang="ja-JP" altLang="en-US" sz="1100" b="1">
                <a:solidFill>
                  <a:schemeClr val="tx1"/>
                </a:solidFill>
                <a:latin typeface="游ゴシック" panose="020B0400000000000000" pitchFamily="50" charset="-128"/>
                <a:ea typeface="游ゴシック" panose="020B0400000000000000" pitchFamily="50" charset="-128"/>
              </a:rPr>
              <a:t>〇食料・飲料水・生活用品の確保</a:t>
            </a:r>
            <a:endParaRPr kumimoji="1" lang="en-US" altLang="ja-JP" sz="1100" b="1">
              <a:solidFill>
                <a:schemeClr val="tx1"/>
              </a:solidFill>
              <a:latin typeface="游ゴシック" panose="020B0400000000000000" pitchFamily="50" charset="-128"/>
              <a:ea typeface="游ゴシック" panose="020B0400000000000000" pitchFamily="50" charset="-128"/>
            </a:endParaRPr>
          </a:p>
          <a:p>
            <a:r>
              <a:rPr lang="ja-JP" altLang="en-US" sz="1100" b="1">
                <a:solidFill>
                  <a:schemeClr val="tx1"/>
                </a:solidFill>
                <a:latin typeface="游ゴシック" panose="020B0400000000000000" pitchFamily="50" charset="-128"/>
                <a:ea typeface="游ゴシック" panose="020B0400000000000000" pitchFamily="50" charset="-128"/>
              </a:rPr>
              <a:t>　</a:t>
            </a:r>
            <a:r>
              <a:rPr kumimoji="1" lang="ja-JP" altLang="en-US" sz="1100" b="1">
                <a:solidFill>
                  <a:schemeClr val="tx1"/>
                </a:solidFill>
                <a:latin typeface="游ゴシック" panose="020B0400000000000000" pitchFamily="50" charset="-128"/>
                <a:ea typeface="游ゴシック" panose="020B0400000000000000" pitchFamily="50" charset="-128"/>
              </a:rPr>
              <a:t>調整と配布</a:t>
            </a:r>
          </a:p>
          <a:p>
            <a:r>
              <a:rPr kumimoji="1" lang="ja-JP" altLang="en-US" sz="1100" b="1">
                <a:solidFill>
                  <a:schemeClr val="tx1"/>
                </a:solidFill>
                <a:latin typeface="游ゴシック" panose="020B0400000000000000" pitchFamily="50" charset="-128"/>
                <a:ea typeface="游ゴシック" panose="020B0400000000000000" pitchFamily="50" charset="-128"/>
              </a:rPr>
              <a:t>〇炊き出し</a:t>
            </a:r>
          </a:p>
        </p:txBody>
      </p:sp>
      <p:sp>
        <p:nvSpPr>
          <p:cNvPr id="1587" name="テキスト ボックス 38"/>
          <p:cNvSpPr txBox="1"/>
          <p:nvPr/>
        </p:nvSpPr>
        <p:spPr>
          <a:xfrm>
            <a:off x="2329531" y="6328002"/>
            <a:ext cx="887395" cy="369332"/>
          </a:xfrm>
          <a:prstGeom prst="rect">
            <a:avLst/>
          </a:prstGeom>
          <a:noFill/>
        </p:spPr>
        <p:txBody>
          <a:bodyPr wrap="square">
            <a:spAutoFit/>
          </a:bodyPr>
          <a:lstStyle/>
          <a:p>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本マニュアル</a:t>
            </a:r>
            <a:r>
              <a:rPr lang="en-US" altLang="ja-JP"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P49</a:t>
            </a:r>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55</a:t>
            </a:r>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参照</a:t>
            </a:r>
            <a:endParaRPr lang="ja-JP" altLang="en-US" sz="900" dirty="0"/>
          </a:p>
        </p:txBody>
      </p:sp>
      <p:sp>
        <p:nvSpPr>
          <p:cNvPr id="1588" name="正方形/長方形 39"/>
          <p:cNvSpPr/>
          <p:nvPr/>
        </p:nvSpPr>
        <p:spPr>
          <a:xfrm>
            <a:off x="3656184" y="5011040"/>
            <a:ext cx="3420000" cy="180000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1589" name="正方形/長方形 40"/>
          <p:cNvSpPr/>
          <p:nvPr/>
        </p:nvSpPr>
        <p:spPr>
          <a:xfrm>
            <a:off x="3619482" y="5836096"/>
            <a:ext cx="2472005" cy="530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b="1">
                <a:solidFill>
                  <a:schemeClr val="tx1"/>
                </a:solidFill>
                <a:latin typeface="游ゴシック" panose="020B0400000000000000" pitchFamily="50" charset="-128"/>
                <a:ea typeface="游ゴシック" panose="020B0400000000000000" pitchFamily="50" charset="-128"/>
              </a:rPr>
              <a:t>〇応急処置・救護体制の整備</a:t>
            </a:r>
          </a:p>
          <a:p>
            <a:r>
              <a:rPr kumimoji="1" lang="ja-JP" altLang="en-US" sz="1100" b="1">
                <a:solidFill>
                  <a:schemeClr val="tx1"/>
                </a:solidFill>
                <a:latin typeface="游ゴシック" panose="020B0400000000000000" pitchFamily="50" charset="-128"/>
                <a:ea typeface="游ゴシック" panose="020B0400000000000000" pitchFamily="50" charset="-128"/>
              </a:rPr>
              <a:t>〇生活環境の衛生管理</a:t>
            </a:r>
          </a:p>
          <a:p>
            <a:r>
              <a:rPr kumimoji="1" lang="ja-JP" altLang="en-US" sz="1100" b="1">
                <a:solidFill>
                  <a:schemeClr val="tx1"/>
                </a:solidFill>
                <a:latin typeface="游ゴシック" panose="020B0400000000000000" pitchFamily="50" charset="-128"/>
                <a:ea typeface="游ゴシック" panose="020B0400000000000000" pitchFamily="50" charset="-128"/>
              </a:rPr>
              <a:t>〇避難者の健康管理</a:t>
            </a:r>
            <a:endParaRPr kumimoji="1" lang="en-US" altLang="ja-JP" sz="1100" b="1">
              <a:solidFill>
                <a:schemeClr val="tx1"/>
              </a:solidFill>
              <a:latin typeface="游ゴシック" panose="020B0400000000000000" pitchFamily="50" charset="-128"/>
              <a:ea typeface="游ゴシック" panose="020B0400000000000000" pitchFamily="50" charset="-128"/>
            </a:endParaRPr>
          </a:p>
          <a:p>
            <a:r>
              <a:rPr kumimoji="1" lang="ja-JP" altLang="en-US" sz="1100" b="1">
                <a:solidFill>
                  <a:schemeClr val="tx1"/>
                </a:solidFill>
                <a:latin typeface="游ゴシック" panose="020B0400000000000000" pitchFamily="50" charset="-128"/>
                <a:ea typeface="游ゴシック" panose="020B0400000000000000" pitchFamily="50" charset="-128"/>
              </a:rPr>
              <a:t>〇要配慮者支援体制づくり</a:t>
            </a:r>
          </a:p>
          <a:p>
            <a:r>
              <a:rPr kumimoji="1" lang="ja-JP" altLang="en-US" sz="1100" b="1">
                <a:solidFill>
                  <a:schemeClr val="tx1"/>
                </a:solidFill>
                <a:latin typeface="游ゴシック" panose="020B0400000000000000" pitchFamily="50" charset="-128"/>
                <a:ea typeface="游ゴシック" panose="020B0400000000000000" pitchFamily="50" charset="-128"/>
              </a:rPr>
              <a:t>〇定期的な見回りと支援</a:t>
            </a:r>
          </a:p>
        </p:txBody>
      </p:sp>
      <p:sp>
        <p:nvSpPr>
          <p:cNvPr id="1590" name="テキスト ボックス 41"/>
          <p:cNvSpPr txBox="1"/>
          <p:nvPr/>
        </p:nvSpPr>
        <p:spPr>
          <a:xfrm>
            <a:off x="3639682" y="5207684"/>
            <a:ext cx="2061272" cy="646331"/>
          </a:xfrm>
          <a:prstGeom prst="rect">
            <a:avLst/>
          </a:prstGeom>
          <a:noFill/>
        </p:spPr>
        <p:txBody>
          <a:bodyPr wrap="square">
            <a:spAutoFit/>
          </a:bodyPr>
          <a:lstStyle/>
          <a:p>
            <a:r>
              <a:rPr kumimoji="1" lang="ja-JP" altLang="en-US" sz="1800" b="1">
                <a:latin typeface="游ゴシック" panose="020B0400000000000000" pitchFamily="50" charset="-128"/>
                <a:ea typeface="游ゴシック" panose="020B0400000000000000" pitchFamily="50" charset="-128"/>
              </a:rPr>
              <a:t>要配慮者支援・</a:t>
            </a:r>
            <a:endParaRPr kumimoji="1" lang="en-US" altLang="ja-JP" sz="1800" b="1">
              <a:latin typeface="游ゴシック" panose="020B0400000000000000" pitchFamily="50" charset="-128"/>
              <a:ea typeface="游ゴシック" panose="020B0400000000000000" pitchFamily="50" charset="-128"/>
            </a:endParaRPr>
          </a:p>
          <a:p>
            <a:r>
              <a:rPr kumimoji="1" lang="ja-JP" altLang="en-US" sz="1800" b="1">
                <a:latin typeface="游ゴシック" panose="020B0400000000000000" pitchFamily="50" charset="-128"/>
                <a:ea typeface="游ゴシック" panose="020B0400000000000000" pitchFamily="50" charset="-128"/>
              </a:rPr>
              <a:t>健康管理班</a:t>
            </a:r>
            <a:endParaRPr kumimoji="1" lang="zh-TW" altLang="en-US" sz="1800" b="1">
              <a:latin typeface="游ゴシック" panose="020B0400000000000000" pitchFamily="50" charset="-128"/>
              <a:ea typeface="游ゴシック" panose="020B0400000000000000" pitchFamily="50" charset="-128"/>
            </a:endParaRPr>
          </a:p>
        </p:txBody>
      </p:sp>
      <p:sp>
        <p:nvSpPr>
          <p:cNvPr id="1591" name="テキスト ボックス 43"/>
          <p:cNvSpPr txBox="1"/>
          <p:nvPr/>
        </p:nvSpPr>
        <p:spPr>
          <a:xfrm>
            <a:off x="5936123" y="6335697"/>
            <a:ext cx="945613" cy="369332"/>
          </a:xfrm>
          <a:prstGeom prst="rect">
            <a:avLst/>
          </a:prstGeom>
          <a:noFill/>
        </p:spPr>
        <p:txBody>
          <a:bodyPr wrap="square">
            <a:spAutoFit/>
          </a:bodyPr>
          <a:lstStyle/>
          <a:p>
            <a:r>
              <a:rPr lang="ja-JP" altLang="en-US" sz="900" b="1" kern="100"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本マニュアル</a:t>
            </a:r>
            <a:r>
              <a:rPr lang="en-US" altLang="ja-JP"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P57</a:t>
            </a:r>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en-US" altLang="ja-JP"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71</a:t>
            </a:r>
            <a:r>
              <a:rPr lang="ja-JP" altLang="en-US" sz="9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参照</a:t>
            </a:r>
            <a:endParaRPr lang="ja-JP" altLang="en-US" sz="900" dirty="0"/>
          </a:p>
        </p:txBody>
      </p:sp>
      <p:sp>
        <p:nvSpPr>
          <p:cNvPr id="1592" name="テキスト ボックス 44"/>
          <p:cNvSpPr txBox="1"/>
          <p:nvPr/>
        </p:nvSpPr>
        <p:spPr>
          <a:xfrm>
            <a:off x="-18774" y="5261952"/>
            <a:ext cx="1766345" cy="369332"/>
          </a:xfrm>
          <a:prstGeom prst="rect">
            <a:avLst/>
          </a:prstGeom>
          <a:noFill/>
        </p:spPr>
        <p:txBody>
          <a:bodyPr wrap="square">
            <a:spAutoFit/>
          </a:bodyPr>
          <a:lstStyle/>
          <a:p>
            <a:pPr algn="ctr"/>
            <a:r>
              <a:rPr kumimoji="1" lang="ja-JP" altLang="en-US" sz="1800" b="1">
                <a:latin typeface="游ゴシック" panose="020B0400000000000000" pitchFamily="50" charset="-128"/>
                <a:ea typeface="游ゴシック" panose="020B0400000000000000" pitchFamily="50" charset="-128"/>
              </a:rPr>
              <a:t>食料・物資班</a:t>
            </a:r>
          </a:p>
        </p:txBody>
      </p:sp>
      <p:pic>
        <p:nvPicPr>
          <p:cNvPr id="1593" name="図 53"/>
          <p:cNvPicPr>
            <a:picLocks noChangeAspect="1"/>
          </p:cNvPicPr>
          <p:nvPr/>
        </p:nvPicPr>
        <p:blipFill>
          <a:blip r:embed="rId4"/>
          <a:stretch>
            <a:fillRect/>
          </a:stretch>
        </p:blipFill>
        <p:spPr>
          <a:xfrm>
            <a:off x="2334201" y="5109737"/>
            <a:ext cx="876710" cy="1242282"/>
          </a:xfrm>
          <a:prstGeom prst="rect">
            <a:avLst/>
          </a:prstGeom>
        </p:spPr>
      </p:pic>
      <p:pic>
        <p:nvPicPr>
          <p:cNvPr id="1594" name="図 56"/>
          <p:cNvPicPr>
            <a:picLocks noChangeAspect="1"/>
          </p:cNvPicPr>
          <p:nvPr/>
        </p:nvPicPr>
        <p:blipFill>
          <a:blip r:embed="rId5"/>
          <a:stretch>
            <a:fillRect/>
          </a:stretch>
        </p:blipFill>
        <p:spPr>
          <a:xfrm>
            <a:off x="6001203" y="5105687"/>
            <a:ext cx="861334" cy="1231412"/>
          </a:xfrm>
          <a:prstGeom prst="rect">
            <a:avLst/>
          </a:prstGeom>
        </p:spPr>
      </p:pic>
    </p:spTree>
    <p:extLst>
      <p:ext uri="{BB962C8B-B14F-4D97-AF65-F5344CB8AC3E}">
        <p14:creationId xmlns:p14="http://schemas.microsoft.com/office/powerpoint/2010/main" val="3440991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6" name="テキスト ボックス 44"/>
          <p:cNvSpPr txBox="1"/>
          <p:nvPr/>
        </p:nvSpPr>
        <p:spPr>
          <a:xfrm>
            <a:off x="141512" y="10172700"/>
            <a:ext cx="666011"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２２</a:t>
            </a:r>
            <a:endParaRPr lang="en-US" altLang="ja-JP" kern="100" dirty="0">
              <a:solidFill>
                <a:schemeClr val="tx1">
                  <a:lumMod val="50000"/>
                  <a:lumOff val="50000"/>
                </a:schemeClr>
              </a:solidFill>
              <a:latin typeface="+mj-ea"/>
              <a:ea typeface="+mj-ea"/>
              <a:cs typeface="Times New Roman" panose="02020603050405020304" pitchFamily="18" charset="0"/>
            </a:endParaRPr>
          </a:p>
        </p:txBody>
      </p:sp>
      <p:sp>
        <p:nvSpPr>
          <p:cNvPr id="1597" name="bg object 16"/>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1598" name="bg object 17"/>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1599" name="bg object 18"/>
          <p:cNvPicPr/>
          <p:nvPr/>
        </p:nvPicPr>
        <p:blipFill>
          <a:blip r:embed="rId2"/>
          <a:stretch>
            <a:fillRect/>
          </a:stretch>
        </p:blipFill>
        <p:spPr>
          <a:xfrm>
            <a:off x="117745" y="0"/>
            <a:ext cx="174123" cy="208812"/>
          </a:xfrm>
          <a:prstGeom prst="rect">
            <a:avLst/>
          </a:prstGeom>
        </p:spPr>
      </p:pic>
      <p:grpSp>
        <p:nvGrpSpPr>
          <p:cNvPr id="1600" name="object 9"/>
          <p:cNvGrpSpPr/>
          <p:nvPr/>
        </p:nvGrpSpPr>
        <p:grpSpPr>
          <a:xfrm>
            <a:off x="525425" y="527381"/>
            <a:ext cx="6553200" cy="628997"/>
            <a:chOff x="540004" y="1688134"/>
            <a:chExt cx="6480175" cy="334010"/>
          </a:xfrm>
        </p:grpSpPr>
        <p:pic>
          <p:nvPicPr>
            <p:cNvPr id="1601" name="object 10"/>
            <p:cNvPicPr/>
            <p:nvPr/>
          </p:nvPicPr>
          <p:blipFill>
            <a:blip r:embed="rId3"/>
            <a:stretch>
              <a:fillRect/>
            </a:stretch>
          </p:blipFill>
          <p:spPr>
            <a:xfrm>
              <a:off x="4217036" y="1688134"/>
              <a:ext cx="2802965" cy="333693"/>
            </a:xfrm>
            <a:prstGeom prst="rect">
              <a:avLst/>
            </a:prstGeom>
            <a:solidFill>
              <a:srgbClr val="172A88"/>
            </a:solidFill>
            <a:ln>
              <a:solidFill>
                <a:schemeClr val="bg1"/>
              </a:solidFill>
            </a:ln>
          </p:spPr>
        </p:pic>
        <p:sp>
          <p:nvSpPr>
            <p:cNvPr id="1602" name="object 11"/>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solidFill>
              <a:srgbClr val="172A88"/>
            </a:solidFill>
            <a:ln>
              <a:solidFill>
                <a:schemeClr val="bg1"/>
              </a:solidFill>
            </a:ln>
          </p:spPr>
          <p:txBody>
            <a:bodyPr wrap="square" lIns="0" tIns="0" rIns="0" bIns="0" rtlCol="0"/>
            <a:lstStyle/>
            <a:p>
              <a:endParaRPr/>
            </a:p>
          </p:txBody>
        </p:sp>
      </p:grpSp>
      <p:sp>
        <p:nvSpPr>
          <p:cNvPr id="1603" name="object 12"/>
          <p:cNvSpPr txBox="1"/>
          <p:nvPr/>
        </p:nvSpPr>
        <p:spPr>
          <a:xfrm>
            <a:off x="687094" y="678890"/>
            <a:ext cx="6193329"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２</a:t>
            </a:r>
            <a:r>
              <a:rPr lang="en-US" altLang="ja-JP" sz="2400" b="1">
                <a:solidFill>
                  <a:schemeClr val="bg1"/>
                </a:solidFill>
                <a:latin typeface="游ゴシック" panose="020B0400000000000000" pitchFamily="50" charset="-128"/>
                <a:ea typeface="游ゴシック" panose="020B0400000000000000" pitchFamily="50" charset="-128"/>
                <a:cs typeface="YuGothic"/>
              </a:rPr>
              <a:t>.</a:t>
            </a:r>
            <a:r>
              <a:rPr lang="ja-JP" altLang="en-US" sz="2400" b="1">
                <a:solidFill>
                  <a:schemeClr val="bg1"/>
                </a:solidFill>
                <a:latin typeface="游ゴシック" panose="020B0400000000000000" pitchFamily="50" charset="-128"/>
                <a:ea typeface="游ゴシック" panose="020B0400000000000000" pitchFamily="50" charset="-128"/>
                <a:cs typeface="YuGothic"/>
              </a:rPr>
              <a:t> 避難所運営委員会の立上げ・運営</a:t>
            </a:r>
          </a:p>
        </p:txBody>
      </p:sp>
      <p:sp>
        <p:nvSpPr>
          <p:cNvPr id="1604" name="テキスト ボックス 56"/>
          <p:cNvSpPr txBox="1"/>
          <p:nvPr/>
        </p:nvSpPr>
        <p:spPr>
          <a:xfrm>
            <a:off x="807596" y="1308100"/>
            <a:ext cx="5975984" cy="773481"/>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a:t>避難所開設後には、避難所利用者の自主運営の原則に基づき、避難所を利用する人を主体とした避難所運営委員会や運営班を組織し、避難所を運営します。</a:t>
            </a:r>
          </a:p>
        </p:txBody>
      </p:sp>
      <p:sp>
        <p:nvSpPr>
          <p:cNvPr id="1605" name="object 2"/>
          <p:cNvSpPr txBox="1"/>
          <p:nvPr/>
        </p:nvSpPr>
        <p:spPr>
          <a:xfrm>
            <a:off x="803462" y="2276234"/>
            <a:ext cx="4066533"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en-US" altLang="ja-JP" sz="2400" b="1" kern="0">
                <a:solidFill>
                  <a:srgbClr val="172A88"/>
                </a:solidFill>
                <a:latin typeface="Yu Gothic" panose="020B0400000000000000" pitchFamily="34" charset="-128"/>
                <a:ea typeface="Yu Gothic" panose="020B0400000000000000" pitchFamily="34" charset="-128"/>
              </a:rPr>
              <a:t>1.</a:t>
            </a:r>
            <a:r>
              <a:rPr kumimoji="0" lang="ja-JP" altLang="en-US" sz="2400" b="1" kern="0">
                <a:solidFill>
                  <a:srgbClr val="172A88"/>
                </a:solidFill>
                <a:latin typeface="Yu Gothic" panose="020B0400000000000000" pitchFamily="34" charset="-128"/>
                <a:ea typeface="Yu Gothic" panose="020B0400000000000000" pitchFamily="34" charset="-128"/>
              </a:rPr>
              <a:t> 避難所運営委員会の設置</a:t>
            </a:r>
          </a:p>
        </p:txBody>
      </p:sp>
      <p:grpSp>
        <p:nvGrpSpPr>
          <p:cNvPr id="1606" name="グループ化 63"/>
          <p:cNvGrpSpPr/>
          <p:nvPr/>
        </p:nvGrpSpPr>
        <p:grpSpPr>
          <a:xfrm>
            <a:off x="782322" y="4977559"/>
            <a:ext cx="6120130" cy="328706"/>
            <a:chOff x="719999" y="6776611"/>
            <a:chExt cx="6120130" cy="328706"/>
          </a:xfrm>
        </p:grpSpPr>
        <p:sp>
          <p:nvSpPr>
            <p:cNvPr id="1607" name="object 14"/>
            <p:cNvSpPr/>
            <p:nvPr/>
          </p:nvSpPr>
          <p:spPr>
            <a:xfrm>
              <a:off x="719999" y="7105317"/>
              <a:ext cx="6120130" cy="0"/>
            </a:xfrm>
            <a:custGeom>
              <a:avLst/>
              <a:gdLst/>
              <a:ahLst/>
              <a:cxnLst/>
              <a:rect l="l" t="t" r="r" b="b"/>
              <a:pathLst>
                <a:path w="6120130">
                  <a:moveTo>
                    <a:pt x="0" y="0"/>
                  </a:moveTo>
                  <a:lnTo>
                    <a:pt x="6120003" y="0"/>
                  </a:lnTo>
                </a:path>
              </a:pathLst>
            </a:custGeom>
            <a:ln w="13195">
              <a:solidFill>
                <a:srgbClr val="172A88"/>
              </a:solidFill>
            </a:ln>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608" name="object 15"/>
            <p:cNvSpPr txBox="1"/>
            <p:nvPr/>
          </p:nvSpPr>
          <p:spPr>
            <a:xfrm>
              <a:off x="810225" y="6776611"/>
              <a:ext cx="4687962"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spc="-85">
                  <a:solidFill>
                    <a:srgbClr val="172A88"/>
                  </a:solidFill>
                  <a:latin typeface="Yu Gothic" panose="020B0400000000000000" pitchFamily="34" charset="-128"/>
                  <a:ea typeface="Yu Gothic" panose="020B0400000000000000" pitchFamily="34" charset="-128"/>
                  <a:cs typeface="YuGothic"/>
                </a:rPr>
                <a:t>② 構成員の選出</a:t>
              </a:r>
              <a:endParaRPr sz="2000" b="1">
                <a:solidFill>
                  <a:srgbClr val="172A88"/>
                </a:solidFill>
                <a:latin typeface="Yu Gothic" panose="020B0400000000000000" pitchFamily="34" charset="-128"/>
                <a:ea typeface="Yu Gothic" panose="020B0400000000000000" pitchFamily="34" charset="-128"/>
                <a:cs typeface="YuGothic"/>
              </a:endParaRPr>
            </a:p>
          </p:txBody>
        </p:sp>
      </p:grpSp>
      <p:sp>
        <p:nvSpPr>
          <p:cNvPr id="1609" name="object 8"/>
          <p:cNvSpPr txBox="1"/>
          <p:nvPr/>
        </p:nvSpPr>
        <p:spPr>
          <a:xfrm>
            <a:off x="985521" y="5491316"/>
            <a:ext cx="6120129" cy="587020"/>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dirty="0">
                <a:solidFill>
                  <a:srgbClr val="221815"/>
                </a:solidFill>
                <a:latin typeface="Yu Gothic" panose="020B0400000000000000" pitchFamily="34" charset="-128"/>
                <a:ea typeface="Yu Gothic" panose="020B0400000000000000" pitchFamily="34" charset="-128"/>
                <a:cs typeface="YuGothic"/>
              </a:rPr>
              <a:t>自治会・町内会、自主防災組織、市職員、施設管理者が集まり、避難所運営委員会の構成員を選出する。</a:t>
            </a:r>
            <a:endParaRPr sz="1600" b="1" dirty="0">
              <a:latin typeface="Yu Gothic" panose="020B0400000000000000" pitchFamily="34" charset="-128"/>
              <a:ea typeface="Yu Gothic" panose="020B0400000000000000" pitchFamily="34" charset="-128"/>
              <a:cs typeface="YuGothic"/>
            </a:endParaRPr>
          </a:p>
        </p:txBody>
      </p:sp>
      <p:grpSp>
        <p:nvGrpSpPr>
          <p:cNvPr id="1610" name="グループ化 67"/>
          <p:cNvGrpSpPr/>
          <p:nvPr/>
        </p:nvGrpSpPr>
        <p:grpSpPr>
          <a:xfrm>
            <a:off x="832423" y="2892248"/>
            <a:ext cx="6120130" cy="328706"/>
            <a:chOff x="719999" y="6776611"/>
            <a:chExt cx="6120130" cy="328706"/>
          </a:xfrm>
        </p:grpSpPr>
        <p:sp>
          <p:nvSpPr>
            <p:cNvPr id="1611" name="object 14"/>
            <p:cNvSpPr/>
            <p:nvPr/>
          </p:nvSpPr>
          <p:spPr>
            <a:xfrm>
              <a:off x="719999" y="7105317"/>
              <a:ext cx="6120130" cy="0"/>
            </a:xfrm>
            <a:custGeom>
              <a:avLst/>
              <a:gdLst/>
              <a:ahLst/>
              <a:cxnLst/>
              <a:rect l="l" t="t" r="r" b="b"/>
              <a:pathLst>
                <a:path w="6120130">
                  <a:moveTo>
                    <a:pt x="0" y="0"/>
                  </a:moveTo>
                  <a:lnTo>
                    <a:pt x="6120003" y="0"/>
                  </a:lnTo>
                </a:path>
              </a:pathLst>
            </a:custGeom>
            <a:ln w="13195">
              <a:solidFill>
                <a:srgbClr val="172A88"/>
              </a:solidFill>
            </a:ln>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612" name="object 15"/>
            <p:cNvSpPr txBox="1"/>
            <p:nvPr/>
          </p:nvSpPr>
          <p:spPr>
            <a:xfrm>
              <a:off x="810225" y="6776611"/>
              <a:ext cx="4828541"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spc="-85">
                  <a:solidFill>
                    <a:srgbClr val="172A88"/>
                  </a:solidFill>
                  <a:latin typeface="Yu Gothic" panose="020B0400000000000000" pitchFamily="34" charset="-128"/>
                  <a:ea typeface="Yu Gothic" panose="020B0400000000000000" pitchFamily="34" charset="-128"/>
                  <a:cs typeface="YuGothic"/>
                </a:rPr>
                <a:t>① 会長、副会長の選出</a:t>
              </a:r>
              <a:endParaRPr sz="2000" b="1">
                <a:solidFill>
                  <a:srgbClr val="172A88"/>
                </a:solidFill>
                <a:latin typeface="Yu Gothic" panose="020B0400000000000000" pitchFamily="34" charset="-128"/>
                <a:ea typeface="Yu Gothic" panose="020B0400000000000000" pitchFamily="34" charset="-128"/>
                <a:cs typeface="YuGothic"/>
              </a:endParaRPr>
            </a:p>
          </p:txBody>
        </p:sp>
      </p:grpSp>
      <p:sp>
        <p:nvSpPr>
          <p:cNvPr id="1613" name="object 8"/>
          <p:cNvSpPr txBox="1"/>
          <p:nvPr/>
        </p:nvSpPr>
        <p:spPr>
          <a:xfrm>
            <a:off x="1006661" y="3406005"/>
            <a:ext cx="6120129" cy="1254895"/>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dirty="0">
                <a:solidFill>
                  <a:srgbClr val="221815"/>
                </a:solidFill>
                <a:latin typeface="Yu Gothic" panose="020B0400000000000000" pitchFamily="34" charset="-128"/>
                <a:ea typeface="Yu Gothic" panose="020B0400000000000000" pitchFamily="34" charset="-128"/>
                <a:cs typeface="YuGothic"/>
              </a:rPr>
              <a:t>被災時の状況などにより、事前に定めた代表の方が、避難所運営委員会の会長、副会長に就任する。</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dirty="0">
                <a:solidFill>
                  <a:srgbClr val="221815"/>
                </a:solidFill>
                <a:latin typeface="Yu Gothic" panose="020B0400000000000000" pitchFamily="34" charset="-128"/>
                <a:ea typeface="Yu Gothic" panose="020B0400000000000000" pitchFamily="34" charset="-128"/>
                <a:cs typeface="YuGothic"/>
              </a:rPr>
              <a:t>事前に定めた代表が避難所運営に携われない場合には、避難所運営委員会の構成員の中から、会長、副会長を選出する。</a:t>
            </a:r>
            <a:endParaRPr sz="1600" b="1" dirty="0">
              <a:latin typeface="Yu Gothic" panose="020B0400000000000000" pitchFamily="34" charset="-128"/>
              <a:ea typeface="Yu Gothic" panose="020B0400000000000000" pitchFamily="34" charset="-128"/>
              <a:cs typeface="YuGothic"/>
            </a:endParaRPr>
          </a:p>
        </p:txBody>
      </p:sp>
      <p:sp>
        <p:nvSpPr>
          <p:cNvPr id="1614" name="object 74"/>
          <p:cNvSpPr/>
          <p:nvPr/>
        </p:nvSpPr>
        <p:spPr>
          <a:xfrm>
            <a:off x="4117562" y="4922707"/>
            <a:ext cx="158621" cy="166364"/>
          </a:xfrm>
          <a:custGeom>
            <a:avLst/>
            <a:gdLst/>
            <a:ahLst/>
            <a:cxnLst/>
            <a:rect l="l" t="t" r="r" b="b"/>
            <a:pathLst>
              <a:path w="121920" h="95884">
                <a:moveTo>
                  <a:pt x="62661" y="0"/>
                </a:moveTo>
                <a:lnTo>
                  <a:pt x="60769" y="1015"/>
                </a:lnTo>
                <a:lnTo>
                  <a:pt x="2235" y="28219"/>
                </a:lnTo>
                <a:lnTo>
                  <a:pt x="876" y="28994"/>
                </a:lnTo>
                <a:lnTo>
                  <a:pt x="0" y="30454"/>
                </a:lnTo>
                <a:lnTo>
                  <a:pt x="0" y="89941"/>
                </a:lnTo>
                <a:lnTo>
                  <a:pt x="5829" y="95770"/>
                </a:lnTo>
                <a:lnTo>
                  <a:pt x="65557" y="95770"/>
                </a:lnTo>
                <a:lnTo>
                  <a:pt x="69481" y="91871"/>
                </a:lnTo>
                <a:lnTo>
                  <a:pt x="69481" y="82499"/>
                </a:lnTo>
                <a:lnTo>
                  <a:pt x="65836" y="78828"/>
                </a:lnTo>
                <a:lnTo>
                  <a:pt x="61341" y="78498"/>
                </a:lnTo>
                <a:lnTo>
                  <a:pt x="74244" y="78397"/>
                </a:lnTo>
                <a:lnTo>
                  <a:pt x="78168" y="74510"/>
                </a:lnTo>
                <a:lnTo>
                  <a:pt x="78168" y="64935"/>
                </a:lnTo>
                <a:lnTo>
                  <a:pt x="74244" y="61036"/>
                </a:lnTo>
                <a:lnTo>
                  <a:pt x="82931" y="61036"/>
                </a:lnTo>
                <a:lnTo>
                  <a:pt x="86842" y="57149"/>
                </a:lnTo>
                <a:lnTo>
                  <a:pt x="86842" y="47599"/>
                </a:lnTo>
                <a:lnTo>
                  <a:pt x="82931" y="43675"/>
                </a:lnTo>
                <a:lnTo>
                  <a:pt x="117652" y="43675"/>
                </a:lnTo>
                <a:lnTo>
                  <a:pt x="121577" y="39750"/>
                </a:lnTo>
                <a:lnTo>
                  <a:pt x="121577" y="30225"/>
                </a:lnTo>
                <a:lnTo>
                  <a:pt x="117652" y="26314"/>
                </a:lnTo>
                <a:lnTo>
                  <a:pt x="53454" y="26314"/>
                </a:lnTo>
                <a:lnTo>
                  <a:pt x="52514" y="25349"/>
                </a:lnTo>
                <a:lnTo>
                  <a:pt x="52222" y="24333"/>
                </a:lnTo>
                <a:lnTo>
                  <a:pt x="51892" y="23317"/>
                </a:lnTo>
                <a:lnTo>
                  <a:pt x="52285" y="22097"/>
                </a:lnTo>
                <a:lnTo>
                  <a:pt x="53187" y="21501"/>
                </a:lnTo>
                <a:lnTo>
                  <a:pt x="61518" y="15100"/>
                </a:lnTo>
                <a:lnTo>
                  <a:pt x="69748" y="15100"/>
                </a:lnTo>
                <a:lnTo>
                  <a:pt x="69748" y="4165"/>
                </a:lnTo>
                <a:lnTo>
                  <a:pt x="68618" y="2171"/>
                </a:lnTo>
                <a:lnTo>
                  <a:pt x="64922" y="25"/>
                </a:lnTo>
                <a:lnTo>
                  <a:pt x="62661" y="0"/>
                </a:lnTo>
                <a:close/>
              </a:path>
              <a:path w="121920" h="95884">
                <a:moveTo>
                  <a:pt x="69748" y="15100"/>
                </a:moveTo>
                <a:lnTo>
                  <a:pt x="61518" y="15100"/>
                </a:lnTo>
                <a:lnTo>
                  <a:pt x="69748" y="15493"/>
                </a:lnTo>
                <a:lnTo>
                  <a:pt x="69748" y="15100"/>
                </a:lnTo>
                <a:close/>
              </a:path>
            </a:pathLst>
          </a:custGeom>
          <a:solidFill>
            <a:srgbClr val="FFFFFF"/>
          </a:solidFill>
        </p:spPr>
        <p:txBody>
          <a:bodyPr wrap="square" lIns="0" tIns="0" rIns="0" bIns="0" rtlCol="0"/>
          <a:lstStyle/>
          <a:p>
            <a:endParaRPr sz="1200"/>
          </a:p>
        </p:txBody>
      </p:sp>
      <p:sp>
        <p:nvSpPr>
          <p:cNvPr id="1615" name="object 72"/>
          <p:cNvSpPr/>
          <p:nvPr/>
        </p:nvSpPr>
        <p:spPr>
          <a:xfrm>
            <a:off x="1032062" y="7384322"/>
            <a:ext cx="3168000" cy="300768"/>
          </a:xfrm>
          <a:custGeom>
            <a:avLst/>
            <a:gdLst/>
            <a:ahLst/>
            <a:cxnLst/>
            <a:rect l="l" t="t" r="r" b="b"/>
            <a:pathLst>
              <a:path w="1464945" h="173354">
                <a:moveTo>
                  <a:pt x="1423022" y="0"/>
                </a:moveTo>
                <a:lnTo>
                  <a:pt x="41643" y="0"/>
                </a:lnTo>
                <a:lnTo>
                  <a:pt x="25428" y="2830"/>
                </a:lnTo>
                <a:lnTo>
                  <a:pt x="12191" y="10547"/>
                </a:lnTo>
                <a:lnTo>
                  <a:pt x="3270" y="21988"/>
                </a:lnTo>
                <a:lnTo>
                  <a:pt x="0" y="35991"/>
                </a:lnTo>
                <a:lnTo>
                  <a:pt x="0" y="137045"/>
                </a:lnTo>
                <a:lnTo>
                  <a:pt x="3270" y="151063"/>
                </a:lnTo>
                <a:lnTo>
                  <a:pt x="12191" y="162512"/>
                </a:lnTo>
                <a:lnTo>
                  <a:pt x="25428" y="170231"/>
                </a:lnTo>
                <a:lnTo>
                  <a:pt x="41643" y="173062"/>
                </a:lnTo>
                <a:lnTo>
                  <a:pt x="1423022" y="173062"/>
                </a:lnTo>
                <a:lnTo>
                  <a:pt x="1439226" y="170231"/>
                </a:lnTo>
                <a:lnTo>
                  <a:pt x="1452464" y="162512"/>
                </a:lnTo>
                <a:lnTo>
                  <a:pt x="1461391" y="151063"/>
                </a:lnTo>
                <a:lnTo>
                  <a:pt x="1464665" y="137045"/>
                </a:lnTo>
                <a:lnTo>
                  <a:pt x="1464665" y="35991"/>
                </a:lnTo>
                <a:lnTo>
                  <a:pt x="1461391" y="21988"/>
                </a:lnTo>
                <a:lnTo>
                  <a:pt x="1452464" y="10547"/>
                </a:lnTo>
                <a:lnTo>
                  <a:pt x="1439226" y="2830"/>
                </a:lnTo>
                <a:lnTo>
                  <a:pt x="1423022" y="0"/>
                </a:lnTo>
                <a:close/>
              </a:path>
            </a:pathLst>
          </a:custGeom>
          <a:solidFill>
            <a:srgbClr val="595857"/>
          </a:solidFill>
        </p:spPr>
        <p:txBody>
          <a:bodyPr wrap="square" lIns="0" tIns="0" rIns="0" bIns="0" rtlCol="0"/>
          <a:lstStyle/>
          <a:p>
            <a:endParaRPr sz="1200"/>
          </a:p>
        </p:txBody>
      </p:sp>
      <p:sp>
        <p:nvSpPr>
          <p:cNvPr id="1616" name="object 73"/>
          <p:cNvSpPr txBox="1"/>
          <p:nvPr/>
        </p:nvSpPr>
        <p:spPr>
          <a:xfrm>
            <a:off x="1147980" y="7437163"/>
            <a:ext cx="2969582" cy="184666"/>
          </a:xfrm>
          <a:prstGeom prst="rect">
            <a:avLst/>
          </a:prstGeom>
        </p:spPr>
        <p:txBody>
          <a:bodyPr vert="horz" wrap="square" lIns="0" tIns="0" rIns="0" bIns="0" rtlCol="0">
            <a:spAutoFit/>
          </a:bodyPr>
          <a:lstStyle/>
          <a:p>
            <a:pPr marL="12700">
              <a:lnSpc>
                <a:spcPct val="100000"/>
              </a:lnSpc>
            </a:pPr>
            <a:r>
              <a:rPr lang="ja-JP" altLang="en-US" sz="1200" b="1" spc="60">
                <a:solidFill>
                  <a:srgbClr val="FFFFFF"/>
                </a:solidFill>
                <a:latin typeface="游ゴシック" panose="020B0400000000000000" pitchFamily="50" charset="-128"/>
                <a:ea typeface="游ゴシック" panose="020B0400000000000000" pitchFamily="50" charset="-128"/>
                <a:cs typeface="BIZ UDゴシック"/>
              </a:rPr>
              <a:t>避難所開設・運営マニュアル </a:t>
            </a:r>
            <a:r>
              <a:rPr lang="en-US" altLang="ja-JP" sz="1200" b="1" spc="60">
                <a:solidFill>
                  <a:srgbClr val="FFFFFF"/>
                </a:solidFill>
                <a:latin typeface="游ゴシック" panose="020B0400000000000000" pitchFamily="50" charset="-128"/>
                <a:ea typeface="游ゴシック" panose="020B0400000000000000" pitchFamily="50" charset="-128"/>
                <a:cs typeface="BIZ UDゴシック"/>
              </a:rPr>
              <a:t>P.8</a:t>
            </a:r>
            <a:endParaRPr sz="1200">
              <a:latin typeface="游ゴシック" panose="020B0400000000000000" pitchFamily="50" charset="-128"/>
              <a:ea typeface="游ゴシック" panose="020B0400000000000000" pitchFamily="50" charset="-128"/>
              <a:cs typeface="BIZ UDゴシック"/>
            </a:endParaRPr>
          </a:p>
        </p:txBody>
      </p:sp>
      <p:sp>
        <p:nvSpPr>
          <p:cNvPr id="1617" name="object 74"/>
          <p:cNvSpPr/>
          <p:nvPr/>
        </p:nvSpPr>
        <p:spPr>
          <a:xfrm>
            <a:off x="3829050" y="7437163"/>
            <a:ext cx="158621" cy="166364"/>
          </a:xfrm>
          <a:custGeom>
            <a:avLst/>
            <a:gdLst/>
            <a:ahLst/>
            <a:cxnLst/>
            <a:rect l="l" t="t" r="r" b="b"/>
            <a:pathLst>
              <a:path w="121920" h="95884">
                <a:moveTo>
                  <a:pt x="62661" y="0"/>
                </a:moveTo>
                <a:lnTo>
                  <a:pt x="60769" y="1015"/>
                </a:lnTo>
                <a:lnTo>
                  <a:pt x="2235" y="28219"/>
                </a:lnTo>
                <a:lnTo>
                  <a:pt x="876" y="28994"/>
                </a:lnTo>
                <a:lnTo>
                  <a:pt x="0" y="30454"/>
                </a:lnTo>
                <a:lnTo>
                  <a:pt x="0" y="89941"/>
                </a:lnTo>
                <a:lnTo>
                  <a:pt x="5829" y="95770"/>
                </a:lnTo>
                <a:lnTo>
                  <a:pt x="65557" y="95770"/>
                </a:lnTo>
                <a:lnTo>
                  <a:pt x="69481" y="91871"/>
                </a:lnTo>
                <a:lnTo>
                  <a:pt x="69481" y="82499"/>
                </a:lnTo>
                <a:lnTo>
                  <a:pt x="65836" y="78828"/>
                </a:lnTo>
                <a:lnTo>
                  <a:pt x="61341" y="78498"/>
                </a:lnTo>
                <a:lnTo>
                  <a:pt x="74244" y="78397"/>
                </a:lnTo>
                <a:lnTo>
                  <a:pt x="78168" y="74510"/>
                </a:lnTo>
                <a:lnTo>
                  <a:pt x="78168" y="64935"/>
                </a:lnTo>
                <a:lnTo>
                  <a:pt x="74244" y="61036"/>
                </a:lnTo>
                <a:lnTo>
                  <a:pt x="82931" y="61036"/>
                </a:lnTo>
                <a:lnTo>
                  <a:pt x="86842" y="57149"/>
                </a:lnTo>
                <a:lnTo>
                  <a:pt x="86842" y="47599"/>
                </a:lnTo>
                <a:lnTo>
                  <a:pt x="82931" y="43675"/>
                </a:lnTo>
                <a:lnTo>
                  <a:pt x="117652" y="43675"/>
                </a:lnTo>
                <a:lnTo>
                  <a:pt x="121577" y="39750"/>
                </a:lnTo>
                <a:lnTo>
                  <a:pt x="121577" y="30225"/>
                </a:lnTo>
                <a:lnTo>
                  <a:pt x="117652" y="26314"/>
                </a:lnTo>
                <a:lnTo>
                  <a:pt x="53454" y="26314"/>
                </a:lnTo>
                <a:lnTo>
                  <a:pt x="52514" y="25349"/>
                </a:lnTo>
                <a:lnTo>
                  <a:pt x="52222" y="24333"/>
                </a:lnTo>
                <a:lnTo>
                  <a:pt x="51892" y="23317"/>
                </a:lnTo>
                <a:lnTo>
                  <a:pt x="52285" y="22097"/>
                </a:lnTo>
                <a:lnTo>
                  <a:pt x="53187" y="21501"/>
                </a:lnTo>
                <a:lnTo>
                  <a:pt x="61518" y="15100"/>
                </a:lnTo>
                <a:lnTo>
                  <a:pt x="69748" y="15100"/>
                </a:lnTo>
                <a:lnTo>
                  <a:pt x="69748" y="4165"/>
                </a:lnTo>
                <a:lnTo>
                  <a:pt x="68618" y="2171"/>
                </a:lnTo>
                <a:lnTo>
                  <a:pt x="64922" y="25"/>
                </a:lnTo>
                <a:lnTo>
                  <a:pt x="62661" y="0"/>
                </a:lnTo>
                <a:close/>
              </a:path>
              <a:path w="121920" h="95884">
                <a:moveTo>
                  <a:pt x="69748" y="15100"/>
                </a:moveTo>
                <a:lnTo>
                  <a:pt x="61518" y="15100"/>
                </a:lnTo>
                <a:lnTo>
                  <a:pt x="69748" y="15493"/>
                </a:lnTo>
                <a:lnTo>
                  <a:pt x="69748" y="15100"/>
                </a:lnTo>
                <a:close/>
              </a:path>
            </a:pathLst>
          </a:custGeom>
          <a:solidFill>
            <a:srgbClr val="FFFFFF"/>
          </a:solidFill>
        </p:spPr>
        <p:txBody>
          <a:bodyPr wrap="square" lIns="0" tIns="0" rIns="0" bIns="0" rtlCol="0"/>
          <a:lstStyle/>
          <a:p>
            <a:endParaRPr sz="1200"/>
          </a:p>
        </p:txBody>
      </p:sp>
      <p:sp>
        <p:nvSpPr>
          <p:cNvPr id="1618" name="object 5"/>
          <p:cNvSpPr txBox="1"/>
          <p:nvPr/>
        </p:nvSpPr>
        <p:spPr>
          <a:xfrm>
            <a:off x="1603371" y="6397814"/>
            <a:ext cx="5388010" cy="710451"/>
          </a:xfrm>
          <a:prstGeom prst="rect">
            <a:avLst/>
          </a:prstGeom>
        </p:spPr>
        <p:txBody>
          <a:bodyPr vert="horz" wrap="square" lIns="0" tIns="12700" rIns="0" bIns="0" rtlCol="0">
            <a:spAutoFit/>
          </a:bodyPr>
          <a:lstStyle/>
          <a:p>
            <a:pPr marL="180000" indent="-180000">
              <a:lnSpc>
                <a:spcPct val="100000"/>
              </a:lnSpc>
              <a:spcBef>
                <a:spcPts val="100"/>
              </a:spcBef>
              <a:spcAft>
                <a:spcPts val="300"/>
              </a:spcAft>
              <a:buFont typeface="Wingdings" panose="05000000000000000000" pitchFamily="2" charset="2"/>
              <a:buChar char="l"/>
            </a:pPr>
            <a:r>
              <a:rPr lang="ja-JP" altLang="en-US" sz="1400" b="1" dirty="0">
                <a:solidFill>
                  <a:srgbClr val="221815"/>
                </a:solidFill>
                <a:latin typeface="Yu Gothic" panose="020B0400000000000000" pitchFamily="34" charset="-128"/>
                <a:ea typeface="Yu Gothic" panose="020B0400000000000000" pitchFamily="34" charset="-128"/>
                <a:cs typeface="YuGothic"/>
              </a:rPr>
              <a:t>事前に避難所運営の協議に関わっていた人は積極的に参加すること。</a:t>
            </a:r>
            <a:endParaRPr lang="en-US" altLang="ja-JP" sz="1400" b="1" dirty="0">
              <a:solidFill>
                <a:srgbClr val="221815"/>
              </a:solidFill>
              <a:latin typeface="Yu Gothic" panose="020B0400000000000000" pitchFamily="34" charset="-128"/>
              <a:ea typeface="Yu Gothic" panose="020B0400000000000000" pitchFamily="34" charset="-128"/>
              <a:cs typeface="YuGothic"/>
            </a:endParaRPr>
          </a:p>
          <a:p>
            <a:pPr marL="180000" indent="-180000">
              <a:lnSpc>
                <a:spcPct val="100000"/>
              </a:lnSpc>
              <a:spcBef>
                <a:spcPts val="100"/>
              </a:spcBef>
              <a:spcAft>
                <a:spcPts val="300"/>
              </a:spcAft>
              <a:buFont typeface="Wingdings" panose="05000000000000000000" pitchFamily="2" charset="2"/>
              <a:buChar char="l"/>
            </a:pPr>
            <a:r>
              <a:rPr lang="ja-JP" altLang="en-US" sz="1400" b="1" dirty="0">
                <a:solidFill>
                  <a:srgbClr val="221815"/>
                </a:solidFill>
                <a:latin typeface="Yu Gothic" panose="020B0400000000000000" pitchFamily="34" charset="-128"/>
                <a:ea typeface="Yu Gothic" panose="020B0400000000000000" pitchFamily="34" charset="-128"/>
                <a:cs typeface="YuGothic"/>
              </a:rPr>
              <a:t>構成員のうち女性の割合が少なくとも３割以上となるよう努める。</a:t>
            </a:r>
            <a:endParaRPr lang="en-US" altLang="ja-JP" sz="1400" b="1" dirty="0">
              <a:solidFill>
                <a:srgbClr val="221815"/>
              </a:solidFill>
              <a:latin typeface="Yu Gothic" panose="020B0400000000000000" pitchFamily="34" charset="-128"/>
              <a:ea typeface="Yu Gothic" panose="020B0400000000000000" pitchFamily="34" charset="-128"/>
              <a:cs typeface="YuGothic"/>
            </a:endParaRPr>
          </a:p>
        </p:txBody>
      </p:sp>
      <p:sp>
        <p:nvSpPr>
          <p:cNvPr id="1619" name="object 6"/>
          <p:cNvSpPr/>
          <p:nvPr/>
        </p:nvSpPr>
        <p:spPr>
          <a:xfrm>
            <a:off x="832423" y="6230736"/>
            <a:ext cx="6219010" cy="1054495"/>
          </a:xfrm>
          <a:custGeom>
            <a:avLst/>
            <a:gdLst/>
            <a:ahLst/>
            <a:cxnLst/>
            <a:rect l="l" t="t" r="r" b="b"/>
            <a:pathLst>
              <a:path w="6120130" h="777240">
                <a:moveTo>
                  <a:pt x="6120015" y="0"/>
                </a:moveTo>
                <a:lnTo>
                  <a:pt x="0" y="0"/>
                </a:lnTo>
                <a:lnTo>
                  <a:pt x="0" y="17780"/>
                </a:lnTo>
                <a:lnTo>
                  <a:pt x="0" y="759460"/>
                </a:lnTo>
                <a:lnTo>
                  <a:pt x="0" y="777240"/>
                </a:lnTo>
                <a:lnTo>
                  <a:pt x="6120015" y="777240"/>
                </a:lnTo>
                <a:lnTo>
                  <a:pt x="6120015" y="759510"/>
                </a:lnTo>
                <a:lnTo>
                  <a:pt x="6120015" y="18402"/>
                </a:lnTo>
                <a:lnTo>
                  <a:pt x="6102045" y="18402"/>
                </a:lnTo>
                <a:lnTo>
                  <a:pt x="6102045" y="759460"/>
                </a:lnTo>
                <a:lnTo>
                  <a:pt x="17970" y="759460"/>
                </a:lnTo>
                <a:lnTo>
                  <a:pt x="17970" y="17780"/>
                </a:lnTo>
                <a:lnTo>
                  <a:pt x="6120015" y="17780"/>
                </a:lnTo>
                <a:lnTo>
                  <a:pt x="6120015" y="0"/>
                </a:lnTo>
                <a:close/>
              </a:path>
            </a:pathLst>
          </a:custGeom>
          <a:solidFill>
            <a:srgbClr val="172A88"/>
          </a:solidFill>
          <a:ln w="6350">
            <a:solidFill>
              <a:srgbClr val="172A88"/>
            </a:solidFill>
          </a:ln>
        </p:spPr>
        <p:txBody>
          <a:bodyPr wrap="square" lIns="0" tIns="0" rIns="0" bIns="0" rtlCol="0"/>
          <a:lstStyle/>
          <a:p>
            <a:endParaRPr/>
          </a:p>
        </p:txBody>
      </p:sp>
      <p:sp>
        <p:nvSpPr>
          <p:cNvPr id="1620" name="object 74"/>
          <p:cNvSpPr/>
          <p:nvPr/>
        </p:nvSpPr>
        <p:spPr>
          <a:xfrm>
            <a:off x="3829050" y="7665763"/>
            <a:ext cx="158621" cy="166364"/>
          </a:xfrm>
          <a:custGeom>
            <a:avLst/>
            <a:gdLst/>
            <a:ahLst/>
            <a:cxnLst/>
            <a:rect l="l" t="t" r="r" b="b"/>
            <a:pathLst>
              <a:path w="121920" h="95884">
                <a:moveTo>
                  <a:pt x="62661" y="0"/>
                </a:moveTo>
                <a:lnTo>
                  <a:pt x="60769" y="1015"/>
                </a:lnTo>
                <a:lnTo>
                  <a:pt x="2235" y="28219"/>
                </a:lnTo>
                <a:lnTo>
                  <a:pt x="876" y="28994"/>
                </a:lnTo>
                <a:lnTo>
                  <a:pt x="0" y="30454"/>
                </a:lnTo>
                <a:lnTo>
                  <a:pt x="0" y="89941"/>
                </a:lnTo>
                <a:lnTo>
                  <a:pt x="5829" y="95770"/>
                </a:lnTo>
                <a:lnTo>
                  <a:pt x="65557" y="95770"/>
                </a:lnTo>
                <a:lnTo>
                  <a:pt x="69481" y="91871"/>
                </a:lnTo>
                <a:lnTo>
                  <a:pt x="69481" y="82499"/>
                </a:lnTo>
                <a:lnTo>
                  <a:pt x="65836" y="78828"/>
                </a:lnTo>
                <a:lnTo>
                  <a:pt x="61341" y="78498"/>
                </a:lnTo>
                <a:lnTo>
                  <a:pt x="74244" y="78397"/>
                </a:lnTo>
                <a:lnTo>
                  <a:pt x="78168" y="74510"/>
                </a:lnTo>
                <a:lnTo>
                  <a:pt x="78168" y="64935"/>
                </a:lnTo>
                <a:lnTo>
                  <a:pt x="74244" y="61036"/>
                </a:lnTo>
                <a:lnTo>
                  <a:pt x="82931" y="61036"/>
                </a:lnTo>
                <a:lnTo>
                  <a:pt x="86842" y="57149"/>
                </a:lnTo>
                <a:lnTo>
                  <a:pt x="86842" y="47599"/>
                </a:lnTo>
                <a:lnTo>
                  <a:pt x="82931" y="43675"/>
                </a:lnTo>
                <a:lnTo>
                  <a:pt x="117652" y="43675"/>
                </a:lnTo>
                <a:lnTo>
                  <a:pt x="121577" y="39750"/>
                </a:lnTo>
                <a:lnTo>
                  <a:pt x="121577" y="30225"/>
                </a:lnTo>
                <a:lnTo>
                  <a:pt x="117652" y="26314"/>
                </a:lnTo>
                <a:lnTo>
                  <a:pt x="53454" y="26314"/>
                </a:lnTo>
                <a:lnTo>
                  <a:pt x="52514" y="25349"/>
                </a:lnTo>
                <a:lnTo>
                  <a:pt x="52222" y="24333"/>
                </a:lnTo>
                <a:lnTo>
                  <a:pt x="51892" y="23317"/>
                </a:lnTo>
                <a:lnTo>
                  <a:pt x="52285" y="22097"/>
                </a:lnTo>
                <a:lnTo>
                  <a:pt x="53187" y="21501"/>
                </a:lnTo>
                <a:lnTo>
                  <a:pt x="61518" y="15100"/>
                </a:lnTo>
                <a:lnTo>
                  <a:pt x="69748" y="15100"/>
                </a:lnTo>
                <a:lnTo>
                  <a:pt x="69748" y="4165"/>
                </a:lnTo>
                <a:lnTo>
                  <a:pt x="68618" y="2171"/>
                </a:lnTo>
                <a:lnTo>
                  <a:pt x="64922" y="25"/>
                </a:lnTo>
                <a:lnTo>
                  <a:pt x="62661" y="0"/>
                </a:lnTo>
                <a:close/>
              </a:path>
              <a:path w="121920" h="95884">
                <a:moveTo>
                  <a:pt x="69748" y="15100"/>
                </a:moveTo>
                <a:lnTo>
                  <a:pt x="61518" y="15100"/>
                </a:lnTo>
                <a:lnTo>
                  <a:pt x="69748" y="15493"/>
                </a:lnTo>
                <a:lnTo>
                  <a:pt x="69748" y="15100"/>
                </a:lnTo>
                <a:close/>
              </a:path>
            </a:pathLst>
          </a:custGeom>
          <a:solidFill>
            <a:srgbClr val="FFFFFF"/>
          </a:solidFill>
        </p:spPr>
        <p:txBody>
          <a:bodyPr wrap="square" lIns="0" tIns="0" rIns="0" bIns="0" rtlCol="0"/>
          <a:lstStyle/>
          <a:p>
            <a:endParaRPr sz="1200"/>
          </a:p>
        </p:txBody>
      </p:sp>
      <p:sp>
        <p:nvSpPr>
          <p:cNvPr id="1621" name="テキスト ボックス 93"/>
          <p:cNvSpPr txBox="1"/>
          <p:nvPr/>
        </p:nvSpPr>
        <p:spPr>
          <a:xfrm>
            <a:off x="942655" y="6926480"/>
            <a:ext cx="788769" cy="276999"/>
          </a:xfrm>
          <a:prstGeom prst="rect">
            <a:avLst/>
          </a:prstGeom>
          <a:noFill/>
        </p:spPr>
        <p:txBody>
          <a:bodyPr wrap="square">
            <a:spAutoFit/>
          </a:bodyPr>
          <a:lstStyle/>
          <a:p>
            <a:pPr>
              <a:lnSpc>
                <a:spcPct val="100000"/>
              </a:lnSpc>
            </a:pPr>
            <a:r>
              <a:rPr lang="en-US" altLang="ja-JP" sz="1200" b="1" dirty="0">
                <a:solidFill>
                  <a:srgbClr val="221815"/>
                </a:solidFill>
                <a:latin typeface="Yu Gothic" panose="020B0400000000000000" pitchFamily="34" charset="-128"/>
                <a:ea typeface="Yu Gothic" panose="020B0400000000000000" pitchFamily="34" charset="-128"/>
                <a:cs typeface="YuGothic"/>
              </a:rPr>
              <a:t>POINT</a:t>
            </a:r>
          </a:p>
        </p:txBody>
      </p:sp>
      <p:sp>
        <p:nvSpPr>
          <p:cNvPr id="1622" name="object 17"/>
          <p:cNvSpPr/>
          <p:nvPr/>
        </p:nvSpPr>
        <p:spPr>
          <a:xfrm>
            <a:off x="1063768" y="6466679"/>
            <a:ext cx="432000" cy="432000"/>
          </a:xfrm>
          <a:custGeom>
            <a:avLst/>
            <a:gdLst/>
            <a:ahLst/>
            <a:cxnLst/>
            <a:rect l="l" t="t" r="r" b="b"/>
            <a:pathLst>
              <a:path w="549910" h="549909">
                <a:moveTo>
                  <a:pt x="302374" y="331685"/>
                </a:moveTo>
                <a:lnTo>
                  <a:pt x="247396" y="331685"/>
                </a:lnTo>
                <a:lnTo>
                  <a:pt x="247396" y="386664"/>
                </a:lnTo>
                <a:lnTo>
                  <a:pt x="302374" y="386664"/>
                </a:lnTo>
                <a:lnTo>
                  <a:pt x="302374" y="331685"/>
                </a:lnTo>
                <a:close/>
              </a:path>
              <a:path w="549910" h="549909">
                <a:moveTo>
                  <a:pt x="302374" y="133858"/>
                </a:moveTo>
                <a:lnTo>
                  <a:pt x="247396" y="133858"/>
                </a:lnTo>
                <a:lnTo>
                  <a:pt x="247396" y="302399"/>
                </a:lnTo>
                <a:lnTo>
                  <a:pt x="302374" y="302399"/>
                </a:lnTo>
                <a:lnTo>
                  <a:pt x="302374" y="133858"/>
                </a:lnTo>
                <a:close/>
              </a:path>
              <a:path w="549910" h="549909">
                <a:moveTo>
                  <a:pt x="549783" y="274891"/>
                </a:moveTo>
                <a:lnTo>
                  <a:pt x="545338" y="225552"/>
                </a:lnTo>
                <a:lnTo>
                  <a:pt x="532549" y="179070"/>
                </a:lnTo>
                <a:lnTo>
                  <a:pt x="529170" y="171970"/>
                </a:lnTo>
                <a:lnTo>
                  <a:pt x="529170" y="274891"/>
                </a:lnTo>
                <a:lnTo>
                  <a:pt x="525056" y="320548"/>
                </a:lnTo>
                <a:lnTo>
                  <a:pt x="513232" y="363524"/>
                </a:lnTo>
                <a:lnTo>
                  <a:pt x="494398" y="403136"/>
                </a:lnTo>
                <a:lnTo>
                  <a:pt x="469290" y="438632"/>
                </a:lnTo>
                <a:lnTo>
                  <a:pt x="438619" y="469303"/>
                </a:lnTo>
                <a:lnTo>
                  <a:pt x="403123" y="494411"/>
                </a:lnTo>
                <a:lnTo>
                  <a:pt x="363524" y="513245"/>
                </a:lnTo>
                <a:lnTo>
                  <a:pt x="320535" y="525068"/>
                </a:lnTo>
                <a:lnTo>
                  <a:pt x="274891" y="529170"/>
                </a:lnTo>
                <a:lnTo>
                  <a:pt x="229235" y="525068"/>
                </a:lnTo>
                <a:lnTo>
                  <a:pt x="186245" y="513245"/>
                </a:lnTo>
                <a:lnTo>
                  <a:pt x="146646" y="494411"/>
                </a:lnTo>
                <a:lnTo>
                  <a:pt x="111150" y="469303"/>
                </a:lnTo>
                <a:lnTo>
                  <a:pt x="80479" y="438632"/>
                </a:lnTo>
                <a:lnTo>
                  <a:pt x="55372" y="403136"/>
                </a:lnTo>
                <a:lnTo>
                  <a:pt x="36537" y="363524"/>
                </a:lnTo>
                <a:lnTo>
                  <a:pt x="24714" y="320548"/>
                </a:lnTo>
                <a:lnTo>
                  <a:pt x="20612" y="274891"/>
                </a:lnTo>
                <a:lnTo>
                  <a:pt x="24714" y="229247"/>
                </a:lnTo>
                <a:lnTo>
                  <a:pt x="36537" y="186258"/>
                </a:lnTo>
                <a:lnTo>
                  <a:pt x="55372" y="146659"/>
                </a:lnTo>
                <a:lnTo>
                  <a:pt x="80479" y="111163"/>
                </a:lnTo>
                <a:lnTo>
                  <a:pt x="111150" y="80492"/>
                </a:lnTo>
                <a:lnTo>
                  <a:pt x="146646" y="55384"/>
                </a:lnTo>
                <a:lnTo>
                  <a:pt x="186245" y="36550"/>
                </a:lnTo>
                <a:lnTo>
                  <a:pt x="229235" y="24714"/>
                </a:lnTo>
                <a:lnTo>
                  <a:pt x="274891" y="20612"/>
                </a:lnTo>
                <a:lnTo>
                  <a:pt x="320535" y="24714"/>
                </a:lnTo>
                <a:lnTo>
                  <a:pt x="363524" y="36550"/>
                </a:lnTo>
                <a:lnTo>
                  <a:pt x="403123" y="55384"/>
                </a:lnTo>
                <a:lnTo>
                  <a:pt x="438619" y="80492"/>
                </a:lnTo>
                <a:lnTo>
                  <a:pt x="469290" y="111163"/>
                </a:lnTo>
                <a:lnTo>
                  <a:pt x="494398" y="146659"/>
                </a:lnTo>
                <a:lnTo>
                  <a:pt x="513232" y="186258"/>
                </a:lnTo>
                <a:lnTo>
                  <a:pt x="525056" y="229247"/>
                </a:lnTo>
                <a:lnTo>
                  <a:pt x="529170" y="274891"/>
                </a:lnTo>
                <a:lnTo>
                  <a:pt x="529170" y="171970"/>
                </a:lnTo>
                <a:lnTo>
                  <a:pt x="512191" y="136258"/>
                </a:lnTo>
                <a:lnTo>
                  <a:pt x="485051" y="97891"/>
                </a:lnTo>
                <a:lnTo>
                  <a:pt x="451891" y="64731"/>
                </a:lnTo>
                <a:lnTo>
                  <a:pt x="413524" y="37592"/>
                </a:lnTo>
                <a:lnTo>
                  <a:pt x="377825" y="20612"/>
                </a:lnTo>
                <a:lnTo>
                  <a:pt x="324231" y="4445"/>
                </a:lnTo>
                <a:lnTo>
                  <a:pt x="274891" y="0"/>
                </a:lnTo>
                <a:lnTo>
                  <a:pt x="225539" y="4445"/>
                </a:lnTo>
                <a:lnTo>
                  <a:pt x="179070" y="17233"/>
                </a:lnTo>
                <a:lnTo>
                  <a:pt x="136245" y="37592"/>
                </a:lnTo>
                <a:lnTo>
                  <a:pt x="97878" y="64731"/>
                </a:lnTo>
                <a:lnTo>
                  <a:pt x="64731" y="97891"/>
                </a:lnTo>
                <a:lnTo>
                  <a:pt x="37579" y="136258"/>
                </a:lnTo>
                <a:lnTo>
                  <a:pt x="17221" y="179070"/>
                </a:lnTo>
                <a:lnTo>
                  <a:pt x="4432" y="225552"/>
                </a:lnTo>
                <a:lnTo>
                  <a:pt x="0" y="274891"/>
                </a:lnTo>
                <a:lnTo>
                  <a:pt x="4432" y="324243"/>
                </a:lnTo>
                <a:lnTo>
                  <a:pt x="17221" y="370713"/>
                </a:lnTo>
                <a:lnTo>
                  <a:pt x="37579" y="413537"/>
                </a:lnTo>
                <a:lnTo>
                  <a:pt x="64731" y="451904"/>
                </a:lnTo>
                <a:lnTo>
                  <a:pt x="97878" y="485063"/>
                </a:lnTo>
                <a:lnTo>
                  <a:pt x="136245" y="512216"/>
                </a:lnTo>
                <a:lnTo>
                  <a:pt x="179070" y="532574"/>
                </a:lnTo>
                <a:lnTo>
                  <a:pt x="225539" y="545363"/>
                </a:lnTo>
                <a:lnTo>
                  <a:pt x="274891" y="549795"/>
                </a:lnTo>
                <a:lnTo>
                  <a:pt x="324231" y="545363"/>
                </a:lnTo>
                <a:lnTo>
                  <a:pt x="370700" y="532574"/>
                </a:lnTo>
                <a:lnTo>
                  <a:pt x="377850" y="529170"/>
                </a:lnTo>
                <a:lnTo>
                  <a:pt x="413524" y="512216"/>
                </a:lnTo>
                <a:lnTo>
                  <a:pt x="451891" y="485063"/>
                </a:lnTo>
                <a:lnTo>
                  <a:pt x="485051" y="451904"/>
                </a:lnTo>
                <a:lnTo>
                  <a:pt x="512191" y="413537"/>
                </a:lnTo>
                <a:lnTo>
                  <a:pt x="532549" y="370713"/>
                </a:lnTo>
                <a:lnTo>
                  <a:pt x="545338" y="324243"/>
                </a:lnTo>
                <a:lnTo>
                  <a:pt x="549783" y="274891"/>
                </a:lnTo>
                <a:close/>
              </a:path>
            </a:pathLst>
          </a:custGeom>
          <a:solidFill>
            <a:schemeClr val="tx1"/>
          </a:solidFill>
        </p:spPr>
        <p:txBody>
          <a:bodyPr wrap="square" lIns="0" tIns="0" rIns="0" bIns="0" rtlCol="0"/>
          <a:lstStyle/>
          <a:p>
            <a:endParaRPr/>
          </a:p>
        </p:txBody>
      </p:sp>
    </p:spTree>
    <p:extLst>
      <p:ext uri="{BB962C8B-B14F-4D97-AF65-F5344CB8AC3E}">
        <p14:creationId xmlns:p14="http://schemas.microsoft.com/office/powerpoint/2010/main" val="3704571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4" name="テキスト ボックス 19"/>
          <p:cNvSpPr txBox="1"/>
          <p:nvPr/>
        </p:nvSpPr>
        <p:spPr>
          <a:xfrm>
            <a:off x="6748234" y="10189637"/>
            <a:ext cx="647648"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２３</a:t>
            </a:r>
            <a:endParaRPr lang="ja-JP" altLang="en-US" dirty="0">
              <a:solidFill>
                <a:schemeClr val="tx1">
                  <a:lumMod val="50000"/>
                  <a:lumOff val="50000"/>
                </a:schemeClr>
              </a:solidFill>
              <a:latin typeface="+mj-ea"/>
              <a:ea typeface="+mj-ea"/>
            </a:endParaRPr>
          </a:p>
        </p:txBody>
      </p:sp>
      <p:sp>
        <p:nvSpPr>
          <p:cNvPr id="1625" name="object 2"/>
          <p:cNvSpPr txBox="1"/>
          <p:nvPr/>
        </p:nvSpPr>
        <p:spPr>
          <a:xfrm>
            <a:off x="526453" y="760412"/>
            <a:ext cx="4066533"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ja-JP" altLang="en-US" sz="2400" b="1" kern="0">
                <a:solidFill>
                  <a:srgbClr val="172A88"/>
                </a:solidFill>
                <a:latin typeface="Yu Gothic" panose="020B0400000000000000" pitchFamily="34" charset="-128"/>
                <a:ea typeface="Yu Gothic" panose="020B0400000000000000" pitchFamily="34" charset="-128"/>
              </a:rPr>
              <a:t>２</a:t>
            </a:r>
            <a:r>
              <a:rPr kumimoji="0" lang="en-US" altLang="ja-JP" sz="2400" b="1" kern="0">
                <a:solidFill>
                  <a:srgbClr val="172A88"/>
                </a:solidFill>
                <a:latin typeface="Yu Gothic" panose="020B0400000000000000" pitchFamily="34" charset="-128"/>
                <a:ea typeface="Yu Gothic" panose="020B0400000000000000" pitchFamily="34" charset="-128"/>
              </a:rPr>
              <a:t>.</a:t>
            </a:r>
            <a:r>
              <a:rPr kumimoji="0" lang="ja-JP" altLang="en-US" sz="2400" b="1" kern="0">
                <a:solidFill>
                  <a:srgbClr val="172A88"/>
                </a:solidFill>
                <a:latin typeface="Yu Gothic" panose="020B0400000000000000" pitchFamily="34" charset="-128"/>
                <a:ea typeface="Yu Gothic" panose="020B0400000000000000" pitchFamily="34" charset="-128"/>
              </a:rPr>
              <a:t> </a:t>
            </a:r>
            <a:r>
              <a:rPr kumimoji="0" lang="ja-JP" altLang="en-US" sz="2400" b="1" kern="0" spc="-235">
                <a:solidFill>
                  <a:srgbClr val="172A88"/>
                </a:solidFill>
                <a:latin typeface="Yu Gothic" panose="020B0400000000000000" pitchFamily="34" charset="-128"/>
                <a:ea typeface="Yu Gothic" panose="020B0400000000000000" pitchFamily="34" charset="-128"/>
              </a:rPr>
              <a:t>各運営班の設置</a:t>
            </a:r>
            <a:endParaRPr kumimoji="0" lang="ja-JP" altLang="en-US" sz="2400" b="1" kern="0">
              <a:solidFill>
                <a:srgbClr val="172A88"/>
              </a:solidFill>
              <a:latin typeface="Yu Gothic" panose="020B0400000000000000" pitchFamily="34" charset="-128"/>
              <a:ea typeface="Yu Gothic" panose="020B0400000000000000" pitchFamily="34" charset="-128"/>
            </a:endParaRPr>
          </a:p>
        </p:txBody>
      </p:sp>
      <p:grpSp>
        <p:nvGrpSpPr>
          <p:cNvPr id="1626" name="グループ化 29"/>
          <p:cNvGrpSpPr/>
          <p:nvPr/>
        </p:nvGrpSpPr>
        <p:grpSpPr>
          <a:xfrm>
            <a:off x="526453" y="1371885"/>
            <a:ext cx="6120130" cy="328706"/>
            <a:chOff x="719999" y="6776611"/>
            <a:chExt cx="6120130" cy="328706"/>
          </a:xfrm>
        </p:grpSpPr>
        <p:sp>
          <p:nvSpPr>
            <p:cNvPr id="1627" name="object 14"/>
            <p:cNvSpPr/>
            <p:nvPr/>
          </p:nvSpPr>
          <p:spPr>
            <a:xfrm>
              <a:off x="719999" y="7105317"/>
              <a:ext cx="6120130" cy="0"/>
            </a:xfrm>
            <a:custGeom>
              <a:avLst/>
              <a:gdLst/>
              <a:ahLst/>
              <a:cxnLst/>
              <a:rect l="l" t="t" r="r" b="b"/>
              <a:pathLst>
                <a:path w="6120130">
                  <a:moveTo>
                    <a:pt x="0" y="0"/>
                  </a:moveTo>
                  <a:lnTo>
                    <a:pt x="6120003" y="0"/>
                  </a:lnTo>
                </a:path>
              </a:pathLst>
            </a:custGeom>
            <a:ln w="13195">
              <a:solidFill>
                <a:srgbClr val="172A88"/>
              </a:solidFill>
            </a:ln>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628" name="object 15"/>
            <p:cNvSpPr txBox="1"/>
            <p:nvPr/>
          </p:nvSpPr>
          <p:spPr>
            <a:xfrm>
              <a:off x="810225" y="6776611"/>
              <a:ext cx="2118441"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spc="-85">
                  <a:solidFill>
                    <a:srgbClr val="172A88"/>
                  </a:solidFill>
                  <a:latin typeface="Yu Gothic" panose="020B0400000000000000" pitchFamily="34" charset="-128"/>
                  <a:ea typeface="Yu Gothic" panose="020B0400000000000000" pitchFamily="34" charset="-128"/>
                  <a:cs typeface="YuGothic"/>
                </a:rPr>
                <a:t>① 班員の選出</a:t>
              </a:r>
              <a:endParaRPr sz="2000" b="1">
                <a:solidFill>
                  <a:srgbClr val="172A88"/>
                </a:solidFill>
                <a:latin typeface="Yu Gothic" panose="020B0400000000000000" pitchFamily="34" charset="-128"/>
                <a:ea typeface="Yu Gothic" panose="020B0400000000000000" pitchFamily="34" charset="-128"/>
                <a:cs typeface="YuGothic"/>
              </a:endParaRPr>
            </a:p>
          </p:txBody>
        </p:sp>
      </p:grpSp>
      <p:sp>
        <p:nvSpPr>
          <p:cNvPr id="1629" name="object 8"/>
          <p:cNvSpPr txBox="1"/>
          <p:nvPr/>
        </p:nvSpPr>
        <p:spPr>
          <a:xfrm>
            <a:off x="729652" y="1885642"/>
            <a:ext cx="6120129" cy="1922770"/>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dirty="0">
                <a:solidFill>
                  <a:srgbClr val="221815"/>
                </a:solidFill>
                <a:latin typeface="Yu Gothic" panose="020B0400000000000000" pitchFamily="34" charset="-128"/>
                <a:ea typeface="Yu Gothic" panose="020B0400000000000000" pitchFamily="34" charset="-128"/>
                <a:cs typeface="YuGothic"/>
              </a:rPr>
              <a:t>運営班の班員は、本人の意思を確認した上で、避難者の中から選出する。</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dirty="0">
                <a:solidFill>
                  <a:srgbClr val="221815"/>
                </a:solidFill>
                <a:latin typeface="Yu Gothic" panose="020B0400000000000000" pitchFamily="34" charset="-128"/>
                <a:ea typeface="Yu Gothic" panose="020B0400000000000000" pitchFamily="34" charset="-128"/>
                <a:cs typeface="YuGothic"/>
              </a:rPr>
              <a:t>避難者への呼びかけを通じて、避難所運営に協力できる支援者を確保する。</a:t>
            </a:r>
          </a:p>
          <a:p>
            <a:pPr marL="298450" marR="5080" indent="-285750">
              <a:lnSpc>
                <a:spcPct val="120000"/>
              </a:lnSpc>
              <a:spcAft>
                <a:spcPts val="600"/>
              </a:spcAft>
              <a:buClr>
                <a:srgbClr val="172A88"/>
              </a:buClr>
              <a:buFont typeface="Wingdings" panose="05000000000000000000" pitchFamily="2" charset="2"/>
              <a:buChar char="n"/>
            </a:pPr>
            <a:r>
              <a:rPr lang="ja-JP" altLang="en-US" sz="1600" b="1" dirty="0">
                <a:solidFill>
                  <a:srgbClr val="221815"/>
                </a:solidFill>
                <a:latin typeface="Yu Gothic" panose="020B0400000000000000" pitchFamily="34" charset="-128"/>
                <a:ea typeface="Yu Gothic" panose="020B0400000000000000" pitchFamily="34" charset="-128"/>
                <a:cs typeface="YuGothic"/>
              </a:rPr>
              <a:t>自宅などに戻った避難者の中でも専門職能を有する方など避難所運営に協力してもらえる人には、協力を依頼する。</a:t>
            </a:r>
            <a:endParaRPr sz="1600" b="1" dirty="0">
              <a:latin typeface="Yu Gothic" panose="020B0400000000000000" pitchFamily="34" charset="-128"/>
              <a:ea typeface="Yu Gothic" panose="020B0400000000000000" pitchFamily="34" charset="-128"/>
              <a:cs typeface="YuGothic"/>
            </a:endParaRPr>
          </a:p>
        </p:txBody>
      </p:sp>
      <p:grpSp>
        <p:nvGrpSpPr>
          <p:cNvPr id="1630" name="グループ化 33"/>
          <p:cNvGrpSpPr/>
          <p:nvPr/>
        </p:nvGrpSpPr>
        <p:grpSpPr>
          <a:xfrm>
            <a:off x="571277" y="5716707"/>
            <a:ext cx="6120130" cy="328706"/>
            <a:chOff x="719999" y="6776611"/>
            <a:chExt cx="6120130" cy="328706"/>
          </a:xfrm>
        </p:grpSpPr>
        <p:sp>
          <p:nvSpPr>
            <p:cNvPr id="1631" name="object 14"/>
            <p:cNvSpPr/>
            <p:nvPr/>
          </p:nvSpPr>
          <p:spPr>
            <a:xfrm>
              <a:off x="719999" y="7105317"/>
              <a:ext cx="6120130" cy="0"/>
            </a:xfrm>
            <a:custGeom>
              <a:avLst/>
              <a:gdLst/>
              <a:ahLst/>
              <a:cxnLst/>
              <a:rect l="l" t="t" r="r" b="b"/>
              <a:pathLst>
                <a:path w="6120130">
                  <a:moveTo>
                    <a:pt x="0" y="0"/>
                  </a:moveTo>
                  <a:lnTo>
                    <a:pt x="6120003" y="0"/>
                  </a:lnTo>
                </a:path>
              </a:pathLst>
            </a:custGeom>
            <a:ln w="13195">
              <a:solidFill>
                <a:srgbClr val="172A88"/>
              </a:solidFill>
            </a:ln>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632" name="object 15"/>
            <p:cNvSpPr txBox="1"/>
            <p:nvPr/>
          </p:nvSpPr>
          <p:spPr>
            <a:xfrm>
              <a:off x="810225" y="6776611"/>
              <a:ext cx="2118441"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spc="-85">
                  <a:solidFill>
                    <a:srgbClr val="172A88"/>
                  </a:solidFill>
                  <a:latin typeface="Yu Gothic" panose="020B0400000000000000" pitchFamily="34" charset="-128"/>
                  <a:ea typeface="Yu Gothic" panose="020B0400000000000000" pitchFamily="34" charset="-128"/>
                  <a:cs typeface="YuGothic"/>
                </a:rPr>
                <a:t>② 班長の決定</a:t>
              </a:r>
              <a:endParaRPr sz="2000" b="1">
                <a:solidFill>
                  <a:srgbClr val="172A88"/>
                </a:solidFill>
                <a:latin typeface="Yu Gothic" panose="020B0400000000000000" pitchFamily="34" charset="-128"/>
                <a:ea typeface="Yu Gothic" panose="020B0400000000000000" pitchFamily="34" charset="-128"/>
                <a:cs typeface="YuGothic"/>
              </a:endParaRPr>
            </a:p>
          </p:txBody>
        </p:sp>
      </p:grpSp>
      <p:sp>
        <p:nvSpPr>
          <p:cNvPr id="1633" name="object 8"/>
          <p:cNvSpPr txBox="1"/>
          <p:nvPr/>
        </p:nvSpPr>
        <p:spPr>
          <a:xfrm>
            <a:off x="774476" y="6230464"/>
            <a:ext cx="6120129" cy="291555"/>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a:latin typeface="Yu Gothic" panose="020B0400000000000000" pitchFamily="34" charset="-128"/>
                <a:ea typeface="Yu Gothic" panose="020B0400000000000000" pitchFamily="34" charset="-128"/>
                <a:cs typeface="YuGothic"/>
              </a:rPr>
              <a:t>班員の互選により、各運営班の班長を決める。</a:t>
            </a:r>
            <a:endParaRPr sz="1600" b="1">
              <a:latin typeface="Yu Gothic" panose="020B0400000000000000" pitchFamily="34" charset="-128"/>
              <a:ea typeface="Yu Gothic" panose="020B0400000000000000" pitchFamily="34" charset="-128"/>
              <a:cs typeface="YuGothic"/>
            </a:endParaRPr>
          </a:p>
        </p:txBody>
      </p:sp>
      <p:sp>
        <p:nvSpPr>
          <p:cNvPr id="1634" name="object 5"/>
          <p:cNvSpPr txBox="1"/>
          <p:nvPr/>
        </p:nvSpPr>
        <p:spPr>
          <a:xfrm>
            <a:off x="1331419" y="4112830"/>
            <a:ext cx="5544136" cy="925894"/>
          </a:xfrm>
          <a:prstGeom prst="rect">
            <a:avLst/>
          </a:prstGeom>
        </p:spPr>
        <p:txBody>
          <a:bodyPr vert="horz" wrap="square" lIns="0" tIns="12700" rIns="0" bIns="0" rtlCol="0">
            <a:spAutoFit/>
          </a:bodyPr>
          <a:lstStyle/>
          <a:p>
            <a:pPr marL="180000" indent="-180000">
              <a:lnSpc>
                <a:spcPct val="100000"/>
              </a:lnSpc>
              <a:spcBef>
                <a:spcPts val="100"/>
              </a:spcBef>
              <a:spcAft>
                <a:spcPts val="300"/>
              </a:spcAft>
              <a:buFont typeface="Wingdings" panose="05000000000000000000" pitchFamily="2" charset="2"/>
              <a:buChar char="l"/>
            </a:pPr>
            <a:r>
              <a:rPr lang="ja-JP" altLang="en-US" sz="1400" b="1" dirty="0">
                <a:solidFill>
                  <a:srgbClr val="221815"/>
                </a:solidFill>
                <a:latin typeface="Yu Gothic" panose="020B0400000000000000" pitchFamily="34" charset="-128"/>
                <a:ea typeface="Yu Gothic" panose="020B0400000000000000" pitchFamily="34" charset="-128"/>
                <a:cs typeface="YuGothic"/>
              </a:rPr>
              <a:t>避難所利用者登録票の特技・免許欄などを参考に、子どもから高齢者まで、可能な限り役割を分担し、より多くの人が運営に参加できるようにする。</a:t>
            </a:r>
            <a:endParaRPr lang="en-US" altLang="ja-JP" sz="1400" b="1" dirty="0">
              <a:solidFill>
                <a:srgbClr val="221815"/>
              </a:solidFill>
              <a:latin typeface="Yu Gothic" panose="020B0400000000000000" pitchFamily="34" charset="-128"/>
              <a:ea typeface="Yu Gothic" panose="020B0400000000000000" pitchFamily="34" charset="-128"/>
              <a:cs typeface="YuGothic"/>
            </a:endParaRPr>
          </a:p>
          <a:p>
            <a:pPr marL="180000" indent="-180000">
              <a:lnSpc>
                <a:spcPct val="100000"/>
              </a:lnSpc>
              <a:spcBef>
                <a:spcPts val="100"/>
              </a:spcBef>
              <a:spcAft>
                <a:spcPts val="300"/>
              </a:spcAft>
              <a:buFont typeface="Wingdings" panose="05000000000000000000" pitchFamily="2" charset="2"/>
              <a:buChar char="l"/>
            </a:pPr>
            <a:r>
              <a:rPr lang="ja-JP" altLang="en-US" sz="1400" b="1" dirty="0">
                <a:solidFill>
                  <a:srgbClr val="221815"/>
                </a:solidFill>
                <a:latin typeface="Yu Gothic" panose="020B0400000000000000" pitchFamily="34" charset="-128"/>
                <a:ea typeface="Yu Gothic" panose="020B0400000000000000" pitchFamily="34" charset="-128"/>
                <a:cs typeface="YuGothic"/>
              </a:rPr>
              <a:t>本人の意思を尊重し、強制はしないようにする。</a:t>
            </a:r>
          </a:p>
        </p:txBody>
      </p:sp>
      <p:sp>
        <p:nvSpPr>
          <p:cNvPr id="1635" name="object 6"/>
          <p:cNvSpPr/>
          <p:nvPr/>
        </p:nvSpPr>
        <p:spPr>
          <a:xfrm>
            <a:off x="721329" y="3947623"/>
            <a:ext cx="6214278" cy="1254896"/>
          </a:xfrm>
          <a:custGeom>
            <a:avLst/>
            <a:gdLst/>
            <a:ahLst/>
            <a:cxnLst/>
            <a:rect l="l" t="t" r="r" b="b"/>
            <a:pathLst>
              <a:path w="6120130" h="777240">
                <a:moveTo>
                  <a:pt x="6120015" y="0"/>
                </a:moveTo>
                <a:lnTo>
                  <a:pt x="0" y="0"/>
                </a:lnTo>
                <a:lnTo>
                  <a:pt x="0" y="17780"/>
                </a:lnTo>
                <a:lnTo>
                  <a:pt x="0" y="759460"/>
                </a:lnTo>
                <a:lnTo>
                  <a:pt x="0" y="777240"/>
                </a:lnTo>
                <a:lnTo>
                  <a:pt x="6120015" y="777240"/>
                </a:lnTo>
                <a:lnTo>
                  <a:pt x="6120015" y="759510"/>
                </a:lnTo>
                <a:lnTo>
                  <a:pt x="6120015" y="18402"/>
                </a:lnTo>
                <a:lnTo>
                  <a:pt x="6102045" y="18402"/>
                </a:lnTo>
                <a:lnTo>
                  <a:pt x="6102045" y="759460"/>
                </a:lnTo>
                <a:lnTo>
                  <a:pt x="17970" y="759460"/>
                </a:lnTo>
                <a:lnTo>
                  <a:pt x="17970" y="17780"/>
                </a:lnTo>
                <a:lnTo>
                  <a:pt x="6120015" y="17780"/>
                </a:lnTo>
                <a:lnTo>
                  <a:pt x="6120015" y="0"/>
                </a:lnTo>
                <a:close/>
              </a:path>
            </a:pathLst>
          </a:custGeom>
          <a:solidFill>
            <a:srgbClr val="172A88"/>
          </a:solidFill>
          <a:ln w="6350">
            <a:solidFill>
              <a:srgbClr val="172A88"/>
            </a:solidFill>
          </a:ln>
        </p:spPr>
        <p:txBody>
          <a:bodyPr wrap="square" lIns="0" tIns="0" rIns="0" bIns="0" rtlCol="0"/>
          <a:lstStyle/>
          <a:p>
            <a:endParaRPr/>
          </a:p>
        </p:txBody>
      </p:sp>
      <p:sp>
        <p:nvSpPr>
          <p:cNvPr id="1636" name="テキスト ボックス 49"/>
          <p:cNvSpPr txBox="1"/>
          <p:nvPr/>
        </p:nvSpPr>
        <p:spPr>
          <a:xfrm>
            <a:off x="732971" y="4720653"/>
            <a:ext cx="788769" cy="276999"/>
          </a:xfrm>
          <a:prstGeom prst="rect">
            <a:avLst/>
          </a:prstGeom>
          <a:noFill/>
        </p:spPr>
        <p:txBody>
          <a:bodyPr wrap="square">
            <a:spAutoFit/>
          </a:bodyPr>
          <a:lstStyle/>
          <a:p>
            <a:pPr>
              <a:lnSpc>
                <a:spcPct val="100000"/>
              </a:lnSpc>
            </a:pPr>
            <a:r>
              <a:rPr lang="en-US" altLang="ja-JP" sz="1200" b="1" dirty="0">
                <a:solidFill>
                  <a:srgbClr val="221815"/>
                </a:solidFill>
                <a:latin typeface="Yu Gothic" panose="020B0400000000000000" pitchFamily="34" charset="-128"/>
                <a:ea typeface="Yu Gothic" panose="020B0400000000000000" pitchFamily="34" charset="-128"/>
                <a:cs typeface="YuGothic"/>
              </a:rPr>
              <a:t>POINT</a:t>
            </a:r>
          </a:p>
        </p:txBody>
      </p:sp>
      <p:sp>
        <p:nvSpPr>
          <p:cNvPr id="1637" name="object 17"/>
          <p:cNvSpPr/>
          <p:nvPr/>
        </p:nvSpPr>
        <p:spPr>
          <a:xfrm>
            <a:off x="854084" y="4260852"/>
            <a:ext cx="432000" cy="432000"/>
          </a:xfrm>
          <a:custGeom>
            <a:avLst/>
            <a:gdLst/>
            <a:ahLst/>
            <a:cxnLst/>
            <a:rect l="l" t="t" r="r" b="b"/>
            <a:pathLst>
              <a:path w="549910" h="549909">
                <a:moveTo>
                  <a:pt x="302374" y="331685"/>
                </a:moveTo>
                <a:lnTo>
                  <a:pt x="247396" y="331685"/>
                </a:lnTo>
                <a:lnTo>
                  <a:pt x="247396" y="386664"/>
                </a:lnTo>
                <a:lnTo>
                  <a:pt x="302374" y="386664"/>
                </a:lnTo>
                <a:lnTo>
                  <a:pt x="302374" y="331685"/>
                </a:lnTo>
                <a:close/>
              </a:path>
              <a:path w="549910" h="549909">
                <a:moveTo>
                  <a:pt x="302374" y="133858"/>
                </a:moveTo>
                <a:lnTo>
                  <a:pt x="247396" y="133858"/>
                </a:lnTo>
                <a:lnTo>
                  <a:pt x="247396" y="302399"/>
                </a:lnTo>
                <a:lnTo>
                  <a:pt x="302374" y="302399"/>
                </a:lnTo>
                <a:lnTo>
                  <a:pt x="302374" y="133858"/>
                </a:lnTo>
                <a:close/>
              </a:path>
              <a:path w="549910" h="549909">
                <a:moveTo>
                  <a:pt x="549783" y="274891"/>
                </a:moveTo>
                <a:lnTo>
                  <a:pt x="545338" y="225552"/>
                </a:lnTo>
                <a:lnTo>
                  <a:pt x="532549" y="179070"/>
                </a:lnTo>
                <a:lnTo>
                  <a:pt x="529170" y="171970"/>
                </a:lnTo>
                <a:lnTo>
                  <a:pt x="529170" y="274891"/>
                </a:lnTo>
                <a:lnTo>
                  <a:pt x="525056" y="320548"/>
                </a:lnTo>
                <a:lnTo>
                  <a:pt x="513232" y="363524"/>
                </a:lnTo>
                <a:lnTo>
                  <a:pt x="494398" y="403136"/>
                </a:lnTo>
                <a:lnTo>
                  <a:pt x="469290" y="438632"/>
                </a:lnTo>
                <a:lnTo>
                  <a:pt x="438619" y="469303"/>
                </a:lnTo>
                <a:lnTo>
                  <a:pt x="403123" y="494411"/>
                </a:lnTo>
                <a:lnTo>
                  <a:pt x="363524" y="513245"/>
                </a:lnTo>
                <a:lnTo>
                  <a:pt x="320535" y="525068"/>
                </a:lnTo>
                <a:lnTo>
                  <a:pt x="274891" y="529170"/>
                </a:lnTo>
                <a:lnTo>
                  <a:pt x="229235" y="525068"/>
                </a:lnTo>
                <a:lnTo>
                  <a:pt x="186245" y="513245"/>
                </a:lnTo>
                <a:lnTo>
                  <a:pt x="146646" y="494411"/>
                </a:lnTo>
                <a:lnTo>
                  <a:pt x="111150" y="469303"/>
                </a:lnTo>
                <a:lnTo>
                  <a:pt x="80479" y="438632"/>
                </a:lnTo>
                <a:lnTo>
                  <a:pt x="55372" y="403136"/>
                </a:lnTo>
                <a:lnTo>
                  <a:pt x="36537" y="363524"/>
                </a:lnTo>
                <a:lnTo>
                  <a:pt x="24714" y="320548"/>
                </a:lnTo>
                <a:lnTo>
                  <a:pt x="20612" y="274891"/>
                </a:lnTo>
                <a:lnTo>
                  <a:pt x="24714" y="229247"/>
                </a:lnTo>
                <a:lnTo>
                  <a:pt x="36537" y="186258"/>
                </a:lnTo>
                <a:lnTo>
                  <a:pt x="55372" y="146659"/>
                </a:lnTo>
                <a:lnTo>
                  <a:pt x="80479" y="111163"/>
                </a:lnTo>
                <a:lnTo>
                  <a:pt x="111150" y="80492"/>
                </a:lnTo>
                <a:lnTo>
                  <a:pt x="146646" y="55384"/>
                </a:lnTo>
                <a:lnTo>
                  <a:pt x="186245" y="36550"/>
                </a:lnTo>
                <a:lnTo>
                  <a:pt x="229235" y="24714"/>
                </a:lnTo>
                <a:lnTo>
                  <a:pt x="274891" y="20612"/>
                </a:lnTo>
                <a:lnTo>
                  <a:pt x="320535" y="24714"/>
                </a:lnTo>
                <a:lnTo>
                  <a:pt x="363524" y="36550"/>
                </a:lnTo>
                <a:lnTo>
                  <a:pt x="403123" y="55384"/>
                </a:lnTo>
                <a:lnTo>
                  <a:pt x="438619" y="80492"/>
                </a:lnTo>
                <a:lnTo>
                  <a:pt x="469290" y="111163"/>
                </a:lnTo>
                <a:lnTo>
                  <a:pt x="494398" y="146659"/>
                </a:lnTo>
                <a:lnTo>
                  <a:pt x="513232" y="186258"/>
                </a:lnTo>
                <a:lnTo>
                  <a:pt x="525056" y="229247"/>
                </a:lnTo>
                <a:lnTo>
                  <a:pt x="529170" y="274891"/>
                </a:lnTo>
                <a:lnTo>
                  <a:pt x="529170" y="171970"/>
                </a:lnTo>
                <a:lnTo>
                  <a:pt x="512191" y="136258"/>
                </a:lnTo>
                <a:lnTo>
                  <a:pt x="485051" y="97891"/>
                </a:lnTo>
                <a:lnTo>
                  <a:pt x="451891" y="64731"/>
                </a:lnTo>
                <a:lnTo>
                  <a:pt x="413524" y="37592"/>
                </a:lnTo>
                <a:lnTo>
                  <a:pt x="377825" y="20612"/>
                </a:lnTo>
                <a:lnTo>
                  <a:pt x="324231" y="4445"/>
                </a:lnTo>
                <a:lnTo>
                  <a:pt x="274891" y="0"/>
                </a:lnTo>
                <a:lnTo>
                  <a:pt x="225539" y="4445"/>
                </a:lnTo>
                <a:lnTo>
                  <a:pt x="179070" y="17233"/>
                </a:lnTo>
                <a:lnTo>
                  <a:pt x="136245" y="37592"/>
                </a:lnTo>
                <a:lnTo>
                  <a:pt x="97878" y="64731"/>
                </a:lnTo>
                <a:lnTo>
                  <a:pt x="64731" y="97891"/>
                </a:lnTo>
                <a:lnTo>
                  <a:pt x="37579" y="136258"/>
                </a:lnTo>
                <a:lnTo>
                  <a:pt x="17221" y="179070"/>
                </a:lnTo>
                <a:lnTo>
                  <a:pt x="4432" y="225552"/>
                </a:lnTo>
                <a:lnTo>
                  <a:pt x="0" y="274891"/>
                </a:lnTo>
                <a:lnTo>
                  <a:pt x="4432" y="324243"/>
                </a:lnTo>
                <a:lnTo>
                  <a:pt x="17221" y="370713"/>
                </a:lnTo>
                <a:lnTo>
                  <a:pt x="37579" y="413537"/>
                </a:lnTo>
                <a:lnTo>
                  <a:pt x="64731" y="451904"/>
                </a:lnTo>
                <a:lnTo>
                  <a:pt x="97878" y="485063"/>
                </a:lnTo>
                <a:lnTo>
                  <a:pt x="136245" y="512216"/>
                </a:lnTo>
                <a:lnTo>
                  <a:pt x="179070" y="532574"/>
                </a:lnTo>
                <a:lnTo>
                  <a:pt x="225539" y="545363"/>
                </a:lnTo>
                <a:lnTo>
                  <a:pt x="274891" y="549795"/>
                </a:lnTo>
                <a:lnTo>
                  <a:pt x="324231" y="545363"/>
                </a:lnTo>
                <a:lnTo>
                  <a:pt x="370700" y="532574"/>
                </a:lnTo>
                <a:lnTo>
                  <a:pt x="377850" y="529170"/>
                </a:lnTo>
                <a:lnTo>
                  <a:pt x="413524" y="512216"/>
                </a:lnTo>
                <a:lnTo>
                  <a:pt x="451891" y="485063"/>
                </a:lnTo>
                <a:lnTo>
                  <a:pt x="485051" y="451904"/>
                </a:lnTo>
                <a:lnTo>
                  <a:pt x="512191" y="413537"/>
                </a:lnTo>
                <a:lnTo>
                  <a:pt x="532549" y="370713"/>
                </a:lnTo>
                <a:lnTo>
                  <a:pt x="545338" y="324243"/>
                </a:lnTo>
                <a:lnTo>
                  <a:pt x="549783" y="274891"/>
                </a:lnTo>
                <a:close/>
              </a:path>
            </a:pathLst>
          </a:custGeom>
          <a:solidFill>
            <a:schemeClr val="tx1"/>
          </a:solidFill>
        </p:spPr>
        <p:txBody>
          <a:bodyPr wrap="square" lIns="0" tIns="0" rIns="0" bIns="0" rtlCol="0"/>
          <a:lstStyle/>
          <a:p>
            <a:endParaRPr/>
          </a:p>
        </p:txBody>
      </p:sp>
      <p:sp>
        <p:nvSpPr>
          <p:cNvPr id="1638" name="object 5"/>
          <p:cNvSpPr txBox="1"/>
          <p:nvPr/>
        </p:nvSpPr>
        <p:spPr>
          <a:xfrm>
            <a:off x="1331419" y="6882979"/>
            <a:ext cx="5458641" cy="925894"/>
          </a:xfrm>
          <a:prstGeom prst="rect">
            <a:avLst/>
          </a:prstGeom>
        </p:spPr>
        <p:txBody>
          <a:bodyPr vert="horz" wrap="square" lIns="0" tIns="12700" rIns="0" bIns="0" rtlCol="0">
            <a:spAutoFit/>
          </a:bodyPr>
          <a:lstStyle/>
          <a:p>
            <a:pPr marL="180000" indent="-180000">
              <a:lnSpc>
                <a:spcPct val="100000"/>
              </a:lnSpc>
              <a:spcBef>
                <a:spcPts val="100"/>
              </a:spcBef>
              <a:spcAft>
                <a:spcPts val="300"/>
              </a:spcAft>
              <a:buFont typeface="Wingdings" panose="05000000000000000000" pitchFamily="2" charset="2"/>
              <a:buChar char="l"/>
            </a:pPr>
            <a:r>
              <a:rPr lang="ja-JP" altLang="en-US" sz="1400" b="1" dirty="0">
                <a:solidFill>
                  <a:srgbClr val="221815"/>
                </a:solidFill>
                <a:latin typeface="Yu Gothic" panose="020B0400000000000000" pitchFamily="34" charset="-128"/>
                <a:ea typeface="Yu Gothic" panose="020B0400000000000000" pitchFamily="34" charset="-128"/>
                <a:cs typeface="YuGothic"/>
              </a:rPr>
              <a:t>班長は避難所運営委員会の構成員にもなるため、委員会への出席を負担に感じない人を選ぶ。</a:t>
            </a:r>
            <a:endParaRPr lang="en-US" altLang="ja-JP" sz="1400" b="1" dirty="0">
              <a:solidFill>
                <a:srgbClr val="221815"/>
              </a:solidFill>
              <a:latin typeface="Yu Gothic" panose="020B0400000000000000" pitchFamily="34" charset="-128"/>
              <a:ea typeface="Yu Gothic" panose="020B0400000000000000" pitchFamily="34" charset="-128"/>
              <a:cs typeface="YuGothic"/>
            </a:endParaRPr>
          </a:p>
          <a:p>
            <a:pPr marL="180000" indent="-180000">
              <a:lnSpc>
                <a:spcPct val="100000"/>
              </a:lnSpc>
              <a:spcBef>
                <a:spcPts val="100"/>
              </a:spcBef>
              <a:spcAft>
                <a:spcPts val="300"/>
              </a:spcAft>
              <a:buFont typeface="Wingdings" panose="05000000000000000000" pitchFamily="2" charset="2"/>
              <a:buChar char="l"/>
            </a:pPr>
            <a:r>
              <a:rPr lang="ja-JP" altLang="en-US" sz="1400" b="1" dirty="0">
                <a:solidFill>
                  <a:srgbClr val="221815"/>
                </a:solidFill>
                <a:latin typeface="Yu Gothic" panose="020B0400000000000000" pitchFamily="34" charset="-128"/>
                <a:ea typeface="Yu Gothic" panose="020B0400000000000000" pitchFamily="34" charset="-128"/>
                <a:cs typeface="YuGothic"/>
              </a:rPr>
              <a:t>特定の人に業務が集中しないよう、定期的に交替する。交替時には確実に引継ぎを行う。</a:t>
            </a:r>
          </a:p>
        </p:txBody>
      </p:sp>
      <p:sp>
        <p:nvSpPr>
          <p:cNvPr id="1639" name="object 6"/>
          <p:cNvSpPr/>
          <p:nvPr/>
        </p:nvSpPr>
        <p:spPr>
          <a:xfrm>
            <a:off x="721329" y="6704014"/>
            <a:ext cx="6214278" cy="1295398"/>
          </a:xfrm>
          <a:custGeom>
            <a:avLst/>
            <a:gdLst/>
            <a:ahLst/>
            <a:cxnLst/>
            <a:rect l="l" t="t" r="r" b="b"/>
            <a:pathLst>
              <a:path w="6120130" h="777240">
                <a:moveTo>
                  <a:pt x="6120015" y="0"/>
                </a:moveTo>
                <a:lnTo>
                  <a:pt x="0" y="0"/>
                </a:lnTo>
                <a:lnTo>
                  <a:pt x="0" y="17780"/>
                </a:lnTo>
                <a:lnTo>
                  <a:pt x="0" y="759460"/>
                </a:lnTo>
                <a:lnTo>
                  <a:pt x="0" y="777240"/>
                </a:lnTo>
                <a:lnTo>
                  <a:pt x="6120015" y="777240"/>
                </a:lnTo>
                <a:lnTo>
                  <a:pt x="6120015" y="759510"/>
                </a:lnTo>
                <a:lnTo>
                  <a:pt x="6120015" y="18402"/>
                </a:lnTo>
                <a:lnTo>
                  <a:pt x="6102045" y="18402"/>
                </a:lnTo>
                <a:lnTo>
                  <a:pt x="6102045" y="759460"/>
                </a:lnTo>
                <a:lnTo>
                  <a:pt x="17970" y="759460"/>
                </a:lnTo>
                <a:lnTo>
                  <a:pt x="17970" y="17780"/>
                </a:lnTo>
                <a:lnTo>
                  <a:pt x="6120015" y="17780"/>
                </a:lnTo>
                <a:lnTo>
                  <a:pt x="6120015" y="0"/>
                </a:lnTo>
                <a:close/>
              </a:path>
            </a:pathLst>
          </a:custGeom>
          <a:solidFill>
            <a:srgbClr val="172A88"/>
          </a:solidFill>
          <a:ln w="6350">
            <a:solidFill>
              <a:srgbClr val="172A88"/>
            </a:solidFill>
          </a:ln>
        </p:spPr>
        <p:txBody>
          <a:bodyPr wrap="square" lIns="0" tIns="0" rIns="0" bIns="0" rtlCol="0"/>
          <a:lstStyle/>
          <a:p>
            <a:endParaRPr/>
          </a:p>
        </p:txBody>
      </p:sp>
      <p:sp>
        <p:nvSpPr>
          <p:cNvPr id="1640" name="テキスト ボックス 53"/>
          <p:cNvSpPr txBox="1"/>
          <p:nvPr/>
        </p:nvSpPr>
        <p:spPr>
          <a:xfrm>
            <a:off x="707818" y="7508619"/>
            <a:ext cx="788769" cy="276999"/>
          </a:xfrm>
          <a:prstGeom prst="rect">
            <a:avLst/>
          </a:prstGeom>
          <a:noFill/>
        </p:spPr>
        <p:txBody>
          <a:bodyPr wrap="square">
            <a:spAutoFit/>
          </a:bodyPr>
          <a:lstStyle/>
          <a:p>
            <a:pPr>
              <a:lnSpc>
                <a:spcPct val="100000"/>
              </a:lnSpc>
            </a:pPr>
            <a:r>
              <a:rPr lang="en-US" altLang="ja-JP" sz="1200" b="1" dirty="0">
                <a:solidFill>
                  <a:srgbClr val="221815"/>
                </a:solidFill>
                <a:latin typeface="Yu Gothic" panose="020B0400000000000000" pitchFamily="34" charset="-128"/>
                <a:ea typeface="Yu Gothic" panose="020B0400000000000000" pitchFamily="34" charset="-128"/>
                <a:cs typeface="YuGothic"/>
              </a:rPr>
              <a:t>POINT</a:t>
            </a:r>
          </a:p>
        </p:txBody>
      </p:sp>
      <p:sp>
        <p:nvSpPr>
          <p:cNvPr id="1641" name="object 17"/>
          <p:cNvSpPr/>
          <p:nvPr/>
        </p:nvSpPr>
        <p:spPr>
          <a:xfrm>
            <a:off x="828931" y="7048818"/>
            <a:ext cx="432000" cy="432000"/>
          </a:xfrm>
          <a:custGeom>
            <a:avLst/>
            <a:gdLst/>
            <a:ahLst/>
            <a:cxnLst/>
            <a:rect l="l" t="t" r="r" b="b"/>
            <a:pathLst>
              <a:path w="549910" h="549909">
                <a:moveTo>
                  <a:pt x="302374" y="331685"/>
                </a:moveTo>
                <a:lnTo>
                  <a:pt x="247396" y="331685"/>
                </a:lnTo>
                <a:lnTo>
                  <a:pt x="247396" y="386664"/>
                </a:lnTo>
                <a:lnTo>
                  <a:pt x="302374" y="386664"/>
                </a:lnTo>
                <a:lnTo>
                  <a:pt x="302374" y="331685"/>
                </a:lnTo>
                <a:close/>
              </a:path>
              <a:path w="549910" h="549909">
                <a:moveTo>
                  <a:pt x="302374" y="133858"/>
                </a:moveTo>
                <a:lnTo>
                  <a:pt x="247396" y="133858"/>
                </a:lnTo>
                <a:lnTo>
                  <a:pt x="247396" y="302399"/>
                </a:lnTo>
                <a:lnTo>
                  <a:pt x="302374" y="302399"/>
                </a:lnTo>
                <a:lnTo>
                  <a:pt x="302374" y="133858"/>
                </a:lnTo>
                <a:close/>
              </a:path>
              <a:path w="549910" h="549909">
                <a:moveTo>
                  <a:pt x="549783" y="274891"/>
                </a:moveTo>
                <a:lnTo>
                  <a:pt x="545338" y="225552"/>
                </a:lnTo>
                <a:lnTo>
                  <a:pt x="532549" y="179070"/>
                </a:lnTo>
                <a:lnTo>
                  <a:pt x="529170" y="171970"/>
                </a:lnTo>
                <a:lnTo>
                  <a:pt x="529170" y="274891"/>
                </a:lnTo>
                <a:lnTo>
                  <a:pt x="525056" y="320548"/>
                </a:lnTo>
                <a:lnTo>
                  <a:pt x="513232" y="363524"/>
                </a:lnTo>
                <a:lnTo>
                  <a:pt x="494398" y="403136"/>
                </a:lnTo>
                <a:lnTo>
                  <a:pt x="469290" y="438632"/>
                </a:lnTo>
                <a:lnTo>
                  <a:pt x="438619" y="469303"/>
                </a:lnTo>
                <a:lnTo>
                  <a:pt x="403123" y="494411"/>
                </a:lnTo>
                <a:lnTo>
                  <a:pt x="363524" y="513245"/>
                </a:lnTo>
                <a:lnTo>
                  <a:pt x="320535" y="525068"/>
                </a:lnTo>
                <a:lnTo>
                  <a:pt x="274891" y="529170"/>
                </a:lnTo>
                <a:lnTo>
                  <a:pt x="229235" y="525068"/>
                </a:lnTo>
                <a:lnTo>
                  <a:pt x="186245" y="513245"/>
                </a:lnTo>
                <a:lnTo>
                  <a:pt x="146646" y="494411"/>
                </a:lnTo>
                <a:lnTo>
                  <a:pt x="111150" y="469303"/>
                </a:lnTo>
                <a:lnTo>
                  <a:pt x="80479" y="438632"/>
                </a:lnTo>
                <a:lnTo>
                  <a:pt x="55372" y="403136"/>
                </a:lnTo>
                <a:lnTo>
                  <a:pt x="36537" y="363524"/>
                </a:lnTo>
                <a:lnTo>
                  <a:pt x="24714" y="320548"/>
                </a:lnTo>
                <a:lnTo>
                  <a:pt x="20612" y="274891"/>
                </a:lnTo>
                <a:lnTo>
                  <a:pt x="24714" y="229247"/>
                </a:lnTo>
                <a:lnTo>
                  <a:pt x="36537" y="186258"/>
                </a:lnTo>
                <a:lnTo>
                  <a:pt x="55372" y="146659"/>
                </a:lnTo>
                <a:lnTo>
                  <a:pt x="80479" y="111163"/>
                </a:lnTo>
                <a:lnTo>
                  <a:pt x="111150" y="80492"/>
                </a:lnTo>
                <a:lnTo>
                  <a:pt x="146646" y="55384"/>
                </a:lnTo>
                <a:lnTo>
                  <a:pt x="186245" y="36550"/>
                </a:lnTo>
                <a:lnTo>
                  <a:pt x="229235" y="24714"/>
                </a:lnTo>
                <a:lnTo>
                  <a:pt x="274891" y="20612"/>
                </a:lnTo>
                <a:lnTo>
                  <a:pt x="320535" y="24714"/>
                </a:lnTo>
                <a:lnTo>
                  <a:pt x="363524" y="36550"/>
                </a:lnTo>
                <a:lnTo>
                  <a:pt x="403123" y="55384"/>
                </a:lnTo>
                <a:lnTo>
                  <a:pt x="438619" y="80492"/>
                </a:lnTo>
                <a:lnTo>
                  <a:pt x="469290" y="111163"/>
                </a:lnTo>
                <a:lnTo>
                  <a:pt x="494398" y="146659"/>
                </a:lnTo>
                <a:lnTo>
                  <a:pt x="513232" y="186258"/>
                </a:lnTo>
                <a:lnTo>
                  <a:pt x="525056" y="229247"/>
                </a:lnTo>
                <a:lnTo>
                  <a:pt x="529170" y="274891"/>
                </a:lnTo>
                <a:lnTo>
                  <a:pt x="529170" y="171970"/>
                </a:lnTo>
                <a:lnTo>
                  <a:pt x="512191" y="136258"/>
                </a:lnTo>
                <a:lnTo>
                  <a:pt x="485051" y="97891"/>
                </a:lnTo>
                <a:lnTo>
                  <a:pt x="451891" y="64731"/>
                </a:lnTo>
                <a:lnTo>
                  <a:pt x="413524" y="37592"/>
                </a:lnTo>
                <a:lnTo>
                  <a:pt x="377825" y="20612"/>
                </a:lnTo>
                <a:lnTo>
                  <a:pt x="324231" y="4445"/>
                </a:lnTo>
                <a:lnTo>
                  <a:pt x="274891" y="0"/>
                </a:lnTo>
                <a:lnTo>
                  <a:pt x="225539" y="4445"/>
                </a:lnTo>
                <a:lnTo>
                  <a:pt x="179070" y="17233"/>
                </a:lnTo>
                <a:lnTo>
                  <a:pt x="136245" y="37592"/>
                </a:lnTo>
                <a:lnTo>
                  <a:pt x="97878" y="64731"/>
                </a:lnTo>
                <a:lnTo>
                  <a:pt x="64731" y="97891"/>
                </a:lnTo>
                <a:lnTo>
                  <a:pt x="37579" y="136258"/>
                </a:lnTo>
                <a:lnTo>
                  <a:pt x="17221" y="179070"/>
                </a:lnTo>
                <a:lnTo>
                  <a:pt x="4432" y="225552"/>
                </a:lnTo>
                <a:lnTo>
                  <a:pt x="0" y="274891"/>
                </a:lnTo>
                <a:lnTo>
                  <a:pt x="4432" y="324243"/>
                </a:lnTo>
                <a:lnTo>
                  <a:pt x="17221" y="370713"/>
                </a:lnTo>
                <a:lnTo>
                  <a:pt x="37579" y="413537"/>
                </a:lnTo>
                <a:lnTo>
                  <a:pt x="64731" y="451904"/>
                </a:lnTo>
                <a:lnTo>
                  <a:pt x="97878" y="485063"/>
                </a:lnTo>
                <a:lnTo>
                  <a:pt x="136245" y="512216"/>
                </a:lnTo>
                <a:lnTo>
                  <a:pt x="179070" y="532574"/>
                </a:lnTo>
                <a:lnTo>
                  <a:pt x="225539" y="545363"/>
                </a:lnTo>
                <a:lnTo>
                  <a:pt x="274891" y="549795"/>
                </a:lnTo>
                <a:lnTo>
                  <a:pt x="324231" y="545363"/>
                </a:lnTo>
                <a:lnTo>
                  <a:pt x="370700" y="532574"/>
                </a:lnTo>
                <a:lnTo>
                  <a:pt x="377850" y="529170"/>
                </a:lnTo>
                <a:lnTo>
                  <a:pt x="413524" y="512216"/>
                </a:lnTo>
                <a:lnTo>
                  <a:pt x="451891" y="485063"/>
                </a:lnTo>
                <a:lnTo>
                  <a:pt x="485051" y="451904"/>
                </a:lnTo>
                <a:lnTo>
                  <a:pt x="512191" y="413537"/>
                </a:lnTo>
                <a:lnTo>
                  <a:pt x="532549" y="370713"/>
                </a:lnTo>
                <a:lnTo>
                  <a:pt x="545338" y="324243"/>
                </a:lnTo>
                <a:lnTo>
                  <a:pt x="549783" y="274891"/>
                </a:lnTo>
                <a:close/>
              </a:path>
            </a:pathLst>
          </a:custGeom>
          <a:solidFill>
            <a:schemeClr val="tx1"/>
          </a:solidFill>
        </p:spPr>
        <p:txBody>
          <a:bodyPr wrap="square" lIns="0" tIns="0" rIns="0" bIns="0" rtlCol="0"/>
          <a:lstStyle/>
          <a:p>
            <a:endParaRPr/>
          </a:p>
        </p:txBody>
      </p:sp>
    </p:spTree>
    <p:extLst>
      <p:ext uri="{BB962C8B-B14F-4D97-AF65-F5344CB8AC3E}">
        <p14:creationId xmlns:p14="http://schemas.microsoft.com/office/powerpoint/2010/main" val="838622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3" name="テキスト ボックス 52"/>
          <p:cNvSpPr txBox="1"/>
          <p:nvPr/>
        </p:nvSpPr>
        <p:spPr>
          <a:xfrm>
            <a:off x="141512" y="10172700"/>
            <a:ext cx="640809"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２４</a:t>
            </a:r>
            <a:endParaRPr lang="en-US" altLang="ja-JP" kern="100" dirty="0">
              <a:solidFill>
                <a:schemeClr val="tx1">
                  <a:lumMod val="50000"/>
                  <a:lumOff val="50000"/>
                </a:schemeClr>
              </a:solidFill>
              <a:latin typeface="+mj-ea"/>
              <a:ea typeface="+mj-ea"/>
              <a:cs typeface="Times New Roman" panose="02020603050405020304" pitchFamily="18" charset="0"/>
            </a:endParaRPr>
          </a:p>
        </p:txBody>
      </p:sp>
      <p:sp>
        <p:nvSpPr>
          <p:cNvPr id="1644" name="object 2"/>
          <p:cNvSpPr txBox="1"/>
          <p:nvPr/>
        </p:nvSpPr>
        <p:spPr>
          <a:xfrm>
            <a:off x="689311" y="515780"/>
            <a:ext cx="5569145"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ja-JP" altLang="en-US" sz="2400" b="1" kern="0">
                <a:solidFill>
                  <a:srgbClr val="172A88"/>
                </a:solidFill>
                <a:latin typeface="Yu Gothic" panose="020B0400000000000000" pitchFamily="34" charset="-128"/>
                <a:ea typeface="Yu Gothic" panose="020B0400000000000000" pitchFamily="34" charset="-128"/>
              </a:rPr>
              <a:t>３</a:t>
            </a:r>
            <a:r>
              <a:rPr kumimoji="0" lang="en-US" altLang="ja-JP" sz="2400" b="1" kern="0">
                <a:solidFill>
                  <a:srgbClr val="172A88"/>
                </a:solidFill>
                <a:latin typeface="Yu Gothic" panose="020B0400000000000000" pitchFamily="34" charset="-128"/>
                <a:ea typeface="Yu Gothic" panose="020B0400000000000000" pitchFamily="34" charset="-128"/>
              </a:rPr>
              <a:t>.</a:t>
            </a:r>
            <a:r>
              <a:rPr kumimoji="0" lang="ja-JP" altLang="en-US" sz="2400" b="1" kern="0">
                <a:solidFill>
                  <a:srgbClr val="172A88"/>
                </a:solidFill>
                <a:latin typeface="Yu Gothic" panose="020B0400000000000000" pitchFamily="34" charset="-128"/>
                <a:ea typeface="Yu Gothic" panose="020B0400000000000000" pitchFamily="34" charset="-128"/>
              </a:rPr>
              <a:t> 避難所ルールの作成・周知</a:t>
            </a:r>
          </a:p>
        </p:txBody>
      </p:sp>
      <p:sp>
        <p:nvSpPr>
          <p:cNvPr id="1645" name="object 8"/>
          <p:cNvSpPr txBox="1"/>
          <p:nvPr/>
        </p:nvSpPr>
        <p:spPr>
          <a:xfrm>
            <a:off x="892510" y="927100"/>
            <a:ext cx="6120129" cy="1254895"/>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dirty="0">
                <a:solidFill>
                  <a:srgbClr val="221815"/>
                </a:solidFill>
                <a:latin typeface="Yu Gothic" panose="020B0400000000000000" pitchFamily="34" charset="-128"/>
                <a:ea typeface="Yu Gothic" panose="020B0400000000000000" pitchFamily="34" charset="-128"/>
                <a:cs typeface="YuGothic"/>
              </a:rPr>
              <a:t>事前に決めた避難所のルールをもとに、実際の避難所生活状況を踏まえて、照明時間、飲酒・喫煙などのルールを修正する。</a:t>
            </a:r>
          </a:p>
          <a:p>
            <a:pPr marL="298450" marR="5080" indent="-285750">
              <a:lnSpc>
                <a:spcPct val="120000"/>
              </a:lnSpc>
              <a:spcAft>
                <a:spcPts val="600"/>
              </a:spcAft>
              <a:buClr>
                <a:srgbClr val="172A88"/>
              </a:buClr>
              <a:buFont typeface="Wingdings" panose="05000000000000000000" pitchFamily="2" charset="2"/>
              <a:buChar char="n"/>
            </a:pPr>
            <a:r>
              <a:rPr lang="ja-JP" altLang="en-US" sz="1600" b="1" dirty="0">
                <a:solidFill>
                  <a:srgbClr val="221815"/>
                </a:solidFill>
                <a:latin typeface="Yu Gothic" panose="020B0400000000000000" pitchFamily="34" charset="-128"/>
                <a:ea typeface="Yu Gothic" panose="020B0400000000000000" pitchFamily="34" charset="-128"/>
                <a:cs typeface="YuGothic"/>
              </a:rPr>
              <a:t>新たなルールについては、情報班を通して掲示板に掲示するなどして、避難所利用者全員に確実に伝わるようにする。</a:t>
            </a:r>
          </a:p>
        </p:txBody>
      </p:sp>
      <p:sp>
        <p:nvSpPr>
          <p:cNvPr id="1646" name="object 2"/>
          <p:cNvSpPr txBox="1"/>
          <p:nvPr/>
        </p:nvSpPr>
        <p:spPr>
          <a:xfrm>
            <a:off x="689311" y="2453254"/>
            <a:ext cx="5569145"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ja-JP" altLang="en-US" sz="2400" b="1" kern="0">
                <a:solidFill>
                  <a:srgbClr val="172A88"/>
                </a:solidFill>
                <a:latin typeface="Yu Gothic" panose="020B0400000000000000" pitchFamily="34" charset="-128"/>
                <a:ea typeface="Yu Gothic" panose="020B0400000000000000" pitchFamily="34" charset="-128"/>
              </a:rPr>
              <a:t>４</a:t>
            </a:r>
            <a:r>
              <a:rPr kumimoji="0" lang="en-US" altLang="ja-JP" sz="2400" b="1" kern="0">
                <a:solidFill>
                  <a:srgbClr val="172A88"/>
                </a:solidFill>
                <a:latin typeface="Yu Gothic" panose="020B0400000000000000" pitchFamily="34" charset="-128"/>
                <a:ea typeface="Yu Gothic" panose="020B0400000000000000" pitchFamily="34" charset="-128"/>
              </a:rPr>
              <a:t>.</a:t>
            </a:r>
            <a:r>
              <a:rPr kumimoji="0" lang="ja-JP" altLang="en-US" sz="2400" b="1" kern="0">
                <a:solidFill>
                  <a:srgbClr val="172A88"/>
                </a:solidFill>
                <a:latin typeface="Yu Gothic" panose="020B0400000000000000" pitchFamily="34" charset="-128"/>
                <a:ea typeface="Yu Gothic" panose="020B0400000000000000" pitchFamily="34" charset="-128"/>
              </a:rPr>
              <a:t> 運営本部会議の実施</a:t>
            </a:r>
          </a:p>
        </p:txBody>
      </p:sp>
      <p:sp>
        <p:nvSpPr>
          <p:cNvPr id="1647" name="object 8"/>
          <p:cNvSpPr txBox="1"/>
          <p:nvPr/>
        </p:nvSpPr>
        <p:spPr>
          <a:xfrm>
            <a:off x="892510" y="2864574"/>
            <a:ext cx="6120129" cy="2886111"/>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dirty="0">
                <a:latin typeface="Yu Gothic" panose="020B0400000000000000" pitchFamily="34" charset="-128"/>
                <a:ea typeface="Yu Gothic" panose="020B0400000000000000" pitchFamily="34" charset="-128"/>
                <a:cs typeface="YuGothic"/>
              </a:rPr>
              <a:t>定例の避難所運営委員会において，各班の班長が，避難者の活動情報や各班の活動状況について報告し，相互に情報を共有する。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dirty="0">
                <a:latin typeface="Yu Gothic" panose="020B0400000000000000" pitchFamily="34" charset="-128"/>
                <a:ea typeface="Yu Gothic" panose="020B0400000000000000" pitchFamily="34" charset="-128"/>
                <a:cs typeface="YuGothic"/>
              </a:rPr>
              <a:t>避難所ルールが守られているか確認し、またルールの順守を徹底するよう周知する。</a:t>
            </a:r>
          </a:p>
          <a:p>
            <a:pPr marL="298450" marR="5080" indent="-285750">
              <a:lnSpc>
                <a:spcPct val="120000"/>
              </a:lnSpc>
              <a:spcAft>
                <a:spcPts val="600"/>
              </a:spcAft>
              <a:buClr>
                <a:srgbClr val="172A88"/>
              </a:buClr>
              <a:buFont typeface="Wingdings" panose="05000000000000000000" pitchFamily="2" charset="2"/>
              <a:buChar char="n"/>
            </a:pPr>
            <a:r>
              <a:rPr lang="ja-JP" altLang="en-US" sz="1600" b="1" dirty="0">
                <a:latin typeface="Yu Gothic" panose="020B0400000000000000" pitchFamily="34" charset="-128"/>
                <a:ea typeface="Yu Gothic" panose="020B0400000000000000" pitchFamily="34" charset="-128"/>
                <a:cs typeface="YuGothic"/>
              </a:rPr>
              <a:t>意見交換を行いながら、課題発生などへの対応や、避難所の運営に協力をしてもらえる人には、協力を依頼する。</a:t>
            </a:r>
          </a:p>
          <a:p>
            <a:pPr marL="298450" marR="5080" indent="-285750">
              <a:lnSpc>
                <a:spcPct val="120000"/>
              </a:lnSpc>
              <a:spcAft>
                <a:spcPts val="600"/>
              </a:spcAft>
              <a:buClr>
                <a:srgbClr val="172A88"/>
              </a:buClr>
              <a:buFont typeface="Wingdings" panose="05000000000000000000" pitchFamily="2" charset="2"/>
              <a:buChar char="n"/>
            </a:pPr>
            <a:r>
              <a:rPr lang="ja-JP" altLang="en-US" sz="1600" b="1" dirty="0">
                <a:latin typeface="Yu Gothic" panose="020B0400000000000000" pitchFamily="34" charset="-128"/>
                <a:ea typeface="Yu Gothic" panose="020B0400000000000000" pitchFamily="34" charset="-128"/>
                <a:cs typeface="YuGothic"/>
              </a:rPr>
              <a:t>避難所運営委員会によって決定した事項は、記録用紙に記入して、各班の班長に渡し、共有する。</a:t>
            </a:r>
          </a:p>
        </p:txBody>
      </p:sp>
      <p:sp>
        <p:nvSpPr>
          <p:cNvPr id="1648" name="object 72"/>
          <p:cNvSpPr/>
          <p:nvPr/>
        </p:nvSpPr>
        <p:spPr>
          <a:xfrm>
            <a:off x="1187400" y="6052903"/>
            <a:ext cx="3168000" cy="300768"/>
          </a:xfrm>
          <a:custGeom>
            <a:avLst/>
            <a:gdLst/>
            <a:ahLst/>
            <a:cxnLst/>
            <a:rect l="l" t="t" r="r" b="b"/>
            <a:pathLst>
              <a:path w="1464945" h="173354">
                <a:moveTo>
                  <a:pt x="1423022" y="0"/>
                </a:moveTo>
                <a:lnTo>
                  <a:pt x="41643" y="0"/>
                </a:lnTo>
                <a:lnTo>
                  <a:pt x="25428" y="2830"/>
                </a:lnTo>
                <a:lnTo>
                  <a:pt x="12191" y="10547"/>
                </a:lnTo>
                <a:lnTo>
                  <a:pt x="3270" y="21988"/>
                </a:lnTo>
                <a:lnTo>
                  <a:pt x="0" y="35991"/>
                </a:lnTo>
                <a:lnTo>
                  <a:pt x="0" y="137045"/>
                </a:lnTo>
                <a:lnTo>
                  <a:pt x="3270" y="151063"/>
                </a:lnTo>
                <a:lnTo>
                  <a:pt x="12191" y="162512"/>
                </a:lnTo>
                <a:lnTo>
                  <a:pt x="25428" y="170231"/>
                </a:lnTo>
                <a:lnTo>
                  <a:pt x="41643" y="173062"/>
                </a:lnTo>
                <a:lnTo>
                  <a:pt x="1423022" y="173062"/>
                </a:lnTo>
                <a:lnTo>
                  <a:pt x="1439226" y="170231"/>
                </a:lnTo>
                <a:lnTo>
                  <a:pt x="1452464" y="162512"/>
                </a:lnTo>
                <a:lnTo>
                  <a:pt x="1461391" y="151063"/>
                </a:lnTo>
                <a:lnTo>
                  <a:pt x="1464665" y="137045"/>
                </a:lnTo>
                <a:lnTo>
                  <a:pt x="1464665" y="35991"/>
                </a:lnTo>
                <a:lnTo>
                  <a:pt x="1461391" y="21988"/>
                </a:lnTo>
                <a:lnTo>
                  <a:pt x="1452464" y="10547"/>
                </a:lnTo>
                <a:lnTo>
                  <a:pt x="1439226" y="2830"/>
                </a:lnTo>
                <a:lnTo>
                  <a:pt x="1423022" y="0"/>
                </a:lnTo>
                <a:close/>
              </a:path>
            </a:pathLst>
          </a:custGeom>
          <a:solidFill>
            <a:srgbClr val="595857"/>
          </a:solidFill>
        </p:spPr>
        <p:txBody>
          <a:bodyPr wrap="square" lIns="0" tIns="0" rIns="0" bIns="0" rtlCol="0"/>
          <a:lstStyle/>
          <a:p>
            <a:endParaRPr sz="1200"/>
          </a:p>
        </p:txBody>
      </p:sp>
      <p:sp>
        <p:nvSpPr>
          <p:cNvPr id="1649" name="object 73"/>
          <p:cNvSpPr txBox="1"/>
          <p:nvPr/>
        </p:nvSpPr>
        <p:spPr>
          <a:xfrm>
            <a:off x="1303318" y="6105744"/>
            <a:ext cx="2969582" cy="184666"/>
          </a:xfrm>
          <a:prstGeom prst="rect">
            <a:avLst/>
          </a:prstGeom>
        </p:spPr>
        <p:txBody>
          <a:bodyPr vert="horz" wrap="square" lIns="0" tIns="0" rIns="0" bIns="0" rtlCol="0">
            <a:spAutoFit/>
          </a:bodyPr>
          <a:lstStyle/>
          <a:p>
            <a:pPr marL="12700">
              <a:lnSpc>
                <a:spcPct val="100000"/>
              </a:lnSpc>
            </a:pPr>
            <a:r>
              <a:rPr lang="zh-TW" altLang="en-US" sz="1200" b="1" spc="60">
                <a:solidFill>
                  <a:srgbClr val="FFFFFF"/>
                </a:solidFill>
                <a:latin typeface="游ゴシック" panose="020B0400000000000000" pitchFamily="50" charset="-128"/>
                <a:ea typeface="游ゴシック" panose="020B0400000000000000" pitchFamily="50" charset="-128"/>
                <a:cs typeface="BIZ UDゴシック"/>
              </a:rPr>
              <a:t>様式</a:t>
            </a:r>
            <a:r>
              <a:rPr lang="en-US" altLang="zh-TW" sz="1200" b="1" spc="60">
                <a:solidFill>
                  <a:srgbClr val="FFFFFF"/>
                </a:solidFill>
                <a:latin typeface="游ゴシック" panose="020B0400000000000000" pitchFamily="50" charset="-128"/>
                <a:ea typeface="游ゴシック" panose="020B0400000000000000" pitchFamily="50" charset="-128"/>
                <a:cs typeface="BIZ UDゴシック"/>
              </a:rPr>
              <a:t>10</a:t>
            </a:r>
            <a:r>
              <a:rPr lang="zh-TW" altLang="en-US" sz="1200" b="1" spc="60">
                <a:solidFill>
                  <a:srgbClr val="FFFFFF"/>
                </a:solidFill>
                <a:latin typeface="游ゴシック" panose="020B0400000000000000" pitchFamily="50" charset="-128"/>
                <a:ea typeface="游ゴシック" panose="020B0400000000000000" pitchFamily="50" charset="-128"/>
                <a:cs typeface="BIZ UDゴシック"/>
              </a:rPr>
              <a:t>：</a:t>
            </a:r>
            <a:r>
              <a:rPr lang="ja-JP" altLang="en-US" sz="1200" b="1" spc="60">
                <a:solidFill>
                  <a:srgbClr val="FFFFFF"/>
                </a:solidFill>
                <a:latin typeface="游ゴシック" panose="020B0400000000000000" pitchFamily="50" charset="-128"/>
                <a:ea typeface="游ゴシック" panose="020B0400000000000000" pitchFamily="50" charset="-128"/>
                <a:cs typeface="BIZ UDゴシック"/>
              </a:rPr>
              <a:t>避難所運営委員会記録用紙</a:t>
            </a:r>
            <a:endParaRPr lang="zh-TW" altLang="en-US" sz="1200">
              <a:latin typeface="游ゴシック" panose="020B0400000000000000" pitchFamily="50" charset="-128"/>
              <a:ea typeface="游ゴシック" panose="020B0400000000000000" pitchFamily="50" charset="-128"/>
              <a:cs typeface="BIZ UDゴシック"/>
            </a:endParaRPr>
          </a:p>
        </p:txBody>
      </p:sp>
      <p:sp>
        <p:nvSpPr>
          <p:cNvPr id="1650" name="object 74"/>
          <p:cNvSpPr/>
          <p:nvPr/>
        </p:nvSpPr>
        <p:spPr>
          <a:xfrm>
            <a:off x="3984388" y="6105744"/>
            <a:ext cx="158621" cy="166364"/>
          </a:xfrm>
          <a:custGeom>
            <a:avLst/>
            <a:gdLst/>
            <a:ahLst/>
            <a:cxnLst/>
            <a:rect l="l" t="t" r="r" b="b"/>
            <a:pathLst>
              <a:path w="121920" h="95884">
                <a:moveTo>
                  <a:pt x="62661" y="0"/>
                </a:moveTo>
                <a:lnTo>
                  <a:pt x="60769" y="1015"/>
                </a:lnTo>
                <a:lnTo>
                  <a:pt x="2235" y="28219"/>
                </a:lnTo>
                <a:lnTo>
                  <a:pt x="876" y="28994"/>
                </a:lnTo>
                <a:lnTo>
                  <a:pt x="0" y="30454"/>
                </a:lnTo>
                <a:lnTo>
                  <a:pt x="0" y="89941"/>
                </a:lnTo>
                <a:lnTo>
                  <a:pt x="5829" y="95770"/>
                </a:lnTo>
                <a:lnTo>
                  <a:pt x="65557" y="95770"/>
                </a:lnTo>
                <a:lnTo>
                  <a:pt x="69481" y="91871"/>
                </a:lnTo>
                <a:lnTo>
                  <a:pt x="69481" y="82499"/>
                </a:lnTo>
                <a:lnTo>
                  <a:pt x="65836" y="78828"/>
                </a:lnTo>
                <a:lnTo>
                  <a:pt x="61341" y="78498"/>
                </a:lnTo>
                <a:lnTo>
                  <a:pt x="74244" y="78397"/>
                </a:lnTo>
                <a:lnTo>
                  <a:pt x="78168" y="74510"/>
                </a:lnTo>
                <a:lnTo>
                  <a:pt x="78168" y="64935"/>
                </a:lnTo>
                <a:lnTo>
                  <a:pt x="74244" y="61036"/>
                </a:lnTo>
                <a:lnTo>
                  <a:pt x="82931" y="61036"/>
                </a:lnTo>
                <a:lnTo>
                  <a:pt x="86842" y="57149"/>
                </a:lnTo>
                <a:lnTo>
                  <a:pt x="86842" y="47599"/>
                </a:lnTo>
                <a:lnTo>
                  <a:pt x="82931" y="43675"/>
                </a:lnTo>
                <a:lnTo>
                  <a:pt x="117652" y="43675"/>
                </a:lnTo>
                <a:lnTo>
                  <a:pt x="121577" y="39750"/>
                </a:lnTo>
                <a:lnTo>
                  <a:pt x="121577" y="30225"/>
                </a:lnTo>
                <a:lnTo>
                  <a:pt x="117652" y="26314"/>
                </a:lnTo>
                <a:lnTo>
                  <a:pt x="53454" y="26314"/>
                </a:lnTo>
                <a:lnTo>
                  <a:pt x="52514" y="25349"/>
                </a:lnTo>
                <a:lnTo>
                  <a:pt x="52222" y="24333"/>
                </a:lnTo>
                <a:lnTo>
                  <a:pt x="51892" y="23317"/>
                </a:lnTo>
                <a:lnTo>
                  <a:pt x="52285" y="22097"/>
                </a:lnTo>
                <a:lnTo>
                  <a:pt x="53187" y="21501"/>
                </a:lnTo>
                <a:lnTo>
                  <a:pt x="61518" y="15100"/>
                </a:lnTo>
                <a:lnTo>
                  <a:pt x="69748" y="15100"/>
                </a:lnTo>
                <a:lnTo>
                  <a:pt x="69748" y="4165"/>
                </a:lnTo>
                <a:lnTo>
                  <a:pt x="68618" y="2171"/>
                </a:lnTo>
                <a:lnTo>
                  <a:pt x="64922" y="25"/>
                </a:lnTo>
                <a:lnTo>
                  <a:pt x="62661" y="0"/>
                </a:lnTo>
                <a:close/>
              </a:path>
              <a:path w="121920" h="95884">
                <a:moveTo>
                  <a:pt x="69748" y="15100"/>
                </a:moveTo>
                <a:lnTo>
                  <a:pt x="61518" y="15100"/>
                </a:lnTo>
                <a:lnTo>
                  <a:pt x="69748" y="15493"/>
                </a:lnTo>
                <a:lnTo>
                  <a:pt x="69748" y="15100"/>
                </a:lnTo>
                <a:close/>
              </a:path>
            </a:pathLst>
          </a:custGeom>
          <a:solidFill>
            <a:srgbClr val="FFFFFF"/>
          </a:solidFill>
        </p:spPr>
        <p:txBody>
          <a:bodyPr wrap="square" lIns="0" tIns="0" rIns="0" bIns="0" rtlCol="0"/>
          <a:lstStyle/>
          <a:p>
            <a:endParaRPr sz="1200"/>
          </a:p>
        </p:txBody>
      </p:sp>
    </p:spTree>
    <p:extLst>
      <p:ext uri="{BB962C8B-B14F-4D97-AF65-F5344CB8AC3E}">
        <p14:creationId xmlns:p14="http://schemas.microsoft.com/office/powerpoint/2010/main" val="178736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0" name="表 16"/>
          <p:cNvGraphicFramePr>
            <a:graphicFrameLocks noGrp="1"/>
          </p:cNvGraphicFramePr>
          <p:nvPr>
            <p:extLst>
              <p:ext uri="{D42A27DB-BD31-4B8C-83A1-F6EECF244321}">
                <p14:modId xmlns:p14="http://schemas.microsoft.com/office/powerpoint/2010/main" val="2380723091"/>
              </p:ext>
            </p:extLst>
          </p:nvPr>
        </p:nvGraphicFramePr>
        <p:xfrm>
          <a:off x="1011238" y="2858644"/>
          <a:ext cx="5537200" cy="6767930"/>
        </p:xfrm>
        <a:graphic>
          <a:graphicData uri="http://schemas.openxmlformats.org/drawingml/2006/table">
            <a:tbl>
              <a:tblPr firstRow="1" firstCol="1" bandRow="1"/>
              <a:tblGrid>
                <a:gridCol w="535305">
                  <a:extLst>
                    <a:ext uri="{9D8B030D-6E8A-4147-A177-3AD203B41FA5}"/>
                  </a:extLst>
                </a:gridCol>
                <a:gridCol w="1873885">
                  <a:extLst>
                    <a:ext uri="{9D8B030D-6E8A-4147-A177-3AD203B41FA5}"/>
                  </a:extLst>
                </a:gridCol>
                <a:gridCol w="3128010">
                  <a:extLst>
                    <a:ext uri="{9D8B030D-6E8A-4147-A177-3AD203B41FA5}"/>
                  </a:extLst>
                </a:gridCol>
              </a:tblGrid>
              <a:tr h="216000">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Ver.</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r>
                        <a:rPr lang="ja-JP" sz="1200" kern="10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改訂日</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r>
                        <a:rPr lang="ja-JP" sz="1200" kern="10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改定履歴</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1.0</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200" kern="100" dirty="0">
                          <a:effectLst/>
                          <a:latin typeface="Century" panose="02040604050505020304" pitchFamily="18" charset="0"/>
                          <a:ea typeface="HG丸ｺﾞｼｯｸM-PRO" panose="020F0600000000000000" pitchFamily="50" charset="-128"/>
                          <a:cs typeface="Times New Roman" panose="02020603050405020304" pitchFamily="18" charset="0"/>
                        </a:rPr>
                        <a:t>令和４年</a:t>
                      </a:r>
                      <a:r>
                        <a:rPr lang="ja-JP" altLang="en-US" sz="1200" kern="100" dirty="0">
                          <a:effectLst/>
                          <a:latin typeface="Century" panose="02040604050505020304" pitchFamily="18" charset="0"/>
                          <a:ea typeface="HG丸ｺﾞｼｯｸM-PRO" panose="020F0600000000000000" pitchFamily="50" charset="-128"/>
                          <a:cs typeface="Times New Roman" panose="02020603050405020304" pitchFamily="18" charset="0"/>
                        </a:rPr>
                        <a:t>３</a:t>
                      </a:r>
                      <a:r>
                        <a:rPr lang="ja-JP" sz="1200" kern="100" dirty="0">
                          <a:effectLst/>
                          <a:latin typeface="Century" panose="02040604050505020304" pitchFamily="18" charset="0"/>
                          <a:ea typeface="HG丸ｺﾞｼｯｸM-PRO" panose="020F0600000000000000" pitchFamily="50" charset="-128"/>
                          <a:cs typeface="Times New Roman" panose="02020603050405020304" pitchFamily="18" charset="0"/>
                        </a:rPr>
                        <a:t>月</a:t>
                      </a:r>
                      <a:r>
                        <a:rPr lang="ja-JP" altLang="en-US" sz="1200" kern="100" dirty="0">
                          <a:effectLst/>
                          <a:latin typeface="Century" panose="02040604050505020304" pitchFamily="18" charset="0"/>
                          <a:ea typeface="HG丸ｺﾞｼｯｸM-PRO" panose="020F0600000000000000" pitchFamily="50" charset="-128"/>
                          <a:cs typeface="Times New Roman" panose="02020603050405020304" pitchFamily="18" charset="0"/>
                        </a:rPr>
                        <a:t>３１</a:t>
                      </a:r>
                      <a:r>
                        <a:rPr lang="ja-JP" sz="1200" kern="100" dirty="0">
                          <a:effectLst/>
                          <a:latin typeface="Century" panose="02040604050505020304" pitchFamily="18" charset="0"/>
                          <a:ea typeface="HG丸ｺﾞｼｯｸM-PRO" panose="020F0600000000000000" pitchFamily="50" charset="-128"/>
                          <a:cs typeface="Times New Roman" panose="02020603050405020304" pitchFamily="18" charset="0"/>
                        </a:rPr>
                        <a:t>日</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200" kern="100">
                          <a:effectLst/>
                          <a:latin typeface="Century" panose="02040604050505020304" pitchFamily="18" charset="0"/>
                          <a:ea typeface="HG丸ｺﾞｼｯｸM-PRO" panose="020F0600000000000000" pitchFamily="50" charset="-128"/>
                          <a:cs typeface="Times New Roman" panose="02020603050405020304" pitchFamily="18" charset="0"/>
                        </a:rPr>
                        <a:t>全４回の検討会の成果を反映した、避難所開設・運営マニュアルの完成</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467995">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kern="10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2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bl>
          </a:graphicData>
        </a:graphic>
      </p:graphicFrame>
      <p:sp>
        <p:nvSpPr>
          <p:cNvPr id="1211" name="Rectangle 2046"/>
          <p:cNvSpPr>
            <a:spLocks noChangeArrowheads="1"/>
          </p:cNvSpPr>
          <p:nvPr/>
        </p:nvSpPr>
        <p:spPr>
          <a:xfrm>
            <a:off x="1011238" y="574431"/>
            <a:ext cx="5534025" cy="1553723"/>
          </a:xfrm>
          <a:prstGeom prst="rect">
            <a:avLst/>
          </a:prstGeom>
          <a:solidFill>
            <a:srgbClr val="DEEAF6"/>
          </a:solidFill>
          <a:ln w="28575">
            <a:solidFill>
              <a:srgbClr val="5A5A5A"/>
            </a:solidFill>
            <a:miter lim="800000"/>
            <a:headEnd/>
            <a:tailEnd/>
          </a:ln>
        </p:spPr>
        <p:txBody>
          <a:bodyPr vert="horz" wrap="square" lIns="108000" tIns="43200" rIns="144000" bIns="8890" numCol="1" anchor="ctr" anchorCtr="0" compatLnSpc="1">
            <a:prstTxWarp prst="textNoShape">
              <a:avLst/>
            </a:prstTxWarp>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pPr>
            <a:r>
              <a:rPr kumimoji="0" lang="ja-JP" altLang="ja-JP" sz="1400" b="1" i="0" u="none" strike="noStrike" cap="none" normalizeH="0" baseline="0" dirty="0">
                <a:ln>
                  <a:noFill/>
                </a:ln>
                <a:solidFill>
                  <a:schemeClr val="tx1"/>
                </a:solidFill>
                <a:effectLst/>
                <a:latin typeface="+mn-ea"/>
                <a:cs typeface="Times New Roman" panose="02020603050405020304" pitchFamily="18" charset="0"/>
              </a:rPr>
              <a:t>マニュアルは、常に最新の情報に更新します。</a:t>
            </a:r>
            <a:endParaRPr kumimoji="0" lang="ja-JP" altLang="ja-JP" sz="400" b="1" i="0" u="none" strike="noStrike" cap="none" normalizeH="0" baseline="0" dirty="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mn-ea"/>
                <a:cs typeface="Times New Roman" panose="02020603050405020304" pitchFamily="18" charset="0"/>
              </a:rPr>
              <a:t>　　　</a:t>
            </a:r>
            <a:r>
              <a:rPr kumimoji="0" lang="ja-JP" altLang="ja-JP" sz="1200" b="0" i="0" u="none" strike="noStrike" cap="none" normalizeH="0" baseline="0" dirty="0">
                <a:ln>
                  <a:noFill/>
                </a:ln>
                <a:solidFill>
                  <a:schemeClr val="tx1"/>
                </a:solidFill>
                <a:effectLst/>
                <a:latin typeface="+mn-ea"/>
                <a:cs typeface="Times New Roman" panose="02020603050405020304" pitchFamily="18" charset="0"/>
              </a:rPr>
              <a:t>・運営委員メンバーの変更時等</a:t>
            </a:r>
            <a:endParaRPr kumimoji="0" lang="ja-JP" altLang="ja-JP" sz="400" b="0" i="0" u="none" strike="noStrike" cap="none" normalizeH="0" baseline="0" dirty="0">
              <a:ln>
                <a:noFill/>
              </a:ln>
              <a:solidFill>
                <a:schemeClr val="tx1"/>
              </a:solidFill>
              <a:effectLst/>
              <a:latin typeface="+mn-ea"/>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pPr>
            <a:r>
              <a:rPr kumimoji="0" lang="ja-JP" altLang="ja-JP" sz="1400" b="1" i="0" u="none" strike="noStrike" cap="none" normalizeH="0" baseline="0" dirty="0">
                <a:ln>
                  <a:noFill/>
                </a:ln>
                <a:solidFill>
                  <a:schemeClr val="tx1"/>
                </a:solidFill>
                <a:effectLst/>
                <a:latin typeface="+mn-ea"/>
                <a:cs typeface="Times New Roman" panose="02020603050405020304" pitchFamily="18" charset="0"/>
              </a:rPr>
              <a:t>いざというときに動けるよう、訓練や話し合いを通じて</a:t>
            </a:r>
            <a:r>
              <a:rPr kumimoji="0" lang="en-US" altLang="ja-JP" sz="1400" b="1" i="0" u="none" strike="noStrike" cap="none" normalizeH="0" baseline="0" dirty="0">
                <a:ln>
                  <a:noFill/>
                </a:ln>
                <a:solidFill>
                  <a:schemeClr val="tx1"/>
                </a:solidFill>
                <a:effectLst/>
                <a:latin typeface="+mn-ea"/>
                <a:cs typeface="Times New Roman" panose="02020603050405020304" pitchFamily="18" charset="0"/>
              </a:rPr>
              <a:t/>
            </a:r>
            <a:br>
              <a:rPr kumimoji="0" lang="en-US" altLang="ja-JP" sz="1400" b="1" i="0" u="none" strike="noStrike" cap="none" normalizeH="0" baseline="0" dirty="0">
                <a:ln>
                  <a:noFill/>
                </a:ln>
                <a:solidFill>
                  <a:schemeClr val="tx1"/>
                </a:solidFill>
                <a:effectLst/>
                <a:latin typeface="+mn-ea"/>
                <a:cs typeface="Times New Roman" panose="02020603050405020304" pitchFamily="18" charset="0"/>
              </a:rPr>
            </a:br>
            <a:r>
              <a:rPr kumimoji="0" lang="ja-JP" altLang="ja-JP" sz="1400" b="1" i="0" u="none" strike="noStrike" cap="none" normalizeH="0" baseline="0" dirty="0">
                <a:ln>
                  <a:noFill/>
                </a:ln>
                <a:solidFill>
                  <a:schemeClr val="tx1"/>
                </a:solidFill>
                <a:effectLst/>
                <a:latin typeface="+mn-ea"/>
                <a:cs typeface="Times New Roman" panose="02020603050405020304" pitchFamily="18" charset="0"/>
              </a:rPr>
              <a:t>マニュアルを見直します。</a:t>
            </a:r>
            <a:endParaRPr kumimoji="0" lang="en-US" altLang="ja-JP" sz="1400" b="1" i="0" u="none" strike="noStrike" cap="none" normalizeH="0" baseline="0" dirty="0">
              <a:ln>
                <a:noFill/>
              </a:ln>
              <a:solidFill>
                <a:schemeClr val="tx1"/>
              </a:solidFill>
              <a:effectLst/>
              <a:latin typeface="+mn-ea"/>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l"/>
              <a:tabLst/>
            </a:pPr>
            <a:r>
              <a:rPr lang="ja-JP" altLang="en-US" sz="1400" b="1" dirty="0">
                <a:latin typeface="+mn-ea"/>
                <a:cs typeface="Times New Roman" panose="02020603050405020304" pitchFamily="18" charset="0"/>
              </a:rPr>
              <a:t>マニュアルの保管場所は、●●●● 、 ●●●● 、 ●●●●です。</a:t>
            </a:r>
            <a:endParaRPr kumimoji="0" lang="ja-JP" altLang="ja-JP" sz="1800" b="1" i="0" u="none" strike="noStrike" cap="none" normalizeH="0" baseline="0" dirty="0">
              <a:ln>
                <a:noFill/>
              </a:ln>
              <a:solidFill>
                <a:schemeClr val="tx1"/>
              </a:solidFill>
              <a:effectLst/>
              <a:latin typeface="+mn-ea"/>
            </a:endParaRPr>
          </a:p>
        </p:txBody>
      </p:sp>
      <p:sp>
        <p:nvSpPr>
          <p:cNvPr id="1212" name="Rectangle 9"/>
          <p:cNvSpPr>
            <a:spLocks noChangeArrowheads="1"/>
          </p:cNvSpPr>
          <p:nvPr/>
        </p:nvSpPr>
        <p:spPr>
          <a:xfrm>
            <a:off x="1011238" y="2914134"/>
            <a:ext cx="184731" cy="369332"/>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endParaRPr lang="ja-JP" altLang="en-US">
              <a:latin typeface="+mn-ea"/>
            </a:endParaRPr>
          </a:p>
        </p:txBody>
      </p:sp>
      <p:sp>
        <p:nvSpPr>
          <p:cNvPr id="1213" name="Rectangle 12"/>
          <p:cNvSpPr>
            <a:spLocks noChangeArrowheads="1"/>
          </p:cNvSpPr>
          <p:nvPr/>
        </p:nvSpPr>
        <p:spPr>
          <a:xfrm>
            <a:off x="1011238" y="2834958"/>
            <a:ext cx="184731" cy="984885"/>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400" b="0" i="0" u="none" strike="noStrike" cap="none" normalizeH="0" baseline="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a:ln>
                  <a:noFill/>
                </a:ln>
                <a:solidFill>
                  <a:schemeClr val="tx1"/>
                </a:solidFill>
                <a:effectLst/>
                <a:latin typeface="+mn-ea"/>
              </a:rPr>
              <a:t/>
            </a:r>
            <a:br>
              <a:rPr kumimoji="0" lang="ja-JP" altLang="ja-JP" sz="1800" b="0" i="0" u="none" strike="noStrike" cap="none" normalizeH="0" baseline="0">
                <a:ln>
                  <a:noFill/>
                </a:ln>
                <a:solidFill>
                  <a:schemeClr val="tx1"/>
                </a:solidFill>
                <a:effectLst/>
                <a:latin typeface="+mn-ea"/>
              </a:rPr>
            </a:br>
            <a:endParaRPr kumimoji="0" lang="ja-JP" altLang="ja-JP" sz="1800" b="0" i="0" u="none" strike="noStrike" cap="none" normalizeH="0" baseline="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mn-ea"/>
            </a:endParaRPr>
          </a:p>
        </p:txBody>
      </p:sp>
      <p:sp>
        <p:nvSpPr>
          <p:cNvPr id="1214" name="AutoShape 2040"/>
          <p:cNvSpPr>
            <a:spLocks noChangeArrowheads="1"/>
          </p:cNvSpPr>
          <p:nvPr/>
        </p:nvSpPr>
        <p:spPr>
          <a:xfrm>
            <a:off x="1012825" y="2292458"/>
            <a:ext cx="5534025" cy="387350"/>
          </a:xfrm>
          <a:prstGeom prst="rect">
            <a:avLst/>
          </a:prstGeom>
          <a:solidFill>
            <a:schemeClr val="accent1">
              <a:lumMod val="50000"/>
            </a:schemeClr>
          </a:solidFill>
          <a:ln w="9525" algn="ctr">
            <a:solidFill>
              <a:srgbClr val="5A5A5A"/>
            </a:solidFill>
            <a:round/>
            <a:headEnd/>
            <a:tailEnd/>
          </a:ln>
          <a:effectLst/>
        </p:spPr>
        <p:txBody>
          <a:bodyPr rot="0" vert="horz" wrap="square" lIns="74295" tIns="9000" rIns="74295" bIns="8890" anchor="ctr" anchorCtr="0" upright="1">
            <a:noAutofit/>
          </a:bodyPr>
          <a:lstStyle/>
          <a:p>
            <a:pPr algn="ctr">
              <a:lnSpc>
                <a:spcPts val="2000"/>
              </a:lnSpc>
            </a:pPr>
            <a:r>
              <a:rPr lang="ja-JP" sz="1400" kern="0" spc="2800">
                <a:solidFill>
                  <a:schemeClr val="bg1"/>
                </a:solidFill>
                <a:effectLst/>
                <a:latin typeface="+mn-ea"/>
                <a:cs typeface="Times New Roman" panose="02020603050405020304" pitchFamily="18" charset="0"/>
              </a:rPr>
              <a:t>改訂履歴</a:t>
            </a:r>
            <a:endParaRPr lang="ja-JP" sz="1050" kern="100" spc="2800">
              <a:solidFill>
                <a:schemeClr val="bg1"/>
              </a:solidFill>
              <a:effectLst/>
              <a:latin typeface="+mn-ea"/>
              <a:cs typeface="Times New Roman" panose="02020603050405020304" pitchFamily="18" charset="0"/>
            </a:endParaRPr>
          </a:p>
        </p:txBody>
      </p:sp>
    </p:spTree>
    <p:extLst>
      <p:ext uri="{BB962C8B-B14F-4D97-AF65-F5344CB8AC3E}">
        <p14:creationId xmlns:p14="http://schemas.microsoft.com/office/powerpoint/2010/main" val="2681525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2" name="テキスト ボックス 27"/>
          <p:cNvSpPr txBox="1"/>
          <p:nvPr/>
        </p:nvSpPr>
        <p:spPr>
          <a:xfrm>
            <a:off x="6748234" y="10189637"/>
            <a:ext cx="687990"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２５</a:t>
            </a:r>
            <a:endParaRPr lang="ja-JP" altLang="en-US" dirty="0">
              <a:solidFill>
                <a:schemeClr val="tx1">
                  <a:lumMod val="50000"/>
                  <a:lumOff val="50000"/>
                </a:schemeClr>
              </a:solidFill>
              <a:latin typeface="+mj-ea"/>
              <a:ea typeface="+mj-ea"/>
            </a:endParaRPr>
          </a:p>
        </p:txBody>
      </p:sp>
      <p:grpSp>
        <p:nvGrpSpPr>
          <p:cNvPr id="1653" name="object 9"/>
          <p:cNvGrpSpPr/>
          <p:nvPr/>
        </p:nvGrpSpPr>
        <p:grpSpPr>
          <a:xfrm>
            <a:off x="428171" y="465943"/>
            <a:ext cx="6553200" cy="628997"/>
            <a:chOff x="540004" y="1688134"/>
            <a:chExt cx="6480175" cy="334010"/>
          </a:xfrm>
        </p:grpSpPr>
        <p:pic>
          <p:nvPicPr>
            <p:cNvPr id="1654" name="object 10"/>
            <p:cNvPicPr/>
            <p:nvPr/>
          </p:nvPicPr>
          <p:blipFill>
            <a:blip r:embed="rId2"/>
            <a:stretch>
              <a:fillRect/>
            </a:stretch>
          </p:blipFill>
          <p:spPr>
            <a:xfrm>
              <a:off x="4217036" y="1688134"/>
              <a:ext cx="2802965" cy="333693"/>
            </a:xfrm>
            <a:prstGeom prst="rect">
              <a:avLst/>
            </a:prstGeom>
            <a:solidFill>
              <a:srgbClr val="172A88"/>
            </a:solidFill>
            <a:ln>
              <a:solidFill>
                <a:sysClr val="window" lastClr="FFFFFF"/>
              </a:solidFill>
            </a:ln>
          </p:spPr>
        </p:pic>
        <p:sp>
          <p:nvSpPr>
            <p:cNvPr id="1655" name="object 11"/>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solidFill>
              <a:srgbClr val="172A88"/>
            </a:solidFill>
            <a:ln>
              <a:solidFill>
                <a:sysClr val="window" lastClr="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1" sz="1800" b="0" i="0" u="none" strike="noStrike" kern="0" cap="none" spc="0" normalizeH="0" baseline="0" noProof="0">
                <a:ln>
                  <a:noFill/>
                </a:ln>
                <a:solidFill>
                  <a:prstClr val="black"/>
                </a:solidFill>
                <a:effectLst/>
                <a:uLnTx/>
                <a:uFillTx/>
              </a:endParaRPr>
            </a:p>
          </p:txBody>
        </p:sp>
      </p:grpSp>
      <p:sp>
        <p:nvSpPr>
          <p:cNvPr id="1656" name="object 12"/>
          <p:cNvSpPr txBox="1"/>
          <p:nvPr/>
        </p:nvSpPr>
        <p:spPr>
          <a:xfrm>
            <a:off x="589840" y="617452"/>
            <a:ext cx="6193329" cy="382156"/>
          </a:xfrm>
          <a:prstGeom prst="rect">
            <a:avLst/>
          </a:prstGeom>
        </p:spPr>
        <p:txBody>
          <a:bodyPr vert="horz" wrap="square" lIns="0" tIns="12700" rIns="0" bIns="0" rtlCol="0">
            <a:spAutoFit/>
          </a:bodyPr>
          <a:lstStyle/>
          <a:p>
            <a:pPr marL="12700" defTabSz="914400">
              <a:spcBef>
                <a:spcPts val="100"/>
              </a:spcBef>
            </a:pPr>
            <a:r>
              <a:rPr kumimoji="1" lang="ja-JP" altLang="en-US" sz="2400" b="1">
                <a:solidFill>
                  <a:prstClr val="white"/>
                </a:solidFill>
                <a:latin typeface="游ゴシック" panose="020B0400000000000000" pitchFamily="50" charset="-128"/>
                <a:cs typeface="YuGothic"/>
              </a:rPr>
              <a:t>３</a:t>
            </a:r>
            <a:r>
              <a:rPr kumimoji="1" lang="en-US" altLang="ja-JP" sz="2400" b="1">
                <a:solidFill>
                  <a:prstClr val="white"/>
                </a:solidFill>
                <a:latin typeface="游ゴシック" panose="020B0400000000000000" pitchFamily="50" charset="-128"/>
                <a:cs typeface="YuGothic"/>
              </a:rPr>
              <a:t>.</a:t>
            </a:r>
            <a:r>
              <a:rPr kumimoji="1" lang="ja-JP" altLang="en-US" sz="2400" b="1">
                <a:solidFill>
                  <a:prstClr val="white"/>
                </a:solidFill>
                <a:latin typeface="游ゴシック" panose="020B0400000000000000" pitchFamily="50" charset="-128"/>
                <a:cs typeface="YuGothic"/>
              </a:rPr>
              <a:t> 避難所開設担当者からの引継ぎ</a:t>
            </a:r>
          </a:p>
        </p:txBody>
      </p:sp>
      <p:sp>
        <p:nvSpPr>
          <p:cNvPr id="1657" name="テキスト ボックス 81"/>
          <p:cNvSpPr txBox="1"/>
          <p:nvPr/>
        </p:nvSpPr>
        <p:spPr>
          <a:xfrm>
            <a:off x="710342" y="1246662"/>
            <a:ext cx="5975984" cy="514949"/>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marL="72000" marR="5080" lvl="0" indent="0" algn="just" defTabSz="914400" eaLnBrk="1" fontAlgn="auto" latinLnBrk="0" hangingPunct="1">
              <a:lnSpc>
                <a:spcPct val="120000"/>
              </a:lnSpc>
              <a:spcBef>
                <a:spcPts val="0"/>
              </a:spcBef>
              <a:spcAft>
                <a:spcPts val="0"/>
              </a:spcAft>
              <a:buClrTx/>
              <a:buSzTx/>
              <a:buFontTx/>
              <a:buNone/>
              <a:tabLst/>
              <a:defRPr/>
            </a:pPr>
            <a:r>
              <a:rPr kumimoji="1" lang="ja-JP" altLang="en-US" sz="1400" b="0" i="0" u="none" strike="noStrike" kern="0" cap="none" spc="0" normalizeH="0" baseline="0" noProof="0">
                <a:ln>
                  <a:noFill/>
                </a:ln>
                <a:solidFill>
                  <a:srgbClr val="221815"/>
                </a:solidFill>
                <a:effectLst/>
                <a:uLnTx/>
                <a:uFillTx/>
                <a:latin typeface="Yu Gothic Medium" panose="020B0400000000000000" pitchFamily="34" charset="-128"/>
                <a:ea typeface="Yu Gothic Medium" panose="020B0400000000000000" pitchFamily="34" charset="-128"/>
              </a:rPr>
              <a:t>避難所開設時に行った業務内容は、避難所運営委員会の関連する運営班に対して適切に引継ぐ。</a:t>
            </a:r>
          </a:p>
        </p:txBody>
      </p:sp>
      <p:sp>
        <p:nvSpPr>
          <p:cNvPr id="1658" name="正方形/長方形 82"/>
          <p:cNvSpPr/>
          <p:nvPr/>
        </p:nvSpPr>
        <p:spPr>
          <a:xfrm>
            <a:off x="631686" y="2894011"/>
            <a:ext cx="2615885" cy="1799823"/>
          </a:xfrm>
          <a:prstGeom prst="rect">
            <a:avLst/>
          </a:prstGeom>
          <a:noFill/>
          <a:ln w="25400" cap="flat" cmpd="sng" algn="ctr">
            <a:solidFill>
              <a:srgbClr val="1F497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a:ln>
                <a:noFill/>
              </a:ln>
              <a:solidFill>
                <a:prstClr val="white"/>
              </a:solidFill>
              <a:effectLst/>
              <a:uLnTx/>
              <a:uFillTx/>
              <a:latin typeface="游ゴシック" panose="020B0400000000000000" pitchFamily="50" charset="-128"/>
              <a:ea typeface="ＭＳ Ｐゴシック" panose="020B0600070205080204" pitchFamily="50" charset="-128"/>
              <a:cs typeface="+mn-cs"/>
            </a:endParaRPr>
          </a:p>
        </p:txBody>
      </p:sp>
      <p:sp>
        <p:nvSpPr>
          <p:cNvPr id="1659" name="テキスト ボックス 83"/>
          <p:cNvSpPr txBox="1"/>
          <p:nvPr/>
        </p:nvSpPr>
        <p:spPr>
          <a:xfrm>
            <a:off x="792132" y="3013204"/>
            <a:ext cx="2226839" cy="1404808"/>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gn="l" defTabSz="914400">
              <a:lnSpc>
                <a:spcPct val="120000"/>
              </a:lnSpc>
            </a:pPr>
            <a:r>
              <a:rPr kumimoji="1" lang="ja-JP" altLang="en-US" sz="1600" b="1" dirty="0">
                <a:solidFill>
                  <a:srgbClr val="1F497D"/>
                </a:solidFill>
                <a:latin typeface="游ゴシック" panose="020B0400000000000000" pitchFamily="50" charset="-128"/>
                <a:ea typeface="游ゴシック" panose="020B0400000000000000" pitchFamily="50" charset="-128"/>
              </a:rPr>
              <a:t>避難者の受け入れ、取りまとめに関すること</a:t>
            </a:r>
            <a:endParaRPr kumimoji="1" lang="en-US" altLang="ja-JP" sz="1600" b="1" dirty="0">
              <a:solidFill>
                <a:srgbClr val="1F497D"/>
              </a:solidFill>
              <a:latin typeface="游ゴシック" panose="020B0400000000000000" pitchFamily="50" charset="-128"/>
              <a:ea typeface="游ゴシック" panose="020B0400000000000000" pitchFamily="50" charset="-128"/>
            </a:endParaRPr>
          </a:p>
          <a:p>
            <a:pPr algn="l" defTabSz="914400">
              <a:lnSpc>
                <a:spcPct val="120000"/>
              </a:lnSpc>
            </a:pPr>
            <a:endParaRPr kumimoji="1" lang="en-US" altLang="ja-JP" sz="1100" b="1" dirty="0">
              <a:solidFill>
                <a:srgbClr val="1F497D"/>
              </a:solidFill>
              <a:latin typeface="游ゴシック" panose="020B0400000000000000" pitchFamily="50" charset="-128"/>
              <a:ea typeface="游ゴシック" panose="020B0400000000000000" pitchFamily="50" charset="-128"/>
            </a:endParaRPr>
          </a:p>
          <a:p>
            <a:pPr algn="l" defTabSz="914400">
              <a:lnSpc>
                <a:spcPct val="120000"/>
              </a:lnSpc>
            </a:pPr>
            <a:r>
              <a:rPr kumimoji="1" lang="en-US" altLang="ja-JP" sz="1100" b="1" dirty="0">
                <a:solidFill>
                  <a:srgbClr val="1F497D"/>
                </a:solidFill>
                <a:latin typeface="游ゴシック" panose="020B0400000000000000" pitchFamily="50" charset="-128"/>
                <a:ea typeface="游ゴシック" panose="020B0400000000000000" pitchFamily="50" charset="-128"/>
              </a:rPr>
              <a:t>【</a:t>
            </a:r>
            <a:r>
              <a:rPr kumimoji="1" lang="ja-JP" altLang="en-US" sz="1100" b="1" dirty="0">
                <a:solidFill>
                  <a:srgbClr val="1F497D"/>
                </a:solidFill>
                <a:latin typeface="游ゴシック" panose="020B0400000000000000" pitchFamily="50" charset="-128"/>
                <a:ea typeface="游ゴシック" panose="020B0400000000000000" pitchFamily="50" charset="-128"/>
              </a:rPr>
              <a:t>アクションカード</a:t>
            </a:r>
            <a:r>
              <a:rPr kumimoji="1" lang="en-US" altLang="ja-JP" sz="1100" b="1" dirty="0">
                <a:solidFill>
                  <a:srgbClr val="1F497D"/>
                </a:solidFill>
                <a:latin typeface="游ゴシック" panose="020B0400000000000000" pitchFamily="50" charset="-128"/>
                <a:ea typeface="游ゴシック" panose="020B0400000000000000" pitchFamily="50" charset="-128"/>
              </a:rPr>
              <a:t>】</a:t>
            </a:r>
          </a:p>
          <a:p>
            <a:pPr algn="l" defTabSz="914400">
              <a:lnSpc>
                <a:spcPct val="120000"/>
              </a:lnSpc>
            </a:pPr>
            <a:r>
              <a:rPr kumimoji="1" lang="ja-JP" altLang="en-US" sz="1100" b="1" dirty="0">
                <a:solidFill>
                  <a:srgbClr val="1F497D"/>
                </a:solidFill>
                <a:latin typeface="游ゴシック" panose="020B0400000000000000" pitchFamily="50" charset="-128"/>
                <a:ea typeface="游ゴシック" panose="020B0400000000000000" pitchFamily="50" charset="-128"/>
              </a:rPr>
              <a:t>２ 避難者の受入</a:t>
            </a:r>
          </a:p>
          <a:p>
            <a:pPr algn="l" defTabSz="914400">
              <a:lnSpc>
                <a:spcPct val="120000"/>
              </a:lnSpc>
            </a:pPr>
            <a:r>
              <a:rPr kumimoji="1" lang="ja-JP" altLang="en-US" sz="1100" b="1" dirty="0">
                <a:solidFill>
                  <a:srgbClr val="1F497D"/>
                </a:solidFill>
                <a:latin typeface="游ゴシック" panose="020B0400000000000000" pitchFamily="50" charset="-128"/>
                <a:ea typeface="游ゴシック" panose="020B0400000000000000" pitchFamily="50" charset="-128"/>
              </a:rPr>
              <a:t>３ 避難者状況の取りまとめと報告</a:t>
            </a:r>
          </a:p>
        </p:txBody>
      </p:sp>
      <p:sp>
        <p:nvSpPr>
          <p:cNvPr id="1660" name="矢印: 右 84"/>
          <p:cNvSpPr/>
          <p:nvPr/>
        </p:nvSpPr>
        <p:spPr>
          <a:xfrm>
            <a:off x="3638097" y="3317080"/>
            <a:ext cx="899068" cy="381000"/>
          </a:xfrm>
          <a:prstGeom prst="rightArrow">
            <a:avLst/>
          </a:prstGeom>
          <a:solidFill>
            <a:srgbClr val="1F497D"/>
          </a:solidFill>
          <a:ln w="25400" cap="flat" cmpd="sng" algn="ctr">
            <a:solidFill>
              <a:srgbClr val="1F497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a:ln>
                <a:noFill/>
              </a:ln>
              <a:solidFill>
                <a:prstClr val="white"/>
              </a:solidFill>
              <a:effectLst/>
              <a:uLnTx/>
              <a:uFillTx/>
              <a:latin typeface="游ゴシック" panose="020B0400000000000000" pitchFamily="50" charset="-128"/>
              <a:ea typeface="ＭＳ Ｐゴシック" panose="020B0600070205080204" pitchFamily="50" charset="-128"/>
              <a:cs typeface="+mn-cs"/>
            </a:endParaRPr>
          </a:p>
        </p:txBody>
      </p:sp>
      <p:sp>
        <p:nvSpPr>
          <p:cNvPr id="1661" name="正方形/長方形 85"/>
          <p:cNvSpPr/>
          <p:nvPr/>
        </p:nvSpPr>
        <p:spPr>
          <a:xfrm>
            <a:off x="5026410" y="3122612"/>
            <a:ext cx="1658811" cy="804068"/>
          </a:xfrm>
          <a:prstGeom prst="rect">
            <a:avLst/>
          </a:prstGeom>
          <a:solidFill>
            <a:srgbClr val="1F497D"/>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a:ln>
                  <a:noFill/>
                </a:ln>
                <a:solidFill>
                  <a:prstClr val="white"/>
                </a:solidFill>
                <a:effectLst/>
                <a:uLnTx/>
                <a:uFillTx/>
                <a:latin typeface="游ゴシック" panose="020B0400000000000000" pitchFamily="50" charset="-128"/>
                <a:ea typeface="ＭＳ Ｐゴシック" panose="020B0600070205080204" pitchFamily="50" charset="-128"/>
                <a:cs typeface="+mn-cs"/>
              </a:rPr>
              <a:t>総務班</a:t>
            </a:r>
            <a:endParaRPr kumimoji="1" lang="ja-JP" altLang="en-US" sz="1400" b="1" i="0" u="none" strike="noStrike" kern="0" cap="none" spc="0" normalizeH="0" baseline="0" noProof="0">
              <a:ln>
                <a:noFill/>
              </a:ln>
              <a:solidFill>
                <a:prstClr val="white"/>
              </a:solidFill>
              <a:effectLst/>
              <a:uLnTx/>
              <a:uFillTx/>
              <a:latin typeface="游ゴシック" panose="020B0400000000000000" pitchFamily="50" charset="-128"/>
              <a:ea typeface="ＭＳ Ｐゴシック" panose="020B0600070205080204" pitchFamily="50" charset="-128"/>
              <a:cs typeface="+mn-cs"/>
            </a:endParaRPr>
          </a:p>
        </p:txBody>
      </p:sp>
      <p:sp>
        <p:nvSpPr>
          <p:cNvPr id="1662" name="正方形/長方形 86"/>
          <p:cNvSpPr/>
          <p:nvPr/>
        </p:nvSpPr>
        <p:spPr>
          <a:xfrm>
            <a:off x="631686" y="4999447"/>
            <a:ext cx="2615885" cy="1617970"/>
          </a:xfrm>
          <a:prstGeom prst="rect">
            <a:avLst/>
          </a:prstGeom>
          <a:noFill/>
          <a:ln w="25400" cap="flat" cmpd="sng" algn="ctr">
            <a:solidFill>
              <a:srgbClr val="1F497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a:ln>
                <a:noFill/>
              </a:ln>
              <a:solidFill>
                <a:prstClr val="white"/>
              </a:solidFill>
              <a:effectLst/>
              <a:uLnTx/>
              <a:uFillTx/>
              <a:latin typeface="游ゴシック" panose="020B0400000000000000" pitchFamily="50" charset="-128"/>
              <a:ea typeface="ＭＳ Ｐゴシック" panose="020B0600070205080204" pitchFamily="50" charset="-128"/>
              <a:cs typeface="+mn-cs"/>
            </a:endParaRPr>
          </a:p>
        </p:txBody>
      </p:sp>
      <p:sp>
        <p:nvSpPr>
          <p:cNvPr id="1663" name="テキスト ボックス 87"/>
          <p:cNvSpPr txBox="1"/>
          <p:nvPr/>
        </p:nvSpPr>
        <p:spPr>
          <a:xfrm>
            <a:off x="792132" y="5330207"/>
            <a:ext cx="2376982" cy="906210"/>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gn="l" defTabSz="914400">
              <a:lnSpc>
                <a:spcPct val="120000"/>
              </a:lnSpc>
            </a:pPr>
            <a:r>
              <a:rPr kumimoji="1" lang="ja-JP" altLang="en-US" sz="1600" b="1" dirty="0">
                <a:solidFill>
                  <a:srgbClr val="1F497D"/>
                </a:solidFill>
                <a:latin typeface="游ゴシック" panose="020B0400000000000000" pitchFamily="50" charset="-128"/>
                <a:ea typeface="游ゴシック" panose="020B0400000000000000" pitchFamily="50" charset="-128"/>
              </a:rPr>
              <a:t>食料・物資に関すること</a:t>
            </a:r>
            <a:endParaRPr kumimoji="1" lang="en-US" altLang="ja-JP" sz="1600" b="1" dirty="0">
              <a:solidFill>
                <a:srgbClr val="1F497D"/>
              </a:solidFill>
              <a:latin typeface="游ゴシック" panose="020B0400000000000000" pitchFamily="50" charset="-128"/>
              <a:ea typeface="游ゴシック" panose="020B0400000000000000" pitchFamily="50" charset="-128"/>
            </a:endParaRPr>
          </a:p>
          <a:p>
            <a:pPr algn="l" defTabSz="914400">
              <a:lnSpc>
                <a:spcPct val="120000"/>
              </a:lnSpc>
            </a:pPr>
            <a:endParaRPr kumimoji="1" lang="en-US" altLang="ja-JP" sz="1100" b="1" dirty="0">
              <a:solidFill>
                <a:srgbClr val="1F497D"/>
              </a:solidFill>
              <a:latin typeface="游ゴシック" panose="020B0400000000000000" pitchFamily="50" charset="-128"/>
              <a:ea typeface="游ゴシック" panose="020B0400000000000000" pitchFamily="50" charset="-128"/>
            </a:endParaRPr>
          </a:p>
          <a:p>
            <a:pPr algn="l" defTabSz="914400">
              <a:lnSpc>
                <a:spcPct val="120000"/>
              </a:lnSpc>
            </a:pPr>
            <a:r>
              <a:rPr kumimoji="1" lang="en-US" altLang="ja-JP" sz="1100" b="1" dirty="0">
                <a:solidFill>
                  <a:srgbClr val="1F497D"/>
                </a:solidFill>
                <a:latin typeface="游ゴシック" panose="020B0400000000000000" pitchFamily="50" charset="-128"/>
                <a:ea typeface="游ゴシック" panose="020B0400000000000000" pitchFamily="50" charset="-128"/>
              </a:rPr>
              <a:t>【</a:t>
            </a:r>
            <a:r>
              <a:rPr kumimoji="1" lang="ja-JP" altLang="en-US" sz="1100" b="1" dirty="0">
                <a:solidFill>
                  <a:srgbClr val="1F497D"/>
                </a:solidFill>
                <a:latin typeface="游ゴシック" panose="020B0400000000000000" pitchFamily="50" charset="-128"/>
                <a:ea typeface="游ゴシック" panose="020B0400000000000000" pitchFamily="50" charset="-128"/>
              </a:rPr>
              <a:t>アクションカード</a:t>
            </a:r>
            <a:r>
              <a:rPr kumimoji="1" lang="en-US" altLang="ja-JP" sz="1100" b="1" dirty="0">
                <a:solidFill>
                  <a:srgbClr val="1F497D"/>
                </a:solidFill>
                <a:latin typeface="游ゴシック" panose="020B0400000000000000" pitchFamily="50" charset="-128"/>
                <a:ea typeface="游ゴシック" panose="020B0400000000000000" pitchFamily="50" charset="-128"/>
              </a:rPr>
              <a:t>】</a:t>
            </a:r>
          </a:p>
          <a:p>
            <a:pPr algn="l" defTabSz="914400">
              <a:lnSpc>
                <a:spcPct val="120000"/>
              </a:lnSpc>
            </a:pPr>
            <a:r>
              <a:rPr kumimoji="1" lang="en-US" altLang="ja-JP" sz="1100" b="1" dirty="0">
                <a:solidFill>
                  <a:srgbClr val="1F497D"/>
                </a:solidFill>
                <a:latin typeface="游ゴシック" panose="020B0400000000000000" pitchFamily="50" charset="-128"/>
                <a:ea typeface="游ゴシック" panose="020B0400000000000000" pitchFamily="50" charset="-128"/>
              </a:rPr>
              <a:t>4  </a:t>
            </a:r>
            <a:r>
              <a:rPr kumimoji="1" lang="ja-JP" altLang="en-US" sz="1100" b="1" dirty="0">
                <a:solidFill>
                  <a:srgbClr val="1F497D"/>
                </a:solidFill>
                <a:latin typeface="游ゴシック" panose="020B0400000000000000" pitchFamily="50" charset="-128"/>
                <a:ea typeface="游ゴシック" panose="020B0400000000000000" pitchFamily="50" charset="-128"/>
              </a:rPr>
              <a:t>備蓄物資の配布</a:t>
            </a:r>
          </a:p>
        </p:txBody>
      </p:sp>
      <p:sp>
        <p:nvSpPr>
          <p:cNvPr id="1664" name="矢印: 右 88"/>
          <p:cNvSpPr/>
          <p:nvPr/>
        </p:nvSpPr>
        <p:spPr>
          <a:xfrm>
            <a:off x="3638097" y="5398217"/>
            <a:ext cx="899068" cy="381000"/>
          </a:xfrm>
          <a:prstGeom prst="rightArrow">
            <a:avLst/>
          </a:prstGeom>
          <a:solidFill>
            <a:srgbClr val="1F497D"/>
          </a:solidFill>
          <a:ln w="25400" cap="flat" cmpd="sng" algn="ctr">
            <a:solidFill>
              <a:srgbClr val="1F497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a:ln>
                <a:noFill/>
              </a:ln>
              <a:solidFill>
                <a:prstClr val="white"/>
              </a:solidFill>
              <a:effectLst/>
              <a:uLnTx/>
              <a:uFillTx/>
              <a:latin typeface="游ゴシック" panose="020B0400000000000000" pitchFamily="50" charset="-128"/>
              <a:ea typeface="ＭＳ Ｐゴシック" panose="020B0600070205080204" pitchFamily="50" charset="-128"/>
              <a:cs typeface="+mn-cs"/>
            </a:endParaRPr>
          </a:p>
        </p:txBody>
      </p:sp>
      <p:sp>
        <p:nvSpPr>
          <p:cNvPr id="1665" name="正方形/長方形 89"/>
          <p:cNvSpPr/>
          <p:nvPr/>
        </p:nvSpPr>
        <p:spPr>
          <a:xfrm>
            <a:off x="5026410" y="5203749"/>
            <a:ext cx="1658811" cy="804068"/>
          </a:xfrm>
          <a:prstGeom prst="rect">
            <a:avLst/>
          </a:prstGeom>
          <a:solidFill>
            <a:srgbClr val="1F497D"/>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a:ln>
                  <a:noFill/>
                </a:ln>
                <a:solidFill>
                  <a:prstClr val="white"/>
                </a:solidFill>
                <a:effectLst/>
                <a:uLnTx/>
                <a:uFillTx/>
                <a:latin typeface="游ゴシック" panose="020B0400000000000000" pitchFamily="50" charset="-128"/>
                <a:ea typeface="ＭＳ Ｐゴシック" panose="020B0600070205080204" pitchFamily="50" charset="-128"/>
                <a:cs typeface="+mn-cs"/>
              </a:rPr>
              <a:t>食料・物資班</a:t>
            </a:r>
            <a:endParaRPr kumimoji="1" lang="ja-JP" altLang="en-US" sz="1400" b="1" i="0" u="none" strike="noStrike" kern="0" cap="none" spc="0" normalizeH="0" baseline="0" noProof="0">
              <a:ln>
                <a:noFill/>
              </a:ln>
              <a:solidFill>
                <a:prstClr val="white"/>
              </a:solidFill>
              <a:effectLst/>
              <a:uLnTx/>
              <a:uFillTx/>
              <a:latin typeface="游ゴシック" panose="020B0400000000000000" pitchFamily="50" charset="-128"/>
              <a:ea typeface="ＭＳ Ｐゴシック" panose="020B0600070205080204" pitchFamily="50" charset="-128"/>
              <a:cs typeface="+mn-cs"/>
            </a:endParaRPr>
          </a:p>
        </p:txBody>
      </p:sp>
      <p:sp>
        <p:nvSpPr>
          <p:cNvPr id="1666" name="テキスト ボックス 90"/>
          <p:cNvSpPr txBox="1"/>
          <p:nvPr/>
        </p:nvSpPr>
        <p:spPr>
          <a:xfrm>
            <a:off x="3620186" y="2934844"/>
            <a:ext cx="922785" cy="369332"/>
          </a:xfrm>
          <a:prstGeom prst="rect">
            <a:avLst/>
          </a:prstGeom>
          <a:noFill/>
        </p:spPr>
        <p:txBody>
          <a:bodyPr wrap="square">
            <a:spAutoFit/>
          </a:bodyPr>
          <a:lstStyle/>
          <a:p>
            <a:pPr defTabSz="914400"/>
            <a:r>
              <a:rPr kumimoji="1" lang="ja-JP" altLang="en-US" b="1">
                <a:solidFill>
                  <a:srgbClr val="1F497D"/>
                </a:solidFill>
                <a:latin typeface="游ゴシック" panose="020B0400000000000000" pitchFamily="50" charset="-128"/>
              </a:rPr>
              <a:t>引継ぎ</a:t>
            </a:r>
          </a:p>
        </p:txBody>
      </p:sp>
      <p:sp>
        <p:nvSpPr>
          <p:cNvPr id="1667" name="テキスト ボックス 91"/>
          <p:cNvSpPr txBox="1"/>
          <p:nvPr/>
        </p:nvSpPr>
        <p:spPr>
          <a:xfrm>
            <a:off x="3620186" y="5019083"/>
            <a:ext cx="922785" cy="369332"/>
          </a:xfrm>
          <a:prstGeom prst="rect">
            <a:avLst/>
          </a:prstGeom>
          <a:noFill/>
        </p:spPr>
        <p:txBody>
          <a:bodyPr wrap="square">
            <a:spAutoFit/>
          </a:bodyPr>
          <a:lstStyle/>
          <a:p>
            <a:pPr defTabSz="914400"/>
            <a:r>
              <a:rPr kumimoji="1" lang="ja-JP" altLang="en-US" b="1">
                <a:solidFill>
                  <a:srgbClr val="1F497D"/>
                </a:solidFill>
                <a:latin typeface="游ゴシック" panose="020B0400000000000000" pitchFamily="50" charset="-128"/>
              </a:rPr>
              <a:t>引継ぎ</a:t>
            </a:r>
          </a:p>
        </p:txBody>
      </p:sp>
      <p:sp>
        <p:nvSpPr>
          <p:cNvPr id="1668" name="正方形/長方形 92"/>
          <p:cNvSpPr/>
          <p:nvPr/>
        </p:nvSpPr>
        <p:spPr>
          <a:xfrm>
            <a:off x="428171" y="2158124"/>
            <a:ext cx="3006224" cy="4764905"/>
          </a:xfrm>
          <a:prstGeom prst="rect">
            <a:avLst/>
          </a:prstGeom>
          <a:noFill/>
          <a:ln w="25400" cap="flat" cmpd="sng" algn="ctr">
            <a:solidFill>
              <a:sysClr val="windowText" lastClr="000000">
                <a:lumMod val="50000"/>
                <a:lumOff val="50000"/>
              </a:sys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a:ln>
                <a:noFill/>
              </a:ln>
              <a:solidFill>
                <a:prstClr val="white"/>
              </a:solidFill>
              <a:effectLst/>
              <a:uLnTx/>
              <a:uFillTx/>
              <a:latin typeface="游ゴシック" panose="020B0400000000000000" pitchFamily="50" charset="-128"/>
              <a:ea typeface="ＭＳ Ｐゴシック" panose="020B0600070205080204" pitchFamily="50" charset="-128"/>
              <a:cs typeface="+mn-cs"/>
            </a:endParaRPr>
          </a:p>
        </p:txBody>
      </p:sp>
      <p:sp>
        <p:nvSpPr>
          <p:cNvPr id="1669" name="テキスト ボックス 93"/>
          <p:cNvSpPr txBox="1"/>
          <p:nvPr/>
        </p:nvSpPr>
        <p:spPr>
          <a:xfrm>
            <a:off x="744465" y="2263422"/>
            <a:ext cx="2620939" cy="369332"/>
          </a:xfrm>
          <a:prstGeom prst="rect">
            <a:avLst/>
          </a:prstGeom>
          <a:noFill/>
        </p:spPr>
        <p:txBody>
          <a:bodyPr wrap="square">
            <a:spAutoFit/>
          </a:bodyPr>
          <a:lstStyle/>
          <a:p>
            <a:pPr defTabSz="914400"/>
            <a:r>
              <a:rPr kumimoji="1" lang="ja-JP" altLang="en-US" b="1">
                <a:solidFill>
                  <a:srgbClr val="1F497D"/>
                </a:solidFill>
                <a:latin typeface="游ゴシック" panose="020B0400000000000000" pitchFamily="50" charset="-128"/>
              </a:rPr>
              <a:t>避難所開設時の業務</a:t>
            </a:r>
          </a:p>
        </p:txBody>
      </p:sp>
      <p:sp>
        <p:nvSpPr>
          <p:cNvPr id="1670" name="正方形/長方形 94"/>
          <p:cNvSpPr/>
          <p:nvPr/>
        </p:nvSpPr>
        <p:spPr>
          <a:xfrm>
            <a:off x="4729938" y="2167707"/>
            <a:ext cx="2271517" cy="4764905"/>
          </a:xfrm>
          <a:prstGeom prst="rect">
            <a:avLst/>
          </a:prstGeom>
          <a:noFill/>
          <a:ln w="25400" cap="flat" cmpd="sng" algn="ctr">
            <a:solidFill>
              <a:sysClr val="windowText" lastClr="000000">
                <a:lumMod val="50000"/>
                <a:lumOff val="50000"/>
              </a:sys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a:ln>
                <a:noFill/>
              </a:ln>
              <a:solidFill>
                <a:prstClr val="white"/>
              </a:solidFill>
              <a:effectLst/>
              <a:uLnTx/>
              <a:uFillTx/>
              <a:latin typeface="游ゴシック" panose="020B0400000000000000" pitchFamily="50" charset="-128"/>
              <a:ea typeface="ＭＳ Ｐゴシック" panose="020B0600070205080204" pitchFamily="50" charset="-128"/>
              <a:cs typeface="+mn-cs"/>
            </a:endParaRPr>
          </a:p>
        </p:txBody>
      </p:sp>
      <p:sp>
        <p:nvSpPr>
          <p:cNvPr id="1671" name="テキスト ボックス 95"/>
          <p:cNvSpPr txBox="1"/>
          <p:nvPr/>
        </p:nvSpPr>
        <p:spPr>
          <a:xfrm>
            <a:off x="5268683" y="2314625"/>
            <a:ext cx="1447800" cy="369332"/>
          </a:xfrm>
          <a:prstGeom prst="rect">
            <a:avLst/>
          </a:prstGeom>
          <a:noFill/>
        </p:spPr>
        <p:txBody>
          <a:bodyPr wrap="square">
            <a:spAutoFit/>
          </a:bodyPr>
          <a:lstStyle/>
          <a:p>
            <a:pPr defTabSz="914400"/>
            <a:r>
              <a:rPr kumimoji="1" lang="ja-JP" altLang="en-US" b="1">
                <a:solidFill>
                  <a:srgbClr val="1F497D"/>
                </a:solidFill>
                <a:latin typeface="游ゴシック" panose="020B0400000000000000" pitchFamily="50" charset="-128"/>
              </a:rPr>
              <a:t>引継ぎ先</a:t>
            </a:r>
          </a:p>
        </p:txBody>
      </p:sp>
    </p:spTree>
    <p:extLst>
      <p:ext uri="{BB962C8B-B14F-4D97-AF65-F5344CB8AC3E}">
        <p14:creationId xmlns:p14="http://schemas.microsoft.com/office/powerpoint/2010/main" val="692396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3" name="テキスト ボックス 27"/>
          <p:cNvSpPr txBox="1"/>
          <p:nvPr/>
        </p:nvSpPr>
        <p:spPr>
          <a:xfrm>
            <a:off x="141512" y="10172700"/>
            <a:ext cx="750997"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２６</a:t>
            </a:r>
            <a:endParaRPr lang="en-US" altLang="ja-JP" kern="100" dirty="0">
              <a:solidFill>
                <a:schemeClr val="tx1">
                  <a:lumMod val="50000"/>
                  <a:lumOff val="50000"/>
                </a:schemeClr>
              </a:solidFill>
              <a:latin typeface="+mj-ea"/>
              <a:ea typeface="+mj-ea"/>
              <a:cs typeface="Times New Roman" panose="02020603050405020304" pitchFamily="18" charset="0"/>
            </a:endParaRPr>
          </a:p>
        </p:txBody>
      </p:sp>
      <p:cxnSp>
        <p:nvCxnSpPr>
          <p:cNvPr id="1674" name="直線コネクタ 9"/>
          <p:cNvCxnSpPr/>
          <p:nvPr/>
        </p:nvCxnSpPr>
        <p:spPr>
          <a:xfrm>
            <a:off x="7562850" y="0"/>
            <a:ext cx="0" cy="10693400"/>
          </a:xfrm>
          <a:prstGeom prst="line">
            <a:avLst/>
          </a:prstGeom>
        </p:spPr>
        <p:style>
          <a:lnRef idx="1">
            <a:schemeClr val="dk1"/>
          </a:lnRef>
          <a:fillRef idx="0">
            <a:schemeClr val="dk1"/>
          </a:fillRef>
          <a:effectRef idx="0">
            <a:schemeClr val="dk1"/>
          </a:effectRef>
          <a:fontRef idx="minor">
            <a:schemeClr val="tx1"/>
          </a:fontRef>
        </p:style>
      </p:cxnSp>
      <p:sp>
        <p:nvSpPr>
          <p:cNvPr id="1675" name="bg object 16"/>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1676" name="bg object 17"/>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1677" name="bg object 18"/>
          <p:cNvPicPr/>
          <p:nvPr/>
        </p:nvPicPr>
        <p:blipFill>
          <a:blip r:embed="rId2"/>
          <a:stretch>
            <a:fillRect/>
          </a:stretch>
        </p:blipFill>
        <p:spPr>
          <a:xfrm>
            <a:off x="117745" y="0"/>
            <a:ext cx="174123" cy="208812"/>
          </a:xfrm>
          <a:prstGeom prst="rect">
            <a:avLst/>
          </a:prstGeom>
        </p:spPr>
      </p:pic>
      <p:grpSp>
        <p:nvGrpSpPr>
          <p:cNvPr id="1678" name="object 9"/>
          <p:cNvGrpSpPr/>
          <p:nvPr/>
        </p:nvGrpSpPr>
        <p:grpSpPr>
          <a:xfrm>
            <a:off x="525425" y="527381"/>
            <a:ext cx="6553200" cy="628997"/>
            <a:chOff x="540004" y="1688134"/>
            <a:chExt cx="6480175" cy="334010"/>
          </a:xfrm>
        </p:grpSpPr>
        <p:pic>
          <p:nvPicPr>
            <p:cNvPr id="1679" name="object 10"/>
            <p:cNvPicPr/>
            <p:nvPr/>
          </p:nvPicPr>
          <p:blipFill>
            <a:blip r:embed="rId3"/>
            <a:stretch>
              <a:fillRect/>
            </a:stretch>
          </p:blipFill>
          <p:spPr>
            <a:xfrm>
              <a:off x="4217036" y="1688134"/>
              <a:ext cx="2802965" cy="333693"/>
            </a:xfrm>
            <a:prstGeom prst="rect">
              <a:avLst/>
            </a:prstGeom>
            <a:solidFill>
              <a:srgbClr val="172A88"/>
            </a:solidFill>
            <a:ln>
              <a:solidFill>
                <a:schemeClr val="bg1"/>
              </a:solidFill>
            </a:ln>
          </p:spPr>
        </p:pic>
        <p:sp>
          <p:nvSpPr>
            <p:cNvPr id="1680" name="object 11"/>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solidFill>
              <a:srgbClr val="172A88"/>
            </a:solidFill>
            <a:ln>
              <a:solidFill>
                <a:schemeClr val="bg1"/>
              </a:solidFill>
            </a:ln>
          </p:spPr>
          <p:txBody>
            <a:bodyPr wrap="square" lIns="0" tIns="0" rIns="0" bIns="0" rtlCol="0"/>
            <a:lstStyle/>
            <a:p>
              <a:endParaRPr/>
            </a:p>
          </p:txBody>
        </p:sp>
      </p:grpSp>
      <p:sp>
        <p:nvSpPr>
          <p:cNvPr id="1681" name="object 12"/>
          <p:cNvSpPr txBox="1"/>
          <p:nvPr/>
        </p:nvSpPr>
        <p:spPr>
          <a:xfrm>
            <a:off x="687094" y="678890"/>
            <a:ext cx="6193329"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４</a:t>
            </a:r>
            <a:r>
              <a:rPr lang="en-US" altLang="ja-JP" sz="2400" b="1">
                <a:solidFill>
                  <a:schemeClr val="bg1"/>
                </a:solidFill>
                <a:latin typeface="游ゴシック" panose="020B0400000000000000" pitchFamily="50" charset="-128"/>
                <a:ea typeface="游ゴシック" panose="020B0400000000000000" pitchFamily="50" charset="-128"/>
                <a:cs typeface="YuGothic"/>
              </a:rPr>
              <a:t>.</a:t>
            </a:r>
            <a:r>
              <a:rPr lang="ja-JP" altLang="en-US" sz="2400" b="1">
                <a:solidFill>
                  <a:schemeClr val="bg1"/>
                </a:solidFill>
                <a:latin typeface="游ゴシック" panose="020B0400000000000000" pitchFamily="50" charset="-128"/>
                <a:ea typeface="游ゴシック" panose="020B0400000000000000" pitchFamily="50" charset="-128"/>
                <a:cs typeface="YuGothic"/>
              </a:rPr>
              <a:t> 各班による避難所運営</a:t>
            </a:r>
            <a:endParaRPr lang="en-US" altLang="ja-JP" sz="2400" b="1">
              <a:solidFill>
                <a:schemeClr val="bg1"/>
              </a:solidFill>
              <a:latin typeface="游ゴシック" panose="020B0400000000000000" pitchFamily="50" charset="-128"/>
              <a:ea typeface="游ゴシック" panose="020B0400000000000000" pitchFamily="50" charset="-128"/>
              <a:cs typeface="YuGothic"/>
            </a:endParaRPr>
          </a:p>
        </p:txBody>
      </p:sp>
      <p:sp>
        <p:nvSpPr>
          <p:cNvPr id="1682" name="テキスト ボックス 17"/>
          <p:cNvSpPr txBox="1"/>
          <p:nvPr/>
        </p:nvSpPr>
        <p:spPr>
          <a:xfrm>
            <a:off x="687095" y="1329670"/>
            <a:ext cx="5975984" cy="514949"/>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a:t>避難所の運営期では、避難所運営委員会で決められた各班がそれぞれ業務を行うことになります。それぞれの班の主な役割は以下の通りです。</a:t>
            </a:r>
          </a:p>
        </p:txBody>
      </p:sp>
      <p:pic>
        <p:nvPicPr>
          <p:cNvPr id="1683" name="図 18" descr="テキスト, 手紙_x000a__x000a_自動的に生成された説明"/>
          <p:cNvPicPr>
            <a:picLocks noChangeAspect="1"/>
          </p:cNvPicPr>
          <p:nvPr/>
        </p:nvPicPr>
        <p:blipFill>
          <a:blip r:embed="rId4"/>
          <a:stretch>
            <a:fillRect/>
          </a:stretch>
        </p:blipFill>
        <p:spPr>
          <a:xfrm>
            <a:off x="1317528" y="7253145"/>
            <a:ext cx="1302202" cy="1841505"/>
          </a:xfrm>
          <a:prstGeom prst="rect">
            <a:avLst/>
          </a:prstGeom>
          <a:ln>
            <a:solidFill>
              <a:schemeClr val="tx1"/>
            </a:solidFill>
          </a:ln>
        </p:spPr>
      </p:pic>
      <p:pic>
        <p:nvPicPr>
          <p:cNvPr id="1684" name="図 19" descr="テキスト, 手紙_x000a__x000a_自動的に生成された説明"/>
          <p:cNvPicPr>
            <a:picLocks noChangeAspect="1"/>
          </p:cNvPicPr>
          <p:nvPr/>
        </p:nvPicPr>
        <p:blipFill>
          <a:blip r:embed="rId4"/>
          <a:stretch>
            <a:fillRect/>
          </a:stretch>
        </p:blipFill>
        <p:spPr>
          <a:xfrm>
            <a:off x="1162050" y="7343504"/>
            <a:ext cx="1302202" cy="1841505"/>
          </a:xfrm>
          <a:prstGeom prst="rect">
            <a:avLst/>
          </a:prstGeom>
          <a:ln>
            <a:solidFill>
              <a:schemeClr val="tx1"/>
            </a:solidFill>
          </a:ln>
        </p:spPr>
      </p:pic>
      <p:pic>
        <p:nvPicPr>
          <p:cNvPr id="1685" name="図 28" descr="テキスト, 手紙_x000a__x000a_自動的に生成された説明"/>
          <p:cNvPicPr>
            <a:picLocks noChangeAspect="1"/>
          </p:cNvPicPr>
          <p:nvPr/>
        </p:nvPicPr>
        <p:blipFill>
          <a:blip r:embed="rId4"/>
          <a:stretch>
            <a:fillRect/>
          </a:stretch>
        </p:blipFill>
        <p:spPr>
          <a:xfrm>
            <a:off x="993877" y="7440953"/>
            <a:ext cx="1302202" cy="1841505"/>
          </a:xfrm>
          <a:prstGeom prst="rect">
            <a:avLst/>
          </a:prstGeom>
          <a:ln>
            <a:solidFill>
              <a:schemeClr val="tx1"/>
            </a:solidFill>
          </a:ln>
        </p:spPr>
      </p:pic>
      <p:sp>
        <p:nvSpPr>
          <p:cNvPr id="1686" name="矢印: 下 29"/>
          <p:cNvSpPr/>
          <p:nvPr/>
        </p:nvSpPr>
        <p:spPr>
          <a:xfrm rot="16200000">
            <a:off x="3592875" y="7979167"/>
            <a:ext cx="526611" cy="980993"/>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7" name="テキスト ボックス 30"/>
          <p:cNvSpPr txBox="1"/>
          <p:nvPr/>
        </p:nvSpPr>
        <p:spPr>
          <a:xfrm>
            <a:off x="2536589" y="7432499"/>
            <a:ext cx="2648288"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b="1">
                <a:solidFill>
                  <a:srgbClr val="FF0000"/>
                </a:solidFill>
                <a:latin typeface="游ゴシック" panose="020B0400000000000000" pitchFamily="50" charset="-128"/>
                <a:ea typeface="游ゴシック" panose="020B0400000000000000"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1400"/>
              <a:t>対象となる班のマニュアル</a:t>
            </a:r>
            <a:endParaRPr lang="en-US" altLang="ja-JP" sz="1400"/>
          </a:p>
          <a:p>
            <a:r>
              <a:rPr lang="ja-JP" altLang="en-US" sz="1400"/>
              <a:t>シートを抜き出す</a:t>
            </a:r>
          </a:p>
        </p:txBody>
      </p:sp>
      <p:pic>
        <p:nvPicPr>
          <p:cNvPr id="1688" name="図 31" descr="グラフィカル ユーザー インターフェイス, テキスト, アプリケーション_x000a__x000a_自動的に生成された説明"/>
          <p:cNvPicPr>
            <a:picLocks noChangeAspect="1"/>
          </p:cNvPicPr>
          <p:nvPr/>
        </p:nvPicPr>
        <p:blipFill>
          <a:blip r:embed="rId5"/>
          <a:stretch>
            <a:fillRect/>
          </a:stretch>
        </p:blipFill>
        <p:spPr>
          <a:xfrm>
            <a:off x="6136694" y="7175500"/>
            <a:ext cx="871913" cy="1142686"/>
          </a:xfrm>
          <a:prstGeom prst="rect">
            <a:avLst/>
          </a:prstGeom>
        </p:spPr>
      </p:pic>
      <p:pic>
        <p:nvPicPr>
          <p:cNvPr id="1689" name="図 32" descr="グラフィカル ユーザー インターフェイス, テキスト, アプリケーション_x000a__x000a_自動的に生成された説明"/>
          <p:cNvPicPr>
            <a:picLocks noChangeAspect="1"/>
          </p:cNvPicPr>
          <p:nvPr/>
        </p:nvPicPr>
        <p:blipFill>
          <a:blip r:embed="rId6"/>
          <a:stretch>
            <a:fillRect/>
          </a:stretch>
        </p:blipFill>
        <p:spPr>
          <a:xfrm>
            <a:off x="5188101" y="7175500"/>
            <a:ext cx="871913" cy="1142686"/>
          </a:xfrm>
          <a:prstGeom prst="rect">
            <a:avLst/>
          </a:prstGeom>
        </p:spPr>
      </p:pic>
      <p:pic>
        <p:nvPicPr>
          <p:cNvPr id="1690" name="図 33" descr="テキスト, アプリケーション_x000a__x000a_自動的に生成された説明"/>
          <p:cNvPicPr>
            <a:picLocks noChangeAspect="1"/>
          </p:cNvPicPr>
          <p:nvPr/>
        </p:nvPicPr>
        <p:blipFill>
          <a:blip r:embed="rId7"/>
          <a:stretch>
            <a:fillRect/>
          </a:stretch>
        </p:blipFill>
        <p:spPr>
          <a:xfrm>
            <a:off x="5194354" y="8439314"/>
            <a:ext cx="871913" cy="1142686"/>
          </a:xfrm>
          <a:prstGeom prst="rect">
            <a:avLst/>
          </a:prstGeom>
        </p:spPr>
      </p:pic>
      <p:pic>
        <p:nvPicPr>
          <p:cNvPr id="1691" name="図 34" descr="ダイアグラム_x000a__x000a_自動的に生成された説明"/>
          <p:cNvPicPr>
            <a:picLocks noChangeAspect="1"/>
          </p:cNvPicPr>
          <p:nvPr/>
        </p:nvPicPr>
        <p:blipFill>
          <a:blip r:embed="rId8"/>
          <a:stretch>
            <a:fillRect/>
          </a:stretch>
        </p:blipFill>
        <p:spPr>
          <a:xfrm>
            <a:off x="6141763" y="8428169"/>
            <a:ext cx="871914" cy="1143175"/>
          </a:xfrm>
          <a:prstGeom prst="rect">
            <a:avLst/>
          </a:prstGeom>
        </p:spPr>
      </p:pic>
      <p:sp>
        <p:nvSpPr>
          <p:cNvPr id="1692" name="テキスト ボックス 35"/>
          <p:cNvSpPr txBox="1"/>
          <p:nvPr/>
        </p:nvSpPr>
        <p:spPr>
          <a:xfrm>
            <a:off x="953645" y="9613900"/>
            <a:ext cx="6124799" cy="514949"/>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a:t>以降のマニュアルでは、各班ごとに実施することがシートとしてまとめられていますので、対象となる班のシートを抜き出して使用してください。</a:t>
            </a:r>
          </a:p>
        </p:txBody>
      </p:sp>
      <p:sp>
        <p:nvSpPr>
          <p:cNvPr id="1693" name="正方形/長方形 36"/>
          <p:cNvSpPr/>
          <p:nvPr/>
        </p:nvSpPr>
        <p:spPr>
          <a:xfrm>
            <a:off x="400051" y="7023100"/>
            <a:ext cx="6987032" cy="3191538"/>
          </a:xfrm>
          <a:prstGeom prst="rect">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1694" name="正方形/長方形 37"/>
          <p:cNvSpPr/>
          <p:nvPr/>
        </p:nvSpPr>
        <p:spPr>
          <a:xfrm>
            <a:off x="1248118" y="2233845"/>
            <a:ext cx="186555" cy="159721"/>
          </a:xfrm>
          <a:prstGeom prst="rect">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latin typeface="游ゴシック" panose="020B0400000000000000" pitchFamily="50" charset="-128"/>
              <a:ea typeface="游ゴシック" panose="020B0400000000000000" pitchFamily="50" charset="-128"/>
            </a:endParaRPr>
          </a:p>
        </p:txBody>
      </p:sp>
      <p:sp>
        <p:nvSpPr>
          <p:cNvPr id="1695" name="正方形/長方形 38"/>
          <p:cNvSpPr/>
          <p:nvPr/>
        </p:nvSpPr>
        <p:spPr>
          <a:xfrm>
            <a:off x="2731925" y="1951655"/>
            <a:ext cx="3278720" cy="530084"/>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a:solidFill>
                  <a:schemeClr val="tx1"/>
                </a:solidFill>
                <a:latin typeface="游ゴシック" panose="020B0400000000000000" pitchFamily="50" charset="-128"/>
                <a:ea typeface="游ゴシック" panose="020B0400000000000000" pitchFamily="50" charset="-128"/>
              </a:rPr>
              <a:t>〇運営体制整備（避難者主体）</a:t>
            </a:r>
          </a:p>
          <a:p>
            <a:r>
              <a:rPr kumimoji="1" lang="ja-JP" altLang="en-US" sz="1100">
                <a:solidFill>
                  <a:schemeClr val="tx1"/>
                </a:solidFill>
                <a:latin typeface="游ゴシック" panose="020B0400000000000000" pitchFamily="50" charset="-128"/>
                <a:ea typeface="游ゴシック" panose="020B0400000000000000" pitchFamily="50" charset="-128"/>
              </a:rPr>
              <a:t>〇状況確認と問題解決</a:t>
            </a:r>
          </a:p>
          <a:p>
            <a:r>
              <a:rPr kumimoji="1" lang="ja-JP" altLang="en-US" sz="1100">
                <a:solidFill>
                  <a:schemeClr val="tx1"/>
                </a:solidFill>
                <a:latin typeface="游ゴシック" panose="020B0400000000000000" pitchFamily="50" charset="-128"/>
                <a:ea typeface="游ゴシック" panose="020B0400000000000000" pitchFamily="50" charset="-128"/>
              </a:rPr>
              <a:t>〇運営ルールの作成</a:t>
            </a:r>
          </a:p>
        </p:txBody>
      </p:sp>
      <p:sp>
        <p:nvSpPr>
          <p:cNvPr id="1696" name="正方形/長方形 39"/>
          <p:cNvSpPr/>
          <p:nvPr/>
        </p:nvSpPr>
        <p:spPr>
          <a:xfrm>
            <a:off x="1776957" y="2560806"/>
            <a:ext cx="1505632" cy="1054152"/>
          </a:xfrm>
          <a:prstGeom prst="rect">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游ゴシック" panose="020B0400000000000000" pitchFamily="50" charset="-128"/>
                <a:ea typeface="游ゴシック" panose="020B0400000000000000" pitchFamily="50" charset="-128"/>
              </a:rPr>
              <a:t>総務班</a:t>
            </a:r>
            <a:endParaRPr kumimoji="1" lang="ja-JP" altLang="en-US" sz="1100" b="1">
              <a:latin typeface="游ゴシック" panose="020B0400000000000000" pitchFamily="50" charset="-128"/>
              <a:ea typeface="游ゴシック" panose="020B0400000000000000" pitchFamily="50" charset="-128"/>
            </a:endParaRPr>
          </a:p>
          <a:p>
            <a:pPr algn="ctr"/>
            <a:r>
              <a:rPr lang="ja-JP" altLang="en-US" sz="1200" b="1">
                <a:latin typeface="游ゴシック" panose="020B0400000000000000" pitchFamily="50" charset="-128"/>
                <a:ea typeface="游ゴシック" panose="020B0400000000000000" pitchFamily="50" charset="-128"/>
              </a:rPr>
              <a:t>（</a:t>
            </a:r>
            <a:r>
              <a:rPr lang="en-US" altLang="ja-JP" sz="1200" b="1">
                <a:latin typeface="游ゴシック" panose="020B0400000000000000" pitchFamily="50" charset="-128"/>
                <a:ea typeface="游ゴシック" panose="020B0400000000000000" pitchFamily="50" charset="-128"/>
              </a:rPr>
              <a:t>P27</a:t>
            </a:r>
            <a:r>
              <a:rPr lang="ja-JP" altLang="en-US" sz="1200" b="1">
                <a:latin typeface="游ゴシック" panose="020B0400000000000000" pitchFamily="50" charset="-128"/>
                <a:ea typeface="游ゴシック" panose="020B0400000000000000" pitchFamily="50" charset="-128"/>
              </a:rPr>
              <a:t>～</a:t>
            </a:r>
            <a:r>
              <a:rPr lang="en-US" altLang="ja-JP" sz="1200" b="1">
                <a:latin typeface="游ゴシック" panose="020B0400000000000000" pitchFamily="50" charset="-128"/>
                <a:ea typeface="游ゴシック" panose="020B0400000000000000" pitchFamily="50" charset="-128"/>
              </a:rPr>
              <a:t>P40</a:t>
            </a:r>
            <a:r>
              <a:rPr lang="ja-JP" altLang="en-US" sz="1200" b="1">
                <a:latin typeface="游ゴシック" panose="020B0400000000000000" pitchFamily="50" charset="-128"/>
                <a:ea typeface="游ゴシック" panose="020B0400000000000000" pitchFamily="50" charset="-128"/>
              </a:rPr>
              <a:t>）</a:t>
            </a:r>
            <a:endParaRPr kumimoji="1" lang="ja-JP" altLang="en-US" sz="1200" b="1">
              <a:latin typeface="游ゴシック" panose="020B0400000000000000" pitchFamily="50" charset="-128"/>
              <a:ea typeface="游ゴシック" panose="020B0400000000000000" pitchFamily="50" charset="-128"/>
            </a:endParaRPr>
          </a:p>
        </p:txBody>
      </p:sp>
      <p:sp>
        <p:nvSpPr>
          <p:cNvPr id="1697" name="正方形/長方形 40"/>
          <p:cNvSpPr/>
          <p:nvPr/>
        </p:nvSpPr>
        <p:spPr>
          <a:xfrm>
            <a:off x="3250083" y="2560806"/>
            <a:ext cx="3239415" cy="1054152"/>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a:solidFill>
                  <a:schemeClr val="tx1"/>
                </a:solidFill>
                <a:latin typeface="游ゴシック" panose="020B0400000000000000" pitchFamily="50" charset="-128"/>
                <a:ea typeface="游ゴシック" panose="020B0400000000000000" pitchFamily="50" charset="-128"/>
              </a:rPr>
              <a:t>〇避難者状況の全般管理</a:t>
            </a:r>
          </a:p>
          <a:p>
            <a:r>
              <a:rPr kumimoji="1" lang="ja-JP" altLang="en-US" sz="1100">
                <a:solidFill>
                  <a:schemeClr val="tx1"/>
                </a:solidFill>
                <a:latin typeface="游ゴシック" panose="020B0400000000000000" pitchFamily="50" charset="-128"/>
                <a:ea typeface="游ゴシック" panose="020B0400000000000000" pitchFamily="50" charset="-128"/>
              </a:rPr>
              <a:t>〇避難者からの相談・要望対応</a:t>
            </a:r>
          </a:p>
          <a:p>
            <a:r>
              <a:rPr kumimoji="1" lang="ja-JP" altLang="en-US" sz="1100">
                <a:solidFill>
                  <a:schemeClr val="tx1"/>
                </a:solidFill>
                <a:latin typeface="游ゴシック" panose="020B0400000000000000" pitchFamily="50" charset="-128"/>
                <a:ea typeface="游ゴシック" panose="020B0400000000000000" pitchFamily="50" charset="-128"/>
              </a:rPr>
              <a:t>〇避難所運営委員会の運営サポート</a:t>
            </a:r>
            <a:endParaRPr kumimoji="1" lang="en-US" altLang="ja-JP" sz="1100">
              <a:solidFill>
                <a:schemeClr val="tx1"/>
              </a:solidFill>
              <a:latin typeface="游ゴシック" panose="020B0400000000000000" pitchFamily="50" charset="-128"/>
              <a:ea typeface="游ゴシック" panose="020B0400000000000000" pitchFamily="50" charset="-128"/>
            </a:endParaRPr>
          </a:p>
          <a:p>
            <a:r>
              <a:rPr kumimoji="1" lang="ja-JP" altLang="en-US" sz="1100">
                <a:solidFill>
                  <a:schemeClr val="tx1"/>
                </a:solidFill>
                <a:latin typeface="游ゴシック" panose="020B0400000000000000" pitchFamily="50" charset="-128"/>
                <a:ea typeface="游ゴシック" panose="020B0400000000000000" pitchFamily="50" charset="-128"/>
              </a:rPr>
              <a:t>〇生活環境全般の整備</a:t>
            </a:r>
          </a:p>
          <a:p>
            <a:r>
              <a:rPr kumimoji="1" lang="ja-JP" altLang="en-US" sz="1100">
                <a:solidFill>
                  <a:schemeClr val="tx1"/>
                </a:solidFill>
                <a:latin typeface="游ゴシック" panose="020B0400000000000000" pitchFamily="50" charset="-128"/>
                <a:ea typeface="游ゴシック" panose="020B0400000000000000" pitchFamily="50" charset="-128"/>
              </a:rPr>
              <a:t>〇ペットの受け入れ環境整備</a:t>
            </a:r>
          </a:p>
          <a:p>
            <a:r>
              <a:rPr kumimoji="1" lang="ja-JP" altLang="en-US" sz="1100">
                <a:solidFill>
                  <a:schemeClr val="tx1"/>
                </a:solidFill>
                <a:latin typeface="游ゴシック" panose="020B0400000000000000" pitchFamily="50" charset="-128"/>
                <a:ea typeface="游ゴシック" panose="020B0400000000000000" pitchFamily="50" charset="-128"/>
              </a:rPr>
              <a:t>〇共有空間・居住空間の安全管理</a:t>
            </a:r>
          </a:p>
        </p:txBody>
      </p:sp>
      <p:sp>
        <p:nvSpPr>
          <p:cNvPr id="1698" name="正方形/長方形 41"/>
          <p:cNvSpPr/>
          <p:nvPr/>
        </p:nvSpPr>
        <p:spPr>
          <a:xfrm>
            <a:off x="1776957" y="3662976"/>
            <a:ext cx="1505632" cy="1054152"/>
          </a:xfrm>
          <a:prstGeom prst="rect">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游ゴシック" panose="020B0400000000000000" pitchFamily="50" charset="-128"/>
                <a:ea typeface="游ゴシック" panose="020B0400000000000000" pitchFamily="50" charset="-128"/>
              </a:rPr>
              <a:t>情報班</a:t>
            </a:r>
          </a:p>
          <a:p>
            <a:pPr algn="ctr"/>
            <a:r>
              <a:rPr lang="ja-JP" altLang="en-US" sz="1200" b="1">
                <a:latin typeface="游ゴシック" panose="020B0400000000000000" pitchFamily="50" charset="-128"/>
                <a:ea typeface="游ゴシック" panose="020B0400000000000000" pitchFamily="50" charset="-128"/>
              </a:rPr>
              <a:t>（</a:t>
            </a:r>
            <a:r>
              <a:rPr lang="en-US" altLang="ja-JP" sz="1200" b="1">
                <a:latin typeface="游ゴシック" panose="020B0400000000000000" pitchFamily="50" charset="-128"/>
                <a:ea typeface="游ゴシック" panose="020B0400000000000000" pitchFamily="50" charset="-128"/>
              </a:rPr>
              <a:t>P41</a:t>
            </a:r>
            <a:r>
              <a:rPr lang="ja-JP" altLang="en-US" sz="1200" b="1">
                <a:latin typeface="游ゴシック" panose="020B0400000000000000" pitchFamily="50" charset="-128"/>
                <a:ea typeface="游ゴシック" panose="020B0400000000000000" pitchFamily="50" charset="-128"/>
              </a:rPr>
              <a:t>～</a:t>
            </a:r>
            <a:r>
              <a:rPr lang="en-US" altLang="ja-JP" sz="1200" b="1">
                <a:latin typeface="游ゴシック" panose="020B0400000000000000" pitchFamily="50" charset="-128"/>
                <a:ea typeface="游ゴシック" panose="020B0400000000000000" pitchFamily="50" charset="-128"/>
              </a:rPr>
              <a:t>P48</a:t>
            </a:r>
            <a:r>
              <a:rPr lang="ja-JP" altLang="en-US" sz="1200" b="1">
                <a:latin typeface="游ゴシック" panose="020B0400000000000000" pitchFamily="50" charset="-128"/>
                <a:ea typeface="游ゴシック" panose="020B0400000000000000" pitchFamily="50" charset="-128"/>
              </a:rPr>
              <a:t>）</a:t>
            </a:r>
            <a:endParaRPr kumimoji="1" lang="ja-JP" altLang="en-US" sz="1200" b="1">
              <a:latin typeface="游ゴシック" panose="020B0400000000000000" pitchFamily="50" charset="-128"/>
              <a:ea typeface="游ゴシック" panose="020B0400000000000000" pitchFamily="50" charset="-128"/>
            </a:endParaRPr>
          </a:p>
        </p:txBody>
      </p:sp>
      <p:sp>
        <p:nvSpPr>
          <p:cNvPr id="1699" name="正方形/長方形 42"/>
          <p:cNvSpPr/>
          <p:nvPr/>
        </p:nvSpPr>
        <p:spPr>
          <a:xfrm>
            <a:off x="3250083" y="3662976"/>
            <a:ext cx="3239415" cy="1054152"/>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a:solidFill>
                  <a:schemeClr val="tx1"/>
                </a:solidFill>
                <a:latin typeface="游ゴシック" panose="020B0400000000000000" pitchFamily="50" charset="-128"/>
                <a:ea typeface="游ゴシック" panose="020B0400000000000000" pitchFamily="50" charset="-128"/>
              </a:rPr>
              <a:t>〇情報の収集と整理</a:t>
            </a:r>
            <a:endParaRPr kumimoji="1" lang="en-US" altLang="ja-JP" sz="1100">
              <a:solidFill>
                <a:schemeClr val="tx1"/>
              </a:solidFill>
              <a:latin typeface="游ゴシック" panose="020B0400000000000000" pitchFamily="50" charset="-128"/>
              <a:ea typeface="游ゴシック" panose="020B0400000000000000" pitchFamily="50" charset="-128"/>
            </a:endParaRPr>
          </a:p>
          <a:p>
            <a:r>
              <a:rPr lang="ja-JP" altLang="en-US" sz="1100">
                <a:solidFill>
                  <a:schemeClr val="tx1"/>
                </a:solidFill>
                <a:latin typeface="游ゴシック" panose="020B0400000000000000" pitchFamily="50" charset="-128"/>
                <a:ea typeface="游ゴシック" panose="020B0400000000000000" pitchFamily="50" charset="-128"/>
              </a:rPr>
              <a:t>〇</a:t>
            </a:r>
            <a:r>
              <a:rPr kumimoji="1" lang="ja-JP" altLang="en-US" sz="1100">
                <a:solidFill>
                  <a:schemeClr val="tx1"/>
                </a:solidFill>
                <a:latin typeface="游ゴシック" panose="020B0400000000000000" pitchFamily="50" charset="-128"/>
                <a:ea typeface="游ゴシック" panose="020B0400000000000000" pitchFamily="50" charset="-128"/>
              </a:rPr>
              <a:t>情報・ルール等の周知・伝達</a:t>
            </a:r>
            <a:endParaRPr kumimoji="1" lang="en-US" altLang="ja-JP" sz="1100">
              <a:solidFill>
                <a:schemeClr val="tx1"/>
              </a:solidFill>
              <a:latin typeface="游ゴシック" panose="020B0400000000000000" pitchFamily="50" charset="-128"/>
              <a:ea typeface="游ゴシック" panose="020B0400000000000000" pitchFamily="50" charset="-128"/>
            </a:endParaRPr>
          </a:p>
          <a:p>
            <a:r>
              <a:rPr lang="ja-JP" altLang="en-US" sz="1100">
                <a:solidFill>
                  <a:schemeClr val="tx1"/>
                </a:solidFill>
                <a:latin typeface="游ゴシック" panose="020B0400000000000000" pitchFamily="50" charset="-128"/>
                <a:ea typeface="游ゴシック" panose="020B0400000000000000" pitchFamily="50" charset="-128"/>
              </a:rPr>
              <a:t>〇</a:t>
            </a:r>
            <a:r>
              <a:rPr kumimoji="1" lang="ja-JP" altLang="en-US" sz="1100">
                <a:solidFill>
                  <a:schemeClr val="tx1"/>
                </a:solidFill>
                <a:latin typeface="游ゴシック" panose="020B0400000000000000" pitchFamily="50" charset="-128"/>
                <a:ea typeface="游ゴシック" panose="020B0400000000000000" pitchFamily="50" charset="-128"/>
              </a:rPr>
              <a:t>取材対応</a:t>
            </a:r>
          </a:p>
        </p:txBody>
      </p:sp>
      <p:cxnSp>
        <p:nvCxnSpPr>
          <p:cNvPr id="1700" name="コネクタ: カギ線 43"/>
          <p:cNvCxnSpPr>
            <a:cxnSpLocks/>
            <a:stCxn id="1694" idx="2"/>
          </p:cNvCxnSpPr>
          <p:nvPr/>
        </p:nvCxnSpPr>
        <p:spPr>
          <a:xfrm rot="16200000" flipH="1">
            <a:off x="1212018" y="2522943"/>
            <a:ext cx="694316" cy="435561"/>
          </a:xfrm>
          <a:prstGeom prst="bentConnector2">
            <a:avLst/>
          </a:prstGeom>
          <a:ln w="19050"/>
        </p:spPr>
        <p:style>
          <a:lnRef idx="1">
            <a:schemeClr val="dk1"/>
          </a:lnRef>
          <a:fillRef idx="0">
            <a:schemeClr val="dk1"/>
          </a:fillRef>
          <a:effectRef idx="0">
            <a:schemeClr val="dk1"/>
          </a:effectRef>
          <a:fontRef idx="minor">
            <a:schemeClr val="tx1"/>
          </a:fontRef>
        </p:style>
      </p:cxnSp>
      <p:cxnSp>
        <p:nvCxnSpPr>
          <p:cNvPr id="1701" name="コネクタ: カギ線 44"/>
          <p:cNvCxnSpPr>
            <a:cxnSpLocks/>
            <a:stCxn id="1694" idx="2"/>
          </p:cNvCxnSpPr>
          <p:nvPr/>
        </p:nvCxnSpPr>
        <p:spPr>
          <a:xfrm rot="16200000" flipH="1">
            <a:off x="660933" y="3074028"/>
            <a:ext cx="1796486" cy="435561"/>
          </a:xfrm>
          <a:prstGeom prst="bentConnector2">
            <a:avLst/>
          </a:prstGeom>
          <a:ln w="19050"/>
        </p:spPr>
        <p:style>
          <a:lnRef idx="1">
            <a:schemeClr val="dk1"/>
          </a:lnRef>
          <a:fillRef idx="0">
            <a:schemeClr val="dk1"/>
          </a:fillRef>
          <a:effectRef idx="0">
            <a:schemeClr val="dk1"/>
          </a:effectRef>
          <a:fontRef idx="minor">
            <a:schemeClr val="tx1"/>
          </a:fontRef>
        </p:style>
      </p:cxnSp>
      <p:sp>
        <p:nvSpPr>
          <p:cNvPr id="1702" name="正方形/長方形 45"/>
          <p:cNvSpPr/>
          <p:nvPr/>
        </p:nvSpPr>
        <p:spPr>
          <a:xfrm>
            <a:off x="1776957" y="4765146"/>
            <a:ext cx="1505632" cy="1054152"/>
          </a:xfrm>
          <a:prstGeom prst="rect">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游ゴシック" panose="020B0400000000000000" pitchFamily="50" charset="-128"/>
                <a:ea typeface="游ゴシック" panose="020B0400000000000000" pitchFamily="50" charset="-128"/>
              </a:rPr>
              <a:t>食料・物資班</a:t>
            </a:r>
          </a:p>
          <a:p>
            <a:pPr algn="ctr"/>
            <a:r>
              <a:rPr lang="ja-JP" altLang="en-US" sz="1200" b="1">
                <a:latin typeface="游ゴシック" panose="020B0400000000000000" pitchFamily="50" charset="-128"/>
                <a:ea typeface="游ゴシック" panose="020B0400000000000000" pitchFamily="50" charset="-128"/>
              </a:rPr>
              <a:t>（</a:t>
            </a:r>
            <a:r>
              <a:rPr lang="en-US" altLang="ja-JP" sz="1200" b="1">
                <a:latin typeface="游ゴシック" panose="020B0400000000000000" pitchFamily="50" charset="-128"/>
                <a:ea typeface="游ゴシック" panose="020B0400000000000000" pitchFamily="50" charset="-128"/>
              </a:rPr>
              <a:t>P49</a:t>
            </a:r>
            <a:r>
              <a:rPr lang="ja-JP" altLang="en-US" sz="1200" b="1">
                <a:latin typeface="游ゴシック" panose="020B0400000000000000" pitchFamily="50" charset="-128"/>
                <a:ea typeface="游ゴシック" panose="020B0400000000000000" pitchFamily="50" charset="-128"/>
              </a:rPr>
              <a:t>～</a:t>
            </a:r>
            <a:r>
              <a:rPr lang="en-US" altLang="ja-JP" sz="1200" b="1">
                <a:latin typeface="游ゴシック" panose="020B0400000000000000" pitchFamily="50" charset="-128"/>
                <a:ea typeface="游ゴシック" panose="020B0400000000000000" pitchFamily="50" charset="-128"/>
              </a:rPr>
              <a:t>P55</a:t>
            </a:r>
            <a:r>
              <a:rPr lang="ja-JP" altLang="en-US" sz="1200" b="1">
                <a:latin typeface="游ゴシック" panose="020B0400000000000000" pitchFamily="50" charset="-128"/>
                <a:ea typeface="游ゴシック" panose="020B0400000000000000" pitchFamily="50" charset="-128"/>
              </a:rPr>
              <a:t>）</a:t>
            </a:r>
            <a:endParaRPr kumimoji="1" lang="ja-JP" altLang="en-US" sz="1200" b="1">
              <a:latin typeface="游ゴシック" panose="020B0400000000000000" pitchFamily="50" charset="-128"/>
              <a:ea typeface="游ゴシック" panose="020B0400000000000000" pitchFamily="50" charset="-128"/>
            </a:endParaRPr>
          </a:p>
        </p:txBody>
      </p:sp>
      <p:sp>
        <p:nvSpPr>
          <p:cNvPr id="1703" name="正方形/長方形 46"/>
          <p:cNvSpPr/>
          <p:nvPr/>
        </p:nvSpPr>
        <p:spPr>
          <a:xfrm>
            <a:off x="3250084" y="4765146"/>
            <a:ext cx="3254714" cy="1054152"/>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a:solidFill>
                  <a:schemeClr val="tx1"/>
                </a:solidFill>
                <a:latin typeface="游ゴシック" panose="020B0400000000000000" pitchFamily="50" charset="-128"/>
                <a:ea typeface="游ゴシック" panose="020B0400000000000000" pitchFamily="50" charset="-128"/>
              </a:rPr>
              <a:t>〇物資等の受け入れ体制の整備</a:t>
            </a:r>
          </a:p>
          <a:p>
            <a:r>
              <a:rPr kumimoji="1" lang="ja-JP" altLang="en-US" sz="1100">
                <a:solidFill>
                  <a:schemeClr val="tx1"/>
                </a:solidFill>
                <a:latin typeface="游ゴシック" panose="020B0400000000000000" pitchFamily="50" charset="-128"/>
                <a:ea typeface="游ゴシック" panose="020B0400000000000000" pitchFamily="50" charset="-128"/>
              </a:rPr>
              <a:t>〇食料・飲料水・生活用品の確保調整と配布</a:t>
            </a:r>
          </a:p>
          <a:p>
            <a:r>
              <a:rPr kumimoji="1" lang="ja-JP" altLang="en-US" sz="1100">
                <a:solidFill>
                  <a:schemeClr val="tx1"/>
                </a:solidFill>
                <a:latin typeface="游ゴシック" panose="020B0400000000000000" pitchFamily="50" charset="-128"/>
                <a:ea typeface="游ゴシック" panose="020B0400000000000000" pitchFamily="50" charset="-128"/>
              </a:rPr>
              <a:t>〇炊き出し</a:t>
            </a:r>
          </a:p>
        </p:txBody>
      </p:sp>
      <p:sp>
        <p:nvSpPr>
          <p:cNvPr id="1704" name="正方形/長方形 47"/>
          <p:cNvSpPr/>
          <p:nvPr/>
        </p:nvSpPr>
        <p:spPr>
          <a:xfrm>
            <a:off x="1776957" y="5867315"/>
            <a:ext cx="1505632" cy="1054152"/>
          </a:xfrm>
          <a:prstGeom prst="rect">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游ゴシック" panose="020B0400000000000000" pitchFamily="50" charset="-128"/>
                <a:ea typeface="游ゴシック" panose="020B0400000000000000" pitchFamily="50" charset="-128"/>
              </a:rPr>
              <a:t>要配慮者支援・健康管理班</a:t>
            </a:r>
            <a:endParaRPr kumimoji="1" lang="en-US" altLang="ja-JP" sz="1400" b="1">
              <a:latin typeface="游ゴシック" panose="020B0400000000000000" pitchFamily="50" charset="-128"/>
              <a:ea typeface="游ゴシック" panose="020B0400000000000000" pitchFamily="50" charset="-128"/>
            </a:endParaRPr>
          </a:p>
          <a:p>
            <a:pPr algn="ctr"/>
            <a:r>
              <a:rPr lang="ja-JP" altLang="en-US" sz="1200" b="1">
                <a:latin typeface="游ゴシック" panose="020B0400000000000000" pitchFamily="50" charset="-128"/>
                <a:ea typeface="游ゴシック" panose="020B0400000000000000" pitchFamily="50" charset="-128"/>
              </a:rPr>
              <a:t>（</a:t>
            </a:r>
            <a:r>
              <a:rPr lang="en-US" altLang="ja-JP" sz="1200" b="1">
                <a:latin typeface="游ゴシック" panose="020B0400000000000000" pitchFamily="50" charset="-128"/>
                <a:ea typeface="游ゴシック" panose="020B0400000000000000" pitchFamily="50" charset="-128"/>
              </a:rPr>
              <a:t>P57</a:t>
            </a:r>
            <a:r>
              <a:rPr lang="ja-JP" altLang="en-US" sz="1200" b="1">
                <a:latin typeface="游ゴシック" panose="020B0400000000000000" pitchFamily="50" charset="-128"/>
                <a:ea typeface="游ゴシック" panose="020B0400000000000000" pitchFamily="50" charset="-128"/>
              </a:rPr>
              <a:t>～</a:t>
            </a:r>
            <a:r>
              <a:rPr lang="en-US" altLang="ja-JP" sz="1200" b="1">
                <a:latin typeface="游ゴシック" panose="020B0400000000000000" pitchFamily="50" charset="-128"/>
                <a:ea typeface="游ゴシック" panose="020B0400000000000000" pitchFamily="50" charset="-128"/>
              </a:rPr>
              <a:t>P71</a:t>
            </a:r>
            <a:r>
              <a:rPr lang="ja-JP" altLang="en-US" sz="1200" b="1">
                <a:latin typeface="游ゴシック" panose="020B0400000000000000" pitchFamily="50" charset="-128"/>
                <a:ea typeface="游ゴシック" panose="020B0400000000000000" pitchFamily="50" charset="-128"/>
              </a:rPr>
              <a:t>）</a:t>
            </a:r>
            <a:endParaRPr kumimoji="1" lang="ja-JP" altLang="en-US" sz="1200" b="1">
              <a:latin typeface="游ゴシック" panose="020B0400000000000000" pitchFamily="50" charset="-128"/>
              <a:ea typeface="游ゴシック" panose="020B0400000000000000" pitchFamily="50" charset="-128"/>
            </a:endParaRPr>
          </a:p>
        </p:txBody>
      </p:sp>
      <p:sp>
        <p:nvSpPr>
          <p:cNvPr id="1705" name="正方形/長方形 48"/>
          <p:cNvSpPr/>
          <p:nvPr/>
        </p:nvSpPr>
        <p:spPr>
          <a:xfrm>
            <a:off x="3250084" y="5867315"/>
            <a:ext cx="3254714" cy="1054152"/>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a:solidFill>
                  <a:schemeClr val="tx1"/>
                </a:solidFill>
                <a:latin typeface="游ゴシック" panose="020B0400000000000000" pitchFamily="50" charset="-128"/>
                <a:ea typeface="游ゴシック" panose="020B0400000000000000" pitchFamily="50" charset="-128"/>
              </a:rPr>
              <a:t>〇応急処置・救護体制の整備</a:t>
            </a:r>
          </a:p>
          <a:p>
            <a:r>
              <a:rPr kumimoji="1" lang="ja-JP" altLang="en-US" sz="1100">
                <a:solidFill>
                  <a:schemeClr val="tx1"/>
                </a:solidFill>
                <a:latin typeface="游ゴシック" panose="020B0400000000000000" pitchFamily="50" charset="-128"/>
                <a:ea typeface="游ゴシック" panose="020B0400000000000000" pitchFamily="50" charset="-128"/>
              </a:rPr>
              <a:t>〇生活環境の衛生管理</a:t>
            </a:r>
          </a:p>
          <a:p>
            <a:r>
              <a:rPr kumimoji="1" lang="ja-JP" altLang="en-US" sz="1100">
                <a:solidFill>
                  <a:schemeClr val="tx1"/>
                </a:solidFill>
                <a:latin typeface="游ゴシック" panose="020B0400000000000000" pitchFamily="50" charset="-128"/>
                <a:ea typeface="游ゴシック" panose="020B0400000000000000" pitchFamily="50" charset="-128"/>
              </a:rPr>
              <a:t>〇避難者の健康管理</a:t>
            </a:r>
            <a:endParaRPr kumimoji="1" lang="en-US" altLang="ja-JP" sz="1100">
              <a:solidFill>
                <a:schemeClr val="tx1"/>
              </a:solidFill>
              <a:latin typeface="游ゴシック" panose="020B0400000000000000" pitchFamily="50" charset="-128"/>
              <a:ea typeface="游ゴシック" panose="020B0400000000000000" pitchFamily="50" charset="-128"/>
            </a:endParaRPr>
          </a:p>
          <a:p>
            <a:r>
              <a:rPr kumimoji="1" lang="ja-JP" altLang="en-US" sz="1100">
                <a:solidFill>
                  <a:schemeClr val="tx1"/>
                </a:solidFill>
                <a:latin typeface="游ゴシック" panose="020B0400000000000000" pitchFamily="50" charset="-128"/>
                <a:ea typeface="游ゴシック" panose="020B0400000000000000" pitchFamily="50" charset="-128"/>
              </a:rPr>
              <a:t>〇要配慮者支援体制づくり</a:t>
            </a:r>
          </a:p>
          <a:p>
            <a:r>
              <a:rPr kumimoji="1" lang="ja-JP" altLang="en-US" sz="1100">
                <a:solidFill>
                  <a:schemeClr val="tx1"/>
                </a:solidFill>
                <a:latin typeface="游ゴシック" panose="020B0400000000000000" pitchFamily="50" charset="-128"/>
                <a:ea typeface="游ゴシック" panose="020B0400000000000000" pitchFamily="50" charset="-128"/>
              </a:rPr>
              <a:t>〇定期的な見回りと支援</a:t>
            </a:r>
          </a:p>
        </p:txBody>
      </p:sp>
      <p:cxnSp>
        <p:nvCxnSpPr>
          <p:cNvPr id="1706" name="コネクタ: カギ線 49"/>
          <p:cNvCxnSpPr>
            <a:cxnSpLocks/>
            <a:stCxn id="1694" idx="2"/>
          </p:cNvCxnSpPr>
          <p:nvPr/>
        </p:nvCxnSpPr>
        <p:spPr>
          <a:xfrm rot="16200000" flipH="1">
            <a:off x="109848" y="3625113"/>
            <a:ext cx="2898656" cy="435561"/>
          </a:xfrm>
          <a:prstGeom prst="bentConnector2">
            <a:avLst/>
          </a:prstGeom>
          <a:ln w="19050"/>
        </p:spPr>
        <p:style>
          <a:lnRef idx="1">
            <a:schemeClr val="dk1"/>
          </a:lnRef>
          <a:fillRef idx="0">
            <a:schemeClr val="dk1"/>
          </a:fillRef>
          <a:effectRef idx="0">
            <a:schemeClr val="dk1"/>
          </a:effectRef>
          <a:fontRef idx="minor">
            <a:schemeClr val="tx1"/>
          </a:fontRef>
        </p:style>
      </p:cxnSp>
      <p:cxnSp>
        <p:nvCxnSpPr>
          <p:cNvPr id="1707" name="コネクタ: カギ線 50"/>
          <p:cNvCxnSpPr>
            <a:cxnSpLocks/>
            <a:stCxn id="1694" idx="2"/>
          </p:cNvCxnSpPr>
          <p:nvPr/>
        </p:nvCxnSpPr>
        <p:spPr>
          <a:xfrm rot="16200000" flipH="1">
            <a:off x="-441236" y="4176197"/>
            <a:ext cx="4000825" cy="435561"/>
          </a:xfrm>
          <a:prstGeom prst="bentConnector2">
            <a:avLst/>
          </a:prstGeom>
          <a:ln w="19050"/>
        </p:spPr>
        <p:style>
          <a:lnRef idx="1">
            <a:schemeClr val="dk1"/>
          </a:lnRef>
          <a:fillRef idx="0">
            <a:schemeClr val="dk1"/>
          </a:fillRef>
          <a:effectRef idx="0">
            <a:schemeClr val="dk1"/>
          </a:effectRef>
          <a:fontRef idx="minor">
            <a:schemeClr val="tx1"/>
          </a:fontRef>
        </p:style>
      </p:cxnSp>
      <p:sp>
        <p:nvSpPr>
          <p:cNvPr id="1708" name="正方形/長方形 51"/>
          <p:cNvSpPr/>
          <p:nvPr/>
        </p:nvSpPr>
        <p:spPr>
          <a:xfrm>
            <a:off x="1026438" y="1951655"/>
            <a:ext cx="1714226" cy="530084"/>
          </a:xfrm>
          <a:prstGeom prst="rect">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游ゴシック" panose="020B0400000000000000" pitchFamily="50" charset="-128"/>
                <a:ea typeface="游ゴシック" panose="020B0400000000000000" pitchFamily="50" charset="-128"/>
              </a:rPr>
              <a:t>避難所運営委員会</a:t>
            </a:r>
            <a:endParaRPr kumimoji="1" lang="en-US" altLang="ja-JP" sz="1200" b="1">
              <a:latin typeface="游ゴシック" panose="020B0400000000000000" pitchFamily="50" charset="-128"/>
              <a:ea typeface="游ゴシック" panose="020B0400000000000000" pitchFamily="50" charset="-128"/>
            </a:endParaRPr>
          </a:p>
          <a:p>
            <a:pPr algn="ctr"/>
            <a:r>
              <a:rPr lang="en-US" altLang="ja-JP" sz="1200" b="1">
                <a:latin typeface="游ゴシック" panose="020B0400000000000000" pitchFamily="50" charset="-128"/>
                <a:ea typeface="游ゴシック" panose="020B0400000000000000" pitchFamily="50" charset="-128"/>
              </a:rPr>
              <a:t>(P22</a:t>
            </a:r>
            <a:r>
              <a:rPr lang="ja-JP" altLang="en-US" sz="1200" b="1">
                <a:latin typeface="游ゴシック" panose="020B0400000000000000" pitchFamily="50" charset="-128"/>
                <a:ea typeface="游ゴシック" panose="020B0400000000000000" pitchFamily="50" charset="-128"/>
              </a:rPr>
              <a:t>～</a:t>
            </a:r>
            <a:r>
              <a:rPr lang="en-US" altLang="ja-JP" sz="1200" b="1">
                <a:latin typeface="游ゴシック" panose="020B0400000000000000" pitchFamily="50" charset="-128"/>
                <a:ea typeface="游ゴシック" panose="020B0400000000000000" pitchFamily="50" charset="-128"/>
              </a:rPr>
              <a:t>25)</a:t>
            </a:r>
          </a:p>
        </p:txBody>
      </p:sp>
    </p:spTree>
    <p:extLst>
      <p:ext uri="{BB962C8B-B14F-4D97-AF65-F5344CB8AC3E}">
        <p14:creationId xmlns:p14="http://schemas.microsoft.com/office/powerpoint/2010/main" val="928821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 name="テキスト ボックス 1"/>
          <p:cNvSpPr txBox="1"/>
          <p:nvPr/>
        </p:nvSpPr>
        <p:spPr>
          <a:xfrm>
            <a:off x="6748233" y="10189637"/>
            <a:ext cx="661095"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２７</a:t>
            </a:r>
            <a:endParaRPr lang="ja-JP" altLang="en-US" dirty="0">
              <a:solidFill>
                <a:schemeClr val="tx1">
                  <a:lumMod val="50000"/>
                  <a:lumOff val="50000"/>
                </a:schemeClr>
              </a:solidFill>
              <a:latin typeface="+mj-ea"/>
              <a:ea typeface="+mj-ea"/>
            </a:endParaRPr>
          </a:p>
        </p:txBody>
      </p:sp>
      <p:sp>
        <p:nvSpPr>
          <p:cNvPr id="1711" name="object 2"/>
          <p:cNvSpPr txBox="1"/>
          <p:nvPr/>
        </p:nvSpPr>
        <p:spPr>
          <a:xfrm>
            <a:off x="610418" y="814006"/>
            <a:ext cx="4265905" cy="62837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6000" b="1" kern="0" baseline="-4166">
                <a:solidFill>
                  <a:srgbClr val="296654"/>
                </a:solidFill>
                <a:latin typeface="Yu Gothic" panose="020B0400000000000000" pitchFamily="34" charset="-128"/>
                <a:ea typeface="Yu Gothic" panose="020B0400000000000000" pitchFamily="34" charset="-128"/>
              </a:rPr>
              <a:t>①総務</a:t>
            </a:r>
            <a:r>
              <a:rPr kumimoji="0" lang="ja-JP" altLang="en-US" sz="6000" b="1" kern="0" spc="480" baseline="-4166">
                <a:solidFill>
                  <a:srgbClr val="296654"/>
                </a:solidFill>
                <a:latin typeface="Yu Gothic" panose="020B0400000000000000" pitchFamily="34" charset="-128"/>
                <a:ea typeface="Yu Gothic" panose="020B0400000000000000" pitchFamily="34" charset="-128"/>
              </a:rPr>
              <a:t>班</a:t>
            </a:r>
            <a:r>
              <a:rPr kumimoji="0" lang="ja-JP" altLang="en-US" sz="3200" b="1" kern="0">
                <a:solidFill>
                  <a:srgbClr val="296654"/>
                </a:solidFill>
                <a:latin typeface="Yu Gothic" panose="020B0400000000000000" pitchFamily="34" charset="-128"/>
                <a:ea typeface="Yu Gothic" panose="020B0400000000000000" pitchFamily="34" charset="-128"/>
              </a:rPr>
              <a:t>がすること</a:t>
            </a:r>
          </a:p>
        </p:txBody>
      </p:sp>
      <p:sp>
        <p:nvSpPr>
          <p:cNvPr id="1712" name="object 3"/>
          <p:cNvSpPr/>
          <p:nvPr/>
        </p:nvSpPr>
        <p:spPr>
          <a:xfrm>
            <a:off x="639481" y="3739990"/>
            <a:ext cx="6120130" cy="0"/>
          </a:xfrm>
          <a:custGeom>
            <a:avLst/>
            <a:gdLst/>
            <a:ahLst/>
            <a:cxnLst/>
            <a:rect l="l" t="t" r="r" b="b"/>
            <a:pathLst>
              <a:path w="6120130">
                <a:moveTo>
                  <a:pt x="0" y="0"/>
                </a:moveTo>
                <a:lnTo>
                  <a:pt x="6120003" y="0"/>
                </a:lnTo>
              </a:path>
            </a:pathLst>
          </a:custGeom>
          <a:ln w="13195">
            <a:solidFill>
              <a:srgbClr val="4C967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1713" name="object 4"/>
          <p:cNvSpPr/>
          <p:nvPr/>
        </p:nvSpPr>
        <p:spPr>
          <a:xfrm>
            <a:off x="639481" y="4350891"/>
            <a:ext cx="6120130" cy="0"/>
          </a:xfrm>
          <a:custGeom>
            <a:avLst/>
            <a:gdLst/>
            <a:ahLst/>
            <a:cxnLst/>
            <a:rect l="l" t="t" r="r" b="b"/>
            <a:pathLst>
              <a:path w="6120130">
                <a:moveTo>
                  <a:pt x="0" y="0"/>
                </a:moveTo>
                <a:lnTo>
                  <a:pt x="6120003" y="0"/>
                </a:lnTo>
              </a:path>
            </a:pathLst>
          </a:custGeom>
          <a:ln w="13195">
            <a:solidFill>
              <a:srgbClr val="4C967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1714" name="object 5"/>
          <p:cNvSpPr/>
          <p:nvPr/>
        </p:nvSpPr>
        <p:spPr>
          <a:xfrm>
            <a:off x="639481" y="4961795"/>
            <a:ext cx="6120130" cy="0"/>
          </a:xfrm>
          <a:custGeom>
            <a:avLst/>
            <a:gdLst/>
            <a:ahLst/>
            <a:cxnLst/>
            <a:rect l="l" t="t" r="r" b="b"/>
            <a:pathLst>
              <a:path w="6120130">
                <a:moveTo>
                  <a:pt x="0" y="0"/>
                </a:moveTo>
                <a:lnTo>
                  <a:pt x="6120003" y="0"/>
                </a:lnTo>
              </a:path>
            </a:pathLst>
          </a:custGeom>
          <a:ln w="13195">
            <a:solidFill>
              <a:srgbClr val="4C967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1715" name="object 6"/>
          <p:cNvSpPr/>
          <p:nvPr/>
        </p:nvSpPr>
        <p:spPr>
          <a:xfrm>
            <a:off x="639481" y="5572695"/>
            <a:ext cx="6120130" cy="0"/>
          </a:xfrm>
          <a:custGeom>
            <a:avLst/>
            <a:gdLst/>
            <a:ahLst/>
            <a:cxnLst/>
            <a:rect l="l" t="t" r="r" b="b"/>
            <a:pathLst>
              <a:path w="6120130">
                <a:moveTo>
                  <a:pt x="0" y="0"/>
                </a:moveTo>
                <a:lnTo>
                  <a:pt x="6120003" y="0"/>
                </a:lnTo>
              </a:path>
            </a:pathLst>
          </a:custGeom>
          <a:ln w="13195">
            <a:solidFill>
              <a:srgbClr val="4C967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1716" name="object 8"/>
          <p:cNvSpPr/>
          <p:nvPr/>
        </p:nvSpPr>
        <p:spPr>
          <a:xfrm>
            <a:off x="639481" y="6166999"/>
            <a:ext cx="6120130" cy="0"/>
          </a:xfrm>
          <a:custGeom>
            <a:avLst/>
            <a:gdLst/>
            <a:ahLst/>
            <a:cxnLst/>
            <a:rect l="l" t="t" r="r" b="b"/>
            <a:pathLst>
              <a:path w="6120130">
                <a:moveTo>
                  <a:pt x="0" y="0"/>
                </a:moveTo>
                <a:lnTo>
                  <a:pt x="6120003" y="0"/>
                </a:lnTo>
              </a:path>
            </a:pathLst>
          </a:custGeom>
          <a:ln w="13195">
            <a:solidFill>
              <a:srgbClr val="4C967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1717" name="object 10"/>
          <p:cNvSpPr txBox="1"/>
          <p:nvPr/>
        </p:nvSpPr>
        <p:spPr>
          <a:xfrm>
            <a:off x="637935" y="3405396"/>
            <a:ext cx="4052897" cy="320601"/>
          </a:xfrm>
          <a:prstGeom prst="rect">
            <a:avLst/>
          </a:prstGeom>
        </p:spPr>
        <p:txBody>
          <a:bodyPr vert="horz" wrap="square" lIns="0" tIns="12700" rIns="0" bIns="0" rtlCol="0">
            <a:spAutoFit/>
          </a:bodyPr>
          <a:lstStyle/>
          <a:p>
            <a:pPr marL="272415" indent="-260350">
              <a:lnSpc>
                <a:spcPct val="100000"/>
              </a:lnSpc>
              <a:spcBef>
                <a:spcPts val="100"/>
              </a:spcBef>
              <a:buAutoNum type="arabicPeriod"/>
              <a:tabLst>
                <a:tab pos="273050" algn="l"/>
              </a:tabLst>
            </a:pPr>
            <a:r>
              <a:rPr lang="ja-JP" altLang="en-US" sz="2000" b="1" dirty="0">
                <a:latin typeface="Yu Gothic" panose="020B0400000000000000" pitchFamily="34" charset="-128"/>
                <a:ea typeface="Yu Gothic" panose="020B0400000000000000" pitchFamily="34" charset="-128"/>
                <a:cs typeface="YuGothic"/>
              </a:rPr>
              <a:t>避難者の状況の管理及び報告</a:t>
            </a:r>
            <a:endParaRPr sz="2000" b="1" dirty="0">
              <a:latin typeface="Yu Gothic" panose="020B0400000000000000" pitchFamily="34" charset="-128"/>
              <a:ea typeface="Yu Gothic" panose="020B0400000000000000" pitchFamily="34" charset="-128"/>
              <a:cs typeface="YuGothic"/>
            </a:endParaRPr>
          </a:p>
        </p:txBody>
      </p:sp>
      <p:sp>
        <p:nvSpPr>
          <p:cNvPr id="1718" name="object 10"/>
          <p:cNvSpPr txBox="1"/>
          <p:nvPr/>
        </p:nvSpPr>
        <p:spPr>
          <a:xfrm>
            <a:off x="648519" y="3985376"/>
            <a:ext cx="5132010" cy="320601"/>
          </a:xfrm>
          <a:prstGeom prst="rect">
            <a:avLst/>
          </a:prstGeom>
        </p:spPr>
        <p:txBody>
          <a:bodyPr vert="horz" wrap="square" lIns="0" tIns="12700" rIns="0" bIns="0" rtlCol="0">
            <a:spAutoFit/>
          </a:bodyPr>
          <a:lstStyle/>
          <a:p>
            <a:pPr marL="12065">
              <a:lnSpc>
                <a:spcPct val="100000"/>
              </a:lnSpc>
              <a:tabLst>
                <a:tab pos="273050" algn="l"/>
              </a:tabLst>
            </a:pPr>
            <a:r>
              <a:rPr lang="en-US" sz="2000" b="1">
                <a:latin typeface="Yu Gothic" panose="020B0400000000000000" pitchFamily="34" charset="-128"/>
                <a:ea typeface="Yu Gothic" panose="020B0400000000000000" pitchFamily="34" charset="-128"/>
                <a:cs typeface="YuGothic"/>
              </a:rPr>
              <a:t>2.</a:t>
            </a:r>
            <a:r>
              <a:rPr lang="ja-JP" altLang="en-US" sz="2000" b="1">
                <a:latin typeface="Yu Gothic" panose="020B0400000000000000" pitchFamily="34" charset="-128"/>
                <a:ea typeface="Yu Gothic" panose="020B0400000000000000" pitchFamily="34" charset="-128"/>
                <a:cs typeface="YuGothic"/>
              </a:rPr>
              <a:t>避難者配置状況図の作成・管理</a:t>
            </a:r>
            <a:endParaRPr sz="2000" b="1">
              <a:latin typeface="Yu Gothic" panose="020B0400000000000000" pitchFamily="34" charset="-128"/>
              <a:ea typeface="Yu Gothic" panose="020B0400000000000000" pitchFamily="34" charset="-128"/>
              <a:cs typeface="YuGothic"/>
            </a:endParaRPr>
          </a:p>
        </p:txBody>
      </p:sp>
      <p:sp>
        <p:nvSpPr>
          <p:cNvPr id="1719" name="object 10"/>
          <p:cNvSpPr txBox="1"/>
          <p:nvPr/>
        </p:nvSpPr>
        <p:spPr>
          <a:xfrm>
            <a:off x="648519" y="4604744"/>
            <a:ext cx="3280314" cy="320601"/>
          </a:xfrm>
          <a:prstGeom prst="rect">
            <a:avLst/>
          </a:prstGeom>
        </p:spPr>
        <p:txBody>
          <a:bodyPr vert="horz" wrap="square" lIns="0" tIns="12700" rIns="0" bIns="0" rtlCol="0">
            <a:spAutoFit/>
          </a:bodyPr>
          <a:lstStyle/>
          <a:p>
            <a:pPr marL="12065">
              <a:lnSpc>
                <a:spcPct val="100000"/>
              </a:lnSpc>
              <a:spcBef>
                <a:spcPts val="5"/>
              </a:spcBef>
              <a:tabLst>
                <a:tab pos="273050" algn="l"/>
              </a:tabLst>
            </a:pPr>
            <a:r>
              <a:rPr lang="en-US" sz="2000" b="1">
                <a:latin typeface="Yu Gothic" panose="020B0400000000000000" pitchFamily="34" charset="-128"/>
                <a:ea typeface="Yu Gothic" panose="020B0400000000000000" pitchFamily="34" charset="-128"/>
                <a:cs typeface="YuGothic"/>
              </a:rPr>
              <a:t>3.</a:t>
            </a:r>
            <a:r>
              <a:rPr lang="ja-JP" altLang="en-US" sz="2000" b="1">
                <a:latin typeface="Yu Gothic" panose="020B0400000000000000" pitchFamily="34" charset="-128"/>
                <a:ea typeface="Yu Gothic" panose="020B0400000000000000" pitchFamily="34" charset="-128"/>
                <a:cs typeface="YuGothic"/>
              </a:rPr>
              <a:t>避難者の出入り管理・報告</a:t>
            </a:r>
            <a:endParaRPr sz="2000" b="1">
              <a:latin typeface="Yu Gothic" panose="020B0400000000000000" pitchFamily="34" charset="-128"/>
              <a:ea typeface="Yu Gothic" panose="020B0400000000000000" pitchFamily="34" charset="-128"/>
              <a:cs typeface="YuGothic"/>
            </a:endParaRPr>
          </a:p>
        </p:txBody>
      </p:sp>
      <p:sp>
        <p:nvSpPr>
          <p:cNvPr id="1720" name="object 10"/>
          <p:cNvSpPr txBox="1"/>
          <p:nvPr/>
        </p:nvSpPr>
        <p:spPr>
          <a:xfrm>
            <a:off x="648519" y="5194586"/>
            <a:ext cx="3737514" cy="320601"/>
          </a:xfrm>
          <a:prstGeom prst="rect">
            <a:avLst/>
          </a:prstGeom>
        </p:spPr>
        <p:txBody>
          <a:bodyPr vert="horz" wrap="square" lIns="0" tIns="12700" rIns="0" bIns="0" rtlCol="0">
            <a:spAutoFit/>
          </a:bodyPr>
          <a:lstStyle/>
          <a:p>
            <a:pPr marL="12065">
              <a:lnSpc>
                <a:spcPct val="100000"/>
              </a:lnSpc>
              <a:spcBef>
                <a:spcPts val="5"/>
              </a:spcBef>
              <a:tabLst>
                <a:tab pos="273050" algn="l"/>
              </a:tabLst>
            </a:pPr>
            <a:r>
              <a:rPr lang="en-US" sz="2000" b="1" dirty="0">
                <a:latin typeface="Yu Gothic" panose="020B0400000000000000" pitchFamily="34" charset="-128"/>
                <a:ea typeface="Yu Gothic" panose="020B0400000000000000" pitchFamily="34" charset="-128"/>
                <a:cs typeface="YuGothic"/>
              </a:rPr>
              <a:t>4.</a:t>
            </a:r>
            <a:r>
              <a:rPr lang="ja-JP" altLang="en-US" sz="2000" b="1" dirty="0">
                <a:latin typeface="Yu Gothic" panose="020B0400000000000000" pitchFamily="34" charset="-128"/>
                <a:ea typeface="Yu Gothic" panose="020B0400000000000000" pitchFamily="34" charset="-128"/>
                <a:cs typeface="YuGothic"/>
              </a:rPr>
              <a:t>避難者からの相談・要望対応</a:t>
            </a:r>
            <a:endParaRPr sz="2000" b="1" dirty="0">
              <a:latin typeface="Yu Gothic" panose="020B0400000000000000" pitchFamily="34" charset="-128"/>
              <a:ea typeface="Yu Gothic" panose="020B0400000000000000" pitchFamily="34" charset="-128"/>
              <a:cs typeface="YuGothic"/>
            </a:endParaRPr>
          </a:p>
        </p:txBody>
      </p:sp>
      <p:sp>
        <p:nvSpPr>
          <p:cNvPr id="1721" name="object 10"/>
          <p:cNvSpPr txBox="1"/>
          <p:nvPr/>
        </p:nvSpPr>
        <p:spPr>
          <a:xfrm>
            <a:off x="648519" y="5805485"/>
            <a:ext cx="4423314" cy="320601"/>
          </a:xfrm>
          <a:prstGeom prst="rect">
            <a:avLst/>
          </a:prstGeom>
        </p:spPr>
        <p:txBody>
          <a:bodyPr vert="horz" wrap="square" lIns="0" tIns="12700" rIns="0" bIns="0" rtlCol="0">
            <a:spAutoFit/>
          </a:bodyPr>
          <a:lstStyle/>
          <a:p>
            <a:pPr marL="12065">
              <a:lnSpc>
                <a:spcPct val="100000"/>
              </a:lnSpc>
              <a:tabLst>
                <a:tab pos="273050" algn="l"/>
              </a:tabLst>
            </a:pPr>
            <a:r>
              <a:rPr lang="en-US" sz="2000" b="1" dirty="0">
                <a:latin typeface="Yu Gothic" panose="020B0400000000000000" pitchFamily="34" charset="-128"/>
                <a:ea typeface="Yu Gothic" panose="020B0400000000000000" pitchFamily="34" charset="-128"/>
                <a:cs typeface="YuGothic"/>
              </a:rPr>
              <a:t>5.</a:t>
            </a:r>
            <a:r>
              <a:rPr lang="zh-TW" altLang="en-US" sz="2000" b="1" dirty="0">
                <a:latin typeface="Yu Gothic" panose="020B0400000000000000" pitchFamily="34" charset="-128"/>
                <a:ea typeface="Yu Gothic" panose="020B0400000000000000" pitchFamily="34" charset="-128"/>
                <a:cs typeface="YuGothic"/>
              </a:rPr>
              <a:t>避難所運営委員会</a:t>
            </a:r>
            <a:r>
              <a:rPr lang="ja-JP" altLang="en-US" sz="2000" b="1" dirty="0">
                <a:latin typeface="Yu Gothic" panose="020B0400000000000000" pitchFamily="34" charset="-128"/>
                <a:ea typeface="Yu Gothic" panose="020B0400000000000000" pitchFamily="34" charset="-128"/>
                <a:cs typeface="YuGothic"/>
              </a:rPr>
              <a:t>の運営サポート</a:t>
            </a:r>
            <a:endParaRPr sz="2000" b="1" dirty="0">
              <a:latin typeface="Yu Gothic" panose="020B0400000000000000" pitchFamily="34" charset="-128"/>
              <a:ea typeface="Yu Gothic" panose="020B0400000000000000" pitchFamily="34" charset="-128"/>
              <a:cs typeface="YuGothic"/>
            </a:endParaRPr>
          </a:p>
        </p:txBody>
      </p:sp>
      <p:sp>
        <p:nvSpPr>
          <p:cNvPr id="1722" name="object 14"/>
          <p:cNvSpPr/>
          <p:nvPr/>
        </p:nvSpPr>
        <p:spPr>
          <a:xfrm>
            <a:off x="610419" y="9396136"/>
            <a:ext cx="6120130" cy="864273"/>
          </a:xfrm>
          <a:custGeom>
            <a:avLst/>
            <a:gdLst/>
            <a:ahLst/>
            <a:cxnLst/>
            <a:rect l="l" t="t" r="r" b="b"/>
            <a:pathLst>
              <a:path w="6120130" h="1391920">
                <a:moveTo>
                  <a:pt x="6120003" y="0"/>
                </a:moveTo>
                <a:lnTo>
                  <a:pt x="0" y="0"/>
                </a:lnTo>
                <a:lnTo>
                  <a:pt x="0" y="1391526"/>
                </a:lnTo>
                <a:lnTo>
                  <a:pt x="6120003" y="1391526"/>
                </a:lnTo>
                <a:lnTo>
                  <a:pt x="6120003" y="0"/>
                </a:lnTo>
                <a:close/>
              </a:path>
            </a:pathLst>
          </a:custGeom>
          <a:solidFill>
            <a:srgbClr val="DFF0EB"/>
          </a:solidFill>
        </p:spPr>
        <p:txBody>
          <a:bodyPr wrap="square" lIns="0" tIns="0" rIns="0" bIns="0" rtlCol="0"/>
          <a:lstStyle/>
          <a:p>
            <a:endParaRPr/>
          </a:p>
        </p:txBody>
      </p:sp>
      <p:sp>
        <p:nvSpPr>
          <p:cNvPr id="1723" name="object 15"/>
          <p:cNvSpPr txBox="1"/>
          <p:nvPr/>
        </p:nvSpPr>
        <p:spPr>
          <a:xfrm>
            <a:off x="878329" y="9480760"/>
            <a:ext cx="5351562" cy="651653"/>
          </a:xfrm>
          <a:prstGeom prst="rect">
            <a:avLst/>
          </a:prstGeom>
        </p:spPr>
        <p:txBody>
          <a:bodyPr vert="horz" wrap="square" lIns="0" tIns="12700" rIns="0" bIns="0" rtlCol="0">
            <a:spAutoFit/>
          </a:bodyPr>
          <a:lstStyle/>
          <a:p>
            <a:pPr marL="12700" marR="5080">
              <a:lnSpc>
                <a:spcPct val="135400"/>
              </a:lnSpc>
              <a:spcBef>
                <a:spcPts val="100"/>
              </a:spcBef>
            </a:pPr>
            <a:r>
              <a:rPr lang="ja-JP" altLang="en-US" sz="1600" b="1" dirty="0">
                <a:solidFill>
                  <a:srgbClr val="221815"/>
                </a:solidFill>
                <a:latin typeface="Yu Gothic" panose="020B0400000000000000" pitchFamily="34" charset="-128"/>
                <a:ea typeface="Yu Gothic" panose="020B0400000000000000" pitchFamily="34" charset="-128"/>
                <a:cs typeface="YuGothic"/>
              </a:rPr>
              <a:t>定期的な班会議を行うなどして、総務班内での情報共有をしっかりと行いましょう！</a:t>
            </a:r>
          </a:p>
        </p:txBody>
      </p:sp>
      <p:sp>
        <p:nvSpPr>
          <p:cNvPr id="1724" name="テキスト ボックス 41"/>
          <p:cNvSpPr txBox="1"/>
          <p:nvPr/>
        </p:nvSpPr>
        <p:spPr>
          <a:xfrm>
            <a:off x="533428" y="1581307"/>
            <a:ext cx="6214805" cy="1268617"/>
          </a:xfrm>
          <a:prstGeom prst="rect">
            <a:avLst/>
          </a:prstGeom>
          <a:noFill/>
        </p:spPr>
        <p:txBody>
          <a:bodyPr wrap="square">
            <a:spAutoFit/>
          </a:bodyPr>
          <a:lstStyle/>
          <a:p>
            <a:pPr indent="133350" algn="just">
              <a:lnSpc>
                <a:spcPct val="110000"/>
              </a:lnSpc>
            </a:pPr>
            <a:r>
              <a:rPr lang="ja-JP" altLang="en-US"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総務班は避難所運営において、</a:t>
            </a:r>
            <a:r>
              <a:rPr lang="ja-JP" altLang="en-US" sz="14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避難者状況の全般管理」、「避難者からの相談・要望対応」、「避難所運営委員会の運営サポート」、「生活環境全般の整備」、「ペットの受け入れ環境整備」、「共有空間・居住空間の安全管理（防火・防犯）」</a:t>
            </a:r>
            <a:r>
              <a:rPr lang="ja-JP" altLang="en-US"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を行うことが主要な役割になります。</a:t>
            </a:r>
            <a:endParaRPr lang="en-US" altLang="ja-JP" sz="14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indent="133350" algn="just">
              <a:lnSpc>
                <a:spcPct val="110000"/>
              </a:lnSpc>
            </a:pPr>
            <a:r>
              <a:rPr lang="ja-JP" altLang="en-US"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そのために、具体的には下記１０の業務を実施します。</a:t>
            </a:r>
            <a:endParaRPr lang="en-US" altLang="ja-JP"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725" name="object 3"/>
          <p:cNvSpPr/>
          <p:nvPr/>
        </p:nvSpPr>
        <p:spPr>
          <a:xfrm>
            <a:off x="639481" y="6733248"/>
            <a:ext cx="6120130" cy="0"/>
          </a:xfrm>
          <a:custGeom>
            <a:avLst/>
            <a:gdLst/>
            <a:ahLst/>
            <a:cxnLst/>
            <a:rect l="l" t="t" r="r" b="b"/>
            <a:pathLst>
              <a:path w="6120130">
                <a:moveTo>
                  <a:pt x="0" y="0"/>
                </a:moveTo>
                <a:lnTo>
                  <a:pt x="6120003" y="0"/>
                </a:lnTo>
              </a:path>
            </a:pathLst>
          </a:custGeom>
          <a:ln w="13195">
            <a:solidFill>
              <a:srgbClr val="4C967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1726" name="object 4"/>
          <p:cNvSpPr/>
          <p:nvPr/>
        </p:nvSpPr>
        <p:spPr>
          <a:xfrm>
            <a:off x="639481" y="7344149"/>
            <a:ext cx="6120130" cy="0"/>
          </a:xfrm>
          <a:custGeom>
            <a:avLst/>
            <a:gdLst/>
            <a:ahLst/>
            <a:cxnLst/>
            <a:rect l="l" t="t" r="r" b="b"/>
            <a:pathLst>
              <a:path w="6120130">
                <a:moveTo>
                  <a:pt x="0" y="0"/>
                </a:moveTo>
                <a:lnTo>
                  <a:pt x="6120003" y="0"/>
                </a:lnTo>
              </a:path>
            </a:pathLst>
          </a:custGeom>
          <a:ln w="13195">
            <a:solidFill>
              <a:srgbClr val="4C967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1727" name="object 5"/>
          <p:cNvSpPr/>
          <p:nvPr/>
        </p:nvSpPr>
        <p:spPr>
          <a:xfrm>
            <a:off x="639481" y="7955053"/>
            <a:ext cx="6120130" cy="0"/>
          </a:xfrm>
          <a:custGeom>
            <a:avLst/>
            <a:gdLst/>
            <a:ahLst/>
            <a:cxnLst/>
            <a:rect l="l" t="t" r="r" b="b"/>
            <a:pathLst>
              <a:path w="6120130">
                <a:moveTo>
                  <a:pt x="0" y="0"/>
                </a:moveTo>
                <a:lnTo>
                  <a:pt x="6120003" y="0"/>
                </a:lnTo>
              </a:path>
            </a:pathLst>
          </a:custGeom>
          <a:ln w="13195">
            <a:solidFill>
              <a:srgbClr val="4C967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1728" name="object 6"/>
          <p:cNvSpPr/>
          <p:nvPr/>
        </p:nvSpPr>
        <p:spPr>
          <a:xfrm>
            <a:off x="639481" y="8565953"/>
            <a:ext cx="6120130" cy="0"/>
          </a:xfrm>
          <a:custGeom>
            <a:avLst/>
            <a:gdLst/>
            <a:ahLst/>
            <a:cxnLst/>
            <a:rect l="l" t="t" r="r" b="b"/>
            <a:pathLst>
              <a:path w="6120130">
                <a:moveTo>
                  <a:pt x="0" y="0"/>
                </a:moveTo>
                <a:lnTo>
                  <a:pt x="6120003" y="0"/>
                </a:lnTo>
              </a:path>
            </a:pathLst>
          </a:custGeom>
          <a:ln w="13195">
            <a:solidFill>
              <a:srgbClr val="4C967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1729" name="object 10"/>
          <p:cNvSpPr txBox="1"/>
          <p:nvPr/>
        </p:nvSpPr>
        <p:spPr>
          <a:xfrm>
            <a:off x="637936" y="6398654"/>
            <a:ext cx="3280314" cy="320601"/>
          </a:xfrm>
          <a:prstGeom prst="rect">
            <a:avLst/>
          </a:prstGeom>
        </p:spPr>
        <p:txBody>
          <a:bodyPr vert="horz" wrap="square" lIns="0" tIns="12700" rIns="0" bIns="0" rtlCol="0">
            <a:spAutoFit/>
          </a:bodyPr>
          <a:lstStyle/>
          <a:p>
            <a:pPr marL="12065">
              <a:lnSpc>
                <a:spcPct val="100000"/>
              </a:lnSpc>
              <a:spcBef>
                <a:spcPts val="100"/>
              </a:spcBef>
              <a:tabLst>
                <a:tab pos="273050" algn="l"/>
              </a:tabLst>
            </a:pPr>
            <a:r>
              <a:rPr lang="en-US" altLang="ja-JP" sz="2000" b="1" dirty="0">
                <a:latin typeface="Yu Gothic" panose="020B0400000000000000" pitchFamily="34" charset="-128"/>
                <a:ea typeface="Yu Gothic" panose="020B0400000000000000" pitchFamily="34" charset="-128"/>
                <a:cs typeface="YuGothic"/>
              </a:rPr>
              <a:t>6.</a:t>
            </a:r>
            <a:r>
              <a:rPr lang="ja-JP" altLang="en-US" sz="2000" b="1" dirty="0">
                <a:latin typeface="Yu Gothic" panose="020B0400000000000000" pitchFamily="34" charset="-128"/>
                <a:ea typeface="Yu Gothic" panose="020B0400000000000000" pitchFamily="34" charset="-128"/>
                <a:cs typeface="YuGothic"/>
              </a:rPr>
              <a:t>生活環境全般の整備</a:t>
            </a:r>
            <a:endParaRPr sz="2000" b="1" dirty="0">
              <a:latin typeface="Yu Gothic" panose="020B0400000000000000" pitchFamily="34" charset="-128"/>
              <a:ea typeface="Yu Gothic" panose="020B0400000000000000" pitchFamily="34" charset="-128"/>
              <a:cs typeface="YuGothic"/>
            </a:endParaRPr>
          </a:p>
        </p:txBody>
      </p:sp>
      <p:sp>
        <p:nvSpPr>
          <p:cNvPr id="1730" name="object 10"/>
          <p:cNvSpPr txBox="1"/>
          <p:nvPr/>
        </p:nvSpPr>
        <p:spPr>
          <a:xfrm>
            <a:off x="648519" y="6978634"/>
            <a:ext cx="5132010" cy="320601"/>
          </a:xfrm>
          <a:prstGeom prst="rect">
            <a:avLst/>
          </a:prstGeom>
        </p:spPr>
        <p:txBody>
          <a:bodyPr vert="horz" wrap="square" lIns="0" tIns="12700" rIns="0" bIns="0" rtlCol="0">
            <a:spAutoFit/>
          </a:bodyPr>
          <a:lstStyle/>
          <a:p>
            <a:pPr marL="12065">
              <a:lnSpc>
                <a:spcPct val="100000"/>
              </a:lnSpc>
              <a:tabLst>
                <a:tab pos="273050" algn="l"/>
              </a:tabLst>
            </a:pPr>
            <a:r>
              <a:rPr lang="en-US" altLang="ja-JP" sz="2000" b="1" dirty="0">
                <a:latin typeface="Yu Gothic" panose="020B0400000000000000" pitchFamily="34" charset="-128"/>
                <a:ea typeface="Yu Gothic" panose="020B0400000000000000" pitchFamily="34" charset="-128"/>
                <a:cs typeface="YuGothic"/>
              </a:rPr>
              <a:t>7.</a:t>
            </a:r>
            <a:r>
              <a:rPr lang="ja-JP" altLang="en-US" sz="2000" b="1" dirty="0">
                <a:latin typeface="Yu Gothic" panose="020B0400000000000000" pitchFamily="34" charset="-128"/>
                <a:ea typeface="Yu Gothic" panose="020B0400000000000000" pitchFamily="34" charset="-128"/>
                <a:cs typeface="YuGothic"/>
              </a:rPr>
              <a:t>ペットの受け入れ環境整備</a:t>
            </a:r>
            <a:endParaRPr sz="2000" b="1" dirty="0">
              <a:latin typeface="Yu Gothic" panose="020B0400000000000000" pitchFamily="34" charset="-128"/>
              <a:ea typeface="Yu Gothic" panose="020B0400000000000000" pitchFamily="34" charset="-128"/>
              <a:cs typeface="YuGothic"/>
            </a:endParaRPr>
          </a:p>
        </p:txBody>
      </p:sp>
      <p:sp>
        <p:nvSpPr>
          <p:cNvPr id="1731" name="object 10"/>
          <p:cNvSpPr txBox="1"/>
          <p:nvPr/>
        </p:nvSpPr>
        <p:spPr>
          <a:xfrm>
            <a:off x="648519" y="7598002"/>
            <a:ext cx="4042314" cy="320601"/>
          </a:xfrm>
          <a:prstGeom prst="rect">
            <a:avLst/>
          </a:prstGeom>
        </p:spPr>
        <p:txBody>
          <a:bodyPr vert="horz" wrap="square" lIns="0" tIns="12700" rIns="0" bIns="0" rtlCol="0">
            <a:spAutoFit/>
          </a:bodyPr>
          <a:lstStyle/>
          <a:p>
            <a:pPr marL="12065">
              <a:lnSpc>
                <a:spcPct val="100000"/>
              </a:lnSpc>
              <a:spcBef>
                <a:spcPts val="5"/>
              </a:spcBef>
              <a:tabLst>
                <a:tab pos="273050" algn="l"/>
              </a:tabLst>
            </a:pPr>
            <a:r>
              <a:rPr lang="en-US" altLang="ja-JP" sz="2000" b="1" dirty="0">
                <a:latin typeface="Yu Gothic" panose="020B0400000000000000" pitchFamily="34" charset="-128"/>
                <a:ea typeface="Yu Gothic" panose="020B0400000000000000" pitchFamily="34" charset="-128"/>
                <a:cs typeface="YuGothic"/>
              </a:rPr>
              <a:t>8.</a:t>
            </a:r>
            <a:r>
              <a:rPr lang="ja-JP" altLang="en-US" sz="2000" b="1" dirty="0">
                <a:latin typeface="Yu Gothic" panose="020B0400000000000000" pitchFamily="34" charset="-128"/>
                <a:ea typeface="Yu Gothic" panose="020B0400000000000000" pitchFamily="34" charset="-128"/>
                <a:cs typeface="YuGothic"/>
              </a:rPr>
              <a:t>居住空間、共有空間の安全確保</a:t>
            </a:r>
            <a:endParaRPr sz="2000" b="1" dirty="0">
              <a:latin typeface="Yu Gothic" panose="020B0400000000000000" pitchFamily="34" charset="-128"/>
              <a:ea typeface="Yu Gothic" panose="020B0400000000000000" pitchFamily="34" charset="-128"/>
              <a:cs typeface="YuGothic"/>
            </a:endParaRPr>
          </a:p>
        </p:txBody>
      </p:sp>
      <p:sp>
        <p:nvSpPr>
          <p:cNvPr id="1732" name="object 10"/>
          <p:cNvSpPr txBox="1"/>
          <p:nvPr/>
        </p:nvSpPr>
        <p:spPr>
          <a:xfrm>
            <a:off x="648519" y="8201544"/>
            <a:ext cx="3889914" cy="320601"/>
          </a:xfrm>
          <a:prstGeom prst="rect">
            <a:avLst/>
          </a:prstGeom>
        </p:spPr>
        <p:txBody>
          <a:bodyPr vert="horz" wrap="square" lIns="0" tIns="12700" rIns="0" bIns="0" rtlCol="0">
            <a:spAutoFit/>
          </a:bodyPr>
          <a:lstStyle/>
          <a:p>
            <a:pPr marL="12065">
              <a:lnSpc>
                <a:spcPct val="100000"/>
              </a:lnSpc>
              <a:tabLst>
                <a:tab pos="273050" algn="l"/>
              </a:tabLst>
            </a:pPr>
            <a:r>
              <a:rPr lang="en-US" altLang="ja-JP" sz="2000" b="1" dirty="0">
                <a:latin typeface="Yu Gothic" panose="020B0400000000000000" pitchFamily="34" charset="-128"/>
                <a:ea typeface="Yu Gothic" panose="020B0400000000000000" pitchFamily="34" charset="-128"/>
                <a:cs typeface="YuGothic"/>
              </a:rPr>
              <a:t>9.</a:t>
            </a:r>
            <a:r>
              <a:rPr lang="ja-JP" altLang="en-US" sz="2000" b="1" dirty="0">
                <a:latin typeface="Yu Gothic" panose="020B0400000000000000" pitchFamily="34" charset="-128"/>
                <a:ea typeface="Yu Gothic" panose="020B0400000000000000" pitchFamily="34" charset="-128"/>
                <a:cs typeface="YuGothic"/>
              </a:rPr>
              <a:t>防火・防犯のための見回り</a:t>
            </a:r>
            <a:endParaRPr sz="2000" b="1" dirty="0">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2079086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4" name="テキスト ボックス 19"/>
          <p:cNvSpPr txBox="1"/>
          <p:nvPr/>
        </p:nvSpPr>
        <p:spPr>
          <a:xfrm>
            <a:off x="140033" y="10175104"/>
            <a:ext cx="653467"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２８</a:t>
            </a:r>
            <a:endParaRPr lang="ja-JP" altLang="en-US" dirty="0">
              <a:solidFill>
                <a:schemeClr val="tx1">
                  <a:lumMod val="50000"/>
                  <a:lumOff val="50000"/>
                </a:schemeClr>
              </a:solidFill>
              <a:latin typeface="+mj-ea"/>
              <a:ea typeface="+mj-ea"/>
            </a:endParaRPr>
          </a:p>
        </p:txBody>
      </p:sp>
      <p:sp>
        <p:nvSpPr>
          <p:cNvPr id="1735" name="object 2"/>
          <p:cNvSpPr txBox="1"/>
          <p:nvPr/>
        </p:nvSpPr>
        <p:spPr>
          <a:xfrm>
            <a:off x="552116" y="956876"/>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ja-JP" altLang="en-US" sz="3200" b="1" kern="0" dirty="0">
                <a:solidFill>
                  <a:srgbClr val="296654"/>
                </a:solidFill>
                <a:latin typeface="Yu Gothic" panose="020B0400000000000000" pitchFamily="34" charset="-128"/>
                <a:ea typeface="Yu Gothic" panose="020B0400000000000000" pitchFamily="34" charset="-128"/>
              </a:rPr>
              <a:t>１</a:t>
            </a:r>
            <a:r>
              <a:rPr kumimoji="0" lang="en-US" altLang="ja-JP" sz="3200" b="1" kern="0" dirty="0">
                <a:solidFill>
                  <a:srgbClr val="296654"/>
                </a:solidFill>
                <a:latin typeface="Yu Gothic" panose="020B0400000000000000" pitchFamily="34" charset="-128"/>
                <a:ea typeface="Yu Gothic" panose="020B0400000000000000" pitchFamily="34" charset="-128"/>
              </a:rPr>
              <a:t>. </a:t>
            </a:r>
            <a:r>
              <a:rPr kumimoji="0" lang="ja-JP" altLang="en-US" sz="3200" b="1" kern="0" dirty="0">
                <a:solidFill>
                  <a:srgbClr val="296654"/>
                </a:solidFill>
                <a:latin typeface="Yu Gothic" panose="020B0400000000000000" pitchFamily="34" charset="-128"/>
                <a:ea typeface="Yu Gothic" panose="020B0400000000000000" pitchFamily="34" charset="-128"/>
              </a:rPr>
              <a:t>避難者の状況の管理及び報告</a:t>
            </a:r>
          </a:p>
        </p:txBody>
      </p:sp>
      <p:grpSp>
        <p:nvGrpSpPr>
          <p:cNvPr id="1736" name="グループ化 39"/>
          <p:cNvGrpSpPr/>
          <p:nvPr/>
        </p:nvGrpSpPr>
        <p:grpSpPr>
          <a:xfrm>
            <a:off x="693931" y="1668095"/>
            <a:ext cx="6283775" cy="648000"/>
            <a:chOff x="689917" y="1624372"/>
            <a:chExt cx="6283775" cy="648000"/>
          </a:xfrm>
        </p:grpSpPr>
        <p:pic>
          <p:nvPicPr>
            <p:cNvPr id="1737" name="グラフィックス 40"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665526"/>
              <a:ext cx="530604" cy="530604"/>
            </a:xfrm>
            <a:prstGeom prst="rect">
              <a:avLst/>
            </a:prstGeom>
          </p:spPr>
        </p:pic>
        <p:sp>
          <p:nvSpPr>
            <p:cNvPr id="1738" name="正方形/長方形 41"/>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39" name="object 9"/>
          <p:cNvSpPr txBox="1"/>
          <p:nvPr/>
        </p:nvSpPr>
        <p:spPr>
          <a:xfrm>
            <a:off x="749094" y="3142263"/>
            <a:ext cx="6186293" cy="2372124"/>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手指消毒の求めと体温測定を行い、受付前に健康チェックを</a:t>
            </a:r>
            <a:r>
              <a:rPr lang="en-US" altLang="ja-JP" sz="1600" b="1" dirty="0">
                <a:latin typeface="Yu Gothic" panose="020B0400000000000000" pitchFamily="34" charset="-128"/>
                <a:ea typeface="Yu Gothic" panose="020B0400000000000000" pitchFamily="34" charset="-128"/>
                <a:cs typeface="YuGothic"/>
              </a:rPr>
              <a:t/>
            </a:r>
            <a:br>
              <a:rPr lang="en-US" altLang="ja-JP" sz="1600" b="1" dirty="0">
                <a:latin typeface="Yu Gothic" panose="020B0400000000000000" pitchFamily="34" charset="-128"/>
                <a:ea typeface="Yu Gothic" panose="020B0400000000000000" pitchFamily="34" charset="-128"/>
                <a:cs typeface="YuGothic"/>
              </a:rPr>
            </a:br>
            <a:r>
              <a:rPr lang="ja-JP" altLang="en-US" sz="1600" b="1" dirty="0">
                <a:latin typeface="Yu Gothic" panose="020B0400000000000000" pitchFamily="34" charset="-128"/>
                <a:ea typeface="Yu Gothic" panose="020B0400000000000000" pitchFamily="34" charset="-128"/>
                <a:cs typeface="YuGothic"/>
              </a:rPr>
              <a:t>行う。</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登録票を配布し、世帯ごとに記入・提出してもらうよう案内</a:t>
            </a:r>
            <a:r>
              <a:rPr lang="en-US" altLang="ja-JP" sz="1600" b="1" dirty="0">
                <a:latin typeface="Yu Gothic" panose="020B0400000000000000" pitchFamily="34" charset="-128"/>
                <a:ea typeface="Yu Gothic" panose="020B0400000000000000" pitchFamily="34" charset="-128"/>
                <a:cs typeface="YuGothic"/>
              </a:rPr>
              <a:t/>
            </a:r>
            <a:br>
              <a:rPr lang="en-US" altLang="ja-JP" sz="1600" b="1" dirty="0">
                <a:latin typeface="Yu Gothic" panose="020B0400000000000000" pitchFamily="34" charset="-128"/>
                <a:ea typeface="Yu Gothic" panose="020B0400000000000000" pitchFamily="34" charset="-128"/>
                <a:cs typeface="YuGothic"/>
              </a:rPr>
            </a:br>
            <a:r>
              <a:rPr lang="ja-JP" altLang="en-US" sz="1600" b="1" dirty="0">
                <a:latin typeface="Yu Gothic" panose="020B0400000000000000" pitchFamily="34" charset="-128"/>
                <a:ea typeface="Yu Gothic" panose="020B0400000000000000" pitchFamily="34" charset="-128"/>
                <a:cs typeface="YuGothic"/>
              </a:rPr>
              <a:t>する。</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登録票の記載内容に漏れがないか確認し、受領する。</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登録票を避難者名簿の管理担当に受け渡す。</a:t>
            </a:r>
          </a:p>
        </p:txBody>
      </p:sp>
      <p:grpSp>
        <p:nvGrpSpPr>
          <p:cNvPr id="1740" name="グループ化 43"/>
          <p:cNvGrpSpPr/>
          <p:nvPr/>
        </p:nvGrpSpPr>
        <p:grpSpPr>
          <a:xfrm>
            <a:off x="639268" y="2480310"/>
            <a:ext cx="6357742" cy="504190"/>
            <a:chOff x="728646" y="1851740"/>
            <a:chExt cx="6120130" cy="504190"/>
          </a:xfrm>
        </p:grpSpPr>
        <p:sp>
          <p:nvSpPr>
            <p:cNvPr id="1741"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742"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新規の入所者手続き</a:t>
              </a:r>
            </a:p>
          </p:txBody>
        </p:sp>
        <p:sp>
          <p:nvSpPr>
            <p:cNvPr id="1743"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744"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１</a:t>
              </a:r>
              <a:endParaRPr sz="2100" b="1">
                <a:latin typeface="Yu Gothic" panose="020B0400000000000000" pitchFamily="34" charset="-128"/>
                <a:ea typeface="Yu Gothic" panose="020B0400000000000000" pitchFamily="34" charset="-128"/>
                <a:cs typeface="YuGothic"/>
              </a:endParaRPr>
            </a:p>
          </p:txBody>
        </p:sp>
      </p:grpSp>
      <p:sp>
        <p:nvSpPr>
          <p:cNvPr id="1745" name="object 9"/>
          <p:cNvSpPr txBox="1"/>
          <p:nvPr/>
        </p:nvSpPr>
        <p:spPr>
          <a:xfrm>
            <a:off x="742854" y="7134242"/>
            <a:ext cx="6357742" cy="2052037"/>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退所の申し出者に、退所届を記載するよう依頼する。</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退所届を受領する。</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退所当日に、申し出者（世帯）が滞在していた場所・部屋に同行し、掃除の状況、忘れ物がないか確認して、退所を確定する。</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退所届を避難者名簿の管理担当に受け渡す。</a:t>
            </a:r>
          </a:p>
        </p:txBody>
      </p:sp>
      <p:grpSp>
        <p:nvGrpSpPr>
          <p:cNvPr id="1746" name="グループ化 49"/>
          <p:cNvGrpSpPr/>
          <p:nvPr/>
        </p:nvGrpSpPr>
        <p:grpSpPr>
          <a:xfrm>
            <a:off x="633028" y="6472289"/>
            <a:ext cx="6357742" cy="504190"/>
            <a:chOff x="728646" y="1851740"/>
            <a:chExt cx="6120130" cy="504190"/>
          </a:xfrm>
        </p:grpSpPr>
        <p:sp>
          <p:nvSpPr>
            <p:cNvPr id="1747"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748"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退所者手続き</a:t>
              </a:r>
            </a:p>
          </p:txBody>
        </p:sp>
        <p:sp>
          <p:nvSpPr>
            <p:cNvPr id="1749"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750"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２</a:t>
              </a:r>
              <a:endParaRPr sz="2100" b="1">
                <a:latin typeface="Yu Gothic" panose="020B0400000000000000" pitchFamily="34" charset="-128"/>
                <a:ea typeface="Yu Gothic" panose="020B0400000000000000" pitchFamily="34" charset="-128"/>
                <a:cs typeface="YuGothic"/>
              </a:endParaRPr>
            </a:p>
          </p:txBody>
        </p:sp>
      </p:grpSp>
      <p:sp>
        <p:nvSpPr>
          <p:cNvPr id="1751" name="object 5"/>
          <p:cNvSpPr txBox="1"/>
          <p:nvPr/>
        </p:nvSpPr>
        <p:spPr>
          <a:xfrm>
            <a:off x="1380162" y="1724449"/>
            <a:ext cx="5031002" cy="456535"/>
          </a:xfrm>
          <a:prstGeom prst="rect">
            <a:avLst/>
          </a:prstGeom>
        </p:spPr>
        <p:txBody>
          <a:bodyPr vert="horz" wrap="square" lIns="0" tIns="12700" rIns="0" bIns="0" rtlCol="0">
            <a:spAutoFit/>
          </a:bodyPr>
          <a:lstStyle/>
          <a:p>
            <a:pPr marL="12700">
              <a:lnSpc>
                <a:spcPct val="100000"/>
              </a:lnSpc>
              <a:spcBef>
                <a:spcPts val="100"/>
              </a:spcBef>
            </a:pPr>
            <a:r>
              <a:rPr lang="zh-TW" altLang="en-US" sz="1400" b="1" dirty="0">
                <a:latin typeface="Yu Gothic" panose="020B0400000000000000" pitchFamily="34" charset="-128"/>
                <a:ea typeface="Yu Gothic" panose="020B0400000000000000" pitchFamily="34" charset="-128"/>
                <a:cs typeface="YuGothic"/>
              </a:rPr>
              <a:t>様式</a:t>
            </a:r>
            <a:r>
              <a:rPr lang="en-US" altLang="zh-TW" sz="1400" b="1" dirty="0">
                <a:latin typeface="Yu Gothic" panose="020B0400000000000000" pitchFamily="34" charset="-128"/>
                <a:ea typeface="Yu Gothic" panose="020B0400000000000000" pitchFamily="34" charset="-128"/>
                <a:cs typeface="YuGothic"/>
              </a:rPr>
              <a:t>02</a:t>
            </a:r>
            <a:r>
              <a:rPr lang="zh-TW" altLang="en-US" sz="1400" b="1" dirty="0">
                <a:latin typeface="Yu Gothic" panose="020B0400000000000000" pitchFamily="34" charset="-128"/>
                <a:ea typeface="Yu Gothic" panose="020B0400000000000000" pitchFamily="34" charset="-128"/>
                <a:cs typeface="YuGothic"/>
              </a:rPr>
              <a:t>：避難所利用者登録票</a:t>
            </a:r>
            <a:r>
              <a:rPr lang="ja-JP" altLang="en-US" sz="1400" b="1" dirty="0">
                <a:latin typeface="Yu Gothic" panose="020B0400000000000000" pitchFamily="34" charset="-128"/>
                <a:ea typeface="Yu Gothic" panose="020B0400000000000000" pitchFamily="34" charset="-128"/>
                <a:cs typeface="YuGothic"/>
              </a:rPr>
              <a:t>、様式</a:t>
            </a:r>
            <a:r>
              <a:rPr lang="en-US" altLang="ja-JP" sz="1400" b="1" dirty="0">
                <a:latin typeface="Yu Gothic" panose="020B0400000000000000" pitchFamily="34" charset="-128"/>
                <a:ea typeface="Yu Gothic" panose="020B0400000000000000" pitchFamily="34" charset="-128"/>
                <a:cs typeface="YuGothic"/>
              </a:rPr>
              <a:t>03</a:t>
            </a:r>
            <a:r>
              <a:rPr lang="ja-JP" altLang="en-US" sz="1400" b="1" dirty="0">
                <a:latin typeface="Yu Gothic" panose="020B0400000000000000" pitchFamily="34" charset="-128"/>
                <a:ea typeface="Yu Gothic" panose="020B0400000000000000" pitchFamily="34" charset="-128"/>
                <a:cs typeface="YuGothic"/>
              </a:rPr>
              <a:t>：避難者名簿、</a:t>
            </a:r>
            <a:endParaRPr lang="en-US" altLang="ja-JP" sz="1400" b="1" dirty="0">
              <a:latin typeface="Yu Gothic" panose="020B0400000000000000" pitchFamily="34" charset="-128"/>
              <a:ea typeface="Yu Gothic" panose="020B0400000000000000" pitchFamily="34" charset="-128"/>
              <a:cs typeface="YuGothic"/>
            </a:endParaRPr>
          </a:p>
          <a:p>
            <a:pPr marL="12700">
              <a:lnSpc>
                <a:spcPct val="100000"/>
              </a:lnSpc>
              <a:spcBef>
                <a:spcPts val="100"/>
              </a:spcBef>
            </a:pPr>
            <a:r>
              <a:rPr lang="zh-CN" altLang="en-US" sz="1400" b="1" dirty="0">
                <a:latin typeface="Yu Gothic" panose="020B0400000000000000" pitchFamily="34" charset="-128"/>
                <a:ea typeface="Yu Gothic" panose="020B0400000000000000" pitchFamily="34" charset="-128"/>
                <a:cs typeface="YuGothic"/>
              </a:rPr>
              <a:t>様式</a:t>
            </a:r>
            <a:r>
              <a:rPr lang="en-US" altLang="ja-JP" sz="1400" b="1" dirty="0">
                <a:latin typeface="Yu Gothic" panose="020B0400000000000000" pitchFamily="34" charset="-128"/>
                <a:ea typeface="Yu Gothic" panose="020B0400000000000000" pitchFamily="34" charset="-128"/>
                <a:cs typeface="YuGothic"/>
              </a:rPr>
              <a:t>06</a:t>
            </a:r>
            <a:r>
              <a:rPr lang="zh-CN" altLang="en-US" sz="1400" b="1" dirty="0">
                <a:latin typeface="Yu Gothic" panose="020B0400000000000000" pitchFamily="34" charset="-128"/>
                <a:ea typeface="Yu Gothic" panose="020B0400000000000000" pitchFamily="34" charset="-128"/>
                <a:cs typeface="YuGothic"/>
              </a:rPr>
              <a:t>：退所届</a:t>
            </a:r>
            <a:endParaRPr lang="zh-TW" altLang="en-US" sz="1400" b="1" dirty="0">
              <a:latin typeface="Yu Gothic" panose="020B0400000000000000" pitchFamily="34" charset="-128"/>
              <a:ea typeface="Yu Gothic" panose="020B0400000000000000" pitchFamily="34" charset="-128"/>
              <a:cs typeface="YuGothic"/>
            </a:endParaRPr>
          </a:p>
        </p:txBody>
      </p:sp>
      <p:sp>
        <p:nvSpPr>
          <p:cNvPr id="1752" name="テキスト ボックス 55"/>
          <p:cNvSpPr txBox="1"/>
          <p:nvPr/>
        </p:nvSpPr>
        <p:spPr>
          <a:xfrm>
            <a:off x="742854" y="5659362"/>
            <a:ext cx="5529610" cy="584775"/>
          </a:xfrm>
          <a:prstGeom prst="rect">
            <a:avLst/>
          </a:prstGeom>
          <a:noFill/>
        </p:spPr>
        <p:txBody>
          <a:bodyPr wrap="square">
            <a:spAutoFit/>
          </a:bodyPr>
          <a:lstStyle/>
          <a:p>
            <a:r>
              <a:rPr lang="ja-JP" altLang="en-US" sz="1600" b="1" u="sng" dirty="0">
                <a:solidFill>
                  <a:srgbClr val="172A88"/>
                </a:solidFill>
                <a:latin typeface="Yu Gothic" panose="020B0400000000000000" pitchFamily="34" charset="-128"/>
                <a:ea typeface="Yu Gothic" panose="020B0400000000000000" pitchFamily="34" charset="-128"/>
                <a:cs typeface="YuGothic"/>
              </a:rPr>
              <a:t>⇒</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コツ・ポイント１</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避難者利用者登録票の作成・管理</a:t>
            </a:r>
            <a:endParaRPr lang="en-US" altLang="ja-JP" sz="1600" b="1" u="sng" dirty="0">
              <a:solidFill>
                <a:srgbClr val="172A88"/>
              </a:solidFill>
              <a:latin typeface="Yu Gothic" panose="020B0400000000000000" pitchFamily="34" charset="-128"/>
              <a:ea typeface="Yu Gothic" panose="020B0400000000000000" pitchFamily="34" charset="-128"/>
              <a:cs typeface="YuGothic"/>
            </a:endParaRPr>
          </a:p>
          <a:p>
            <a:r>
              <a:rPr lang="ja-JP" altLang="en-US" sz="1600" b="1" u="sng" dirty="0">
                <a:solidFill>
                  <a:srgbClr val="172A88"/>
                </a:solidFill>
                <a:latin typeface="Yu Gothic" panose="020B0400000000000000" pitchFamily="34" charset="-128"/>
                <a:ea typeface="Yu Gothic" panose="020B0400000000000000" pitchFamily="34" charset="-128"/>
                <a:cs typeface="YuGothic"/>
              </a:rPr>
              <a:t>⇒</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コツ・ポイント５</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入所・退所の手続き</a:t>
            </a:r>
            <a:endParaRPr lang="ja-JP" altLang="en-US" sz="1600" u="sng" dirty="0">
              <a:solidFill>
                <a:srgbClr val="172A88"/>
              </a:solidFill>
            </a:endParaRPr>
          </a:p>
        </p:txBody>
      </p:sp>
    </p:spTree>
    <p:extLst>
      <p:ext uri="{BB962C8B-B14F-4D97-AF65-F5344CB8AC3E}">
        <p14:creationId xmlns:p14="http://schemas.microsoft.com/office/powerpoint/2010/main" val="3043110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4" name="テキスト ボックス 19"/>
          <p:cNvSpPr txBox="1"/>
          <p:nvPr/>
        </p:nvSpPr>
        <p:spPr>
          <a:xfrm>
            <a:off x="6806153" y="10148207"/>
            <a:ext cx="647973"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２９</a:t>
            </a:r>
            <a:endParaRPr lang="ja-JP" altLang="en-US" dirty="0">
              <a:solidFill>
                <a:schemeClr val="tx1">
                  <a:lumMod val="50000"/>
                  <a:lumOff val="50000"/>
                </a:schemeClr>
              </a:solidFill>
              <a:latin typeface="+mj-ea"/>
              <a:ea typeface="+mj-ea"/>
            </a:endParaRPr>
          </a:p>
        </p:txBody>
      </p:sp>
      <p:sp>
        <p:nvSpPr>
          <p:cNvPr id="1755" name="object 2"/>
          <p:cNvSpPr txBox="1"/>
          <p:nvPr/>
        </p:nvSpPr>
        <p:spPr>
          <a:xfrm>
            <a:off x="637387" y="969878"/>
            <a:ext cx="6126270"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ja-JP" altLang="en-US" sz="3200" b="1" kern="0" dirty="0">
                <a:solidFill>
                  <a:srgbClr val="296654"/>
                </a:solidFill>
                <a:latin typeface="Yu Gothic" panose="020B0400000000000000" pitchFamily="34" charset="-128"/>
                <a:ea typeface="Yu Gothic" panose="020B0400000000000000" pitchFamily="34" charset="-128"/>
              </a:rPr>
              <a:t>１</a:t>
            </a:r>
            <a:r>
              <a:rPr kumimoji="0" lang="en-US" altLang="ja-JP" sz="3200" b="1" kern="0" dirty="0">
                <a:solidFill>
                  <a:srgbClr val="296654"/>
                </a:solidFill>
                <a:latin typeface="Yu Gothic" panose="020B0400000000000000" pitchFamily="34" charset="-128"/>
                <a:ea typeface="Yu Gothic" panose="020B0400000000000000" pitchFamily="34" charset="-128"/>
              </a:rPr>
              <a:t>. </a:t>
            </a:r>
            <a:r>
              <a:rPr kumimoji="0" lang="ja-JP" altLang="en-US" sz="3200" b="1" kern="0" dirty="0">
                <a:solidFill>
                  <a:srgbClr val="296654"/>
                </a:solidFill>
                <a:latin typeface="Yu Gothic" panose="020B0400000000000000" pitchFamily="34" charset="-128"/>
                <a:ea typeface="Yu Gothic" panose="020B0400000000000000" pitchFamily="34" charset="-128"/>
              </a:rPr>
              <a:t>避難者の状況の管理及び報告</a:t>
            </a:r>
            <a:endParaRPr kumimoji="0" lang="en-US" altLang="ja-JP" sz="3200" b="1" kern="0" dirty="0">
              <a:solidFill>
                <a:srgbClr val="296654"/>
              </a:solidFill>
              <a:latin typeface="Yu Gothic" panose="020B0400000000000000" pitchFamily="34" charset="-128"/>
              <a:ea typeface="Yu Gothic" panose="020B0400000000000000" pitchFamily="34" charset="-128"/>
            </a:endParaRPr>
          </a:p>
        </p:txBody>
      </p:sp>
      <p:sp>
        <p:nvSpPr>
          <p:cNvPr id="1756" name="object 9"/>
          <p:cNvSpPr txBox="1"/>
          <p:nvPr/>
        </p:nvSpPr>
        <p:spPr>
          <a:xfrm>
            <a:off x="738476" y="3142263"/>
            <a:ext cx="6186293" cy="4126451"/>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solidFill>
                  <a:srgbClr val="221815"/>
                </a:solidFill>
                <a:latin typeface="Yu Gothic" panose="020B0400000000000000" pitchFamily="34" charset="-128"/>
                <a:ea typeface="Yu Gothic" panose="020B0400000000000000" pitchFamily="34" charset="-128"/>
                <a:cs typeface="YuGothic"/>
              </a:rPr>
              <a:t>情報班と協力して、避難所の利用者数、避難所以外の場所に滞在する被災者の数、避難者の出入り状況を確認し、避難所状況報告書に整理する。</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solidFill>
                  <a:srgbClr val="221815"/>
                </a:solidFill>
                <a:latin typeface="Yu Gothic" panose="020B0400000000000000" pitchFamily="34" charset="-128"/>
                <a:ea typeface="Yu Gothic" panose="020B0400000000000000" pitchFamily="34" charset="-128"/>
                <a:cs typeface="YuGothic"/>
              </a:rPr>
              <a:t>避難者状況の整理結果は、毎日、定時に避難所運営委員会に報告する。</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solidFill>
                  <a:srgbClr val="221815"/>
                </a:solidFill>
                <a:latin typeface="Yu Gothic" panose="020B0400000000000000" pitchFamily="34" charset="-128"/>
                <a:ea typeface="Yu Gothic" panose="020B0400000000000000" pitchFamily="34" charset="-128"/>
                <a:cs typeface="YuGothic"/>
              </a:rPr>
              <a:t>避難所運営委員会に各班から報告のあった対応状況、要望について整理し、避難所状況報告書に記入する。</a:t>
            </a:r>
            <a:endParaRPr lang="ja-JP" altLang="en-US" sz="1200" b="1" dirty="0">
              <a:solidFill>
                <a:srgbClr val="221815"/>
              </a:solidFill>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solidFill>
                  <a:srgbClr val="221815"/>
                </a:solidFill>
                <a:latin typeface="Yu Gothic" panose="020B0400000000000000" pitchFamily="34" charset="-128"/>
                <a:ea typeface="Yu Gothic" panose="020B0400000000000000" pitchFamily="34" charset="-128"/>
                <a:cs typeface="YuGothic"/>
              </a:rPr>
              <a:t>避難所運営委員会で確認した避難者状況について、市担当者を通じて、市災害対策本部へ報告する。</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solidFill>
                  <a:srgbClr val="221815"/>
                </a:solidFill>
                <a:latin typeface="Yu Gothic" panose="020B0400000000000000" pitchFamily="34" charset="-128"/>
                <a:ea typeface="Yu Gothic" panose="020B0400000000000000" pitchFamily="34" charset="-128"/>
                <a:cs typeface="YuGothic"/>
              </a:rPr>
              <a:t>その他、随時、各班から市災害対策本部へ報告・要請の依頼があった場合には、取りまとめて連絡する。</a:t>
            </a:r>
          </a:p>
        </p:txBody>
      </p:sp>
      <p:grpSp>
        <p:nvGrpSpPr>
          <p:cNvPr id="1757" name="グループ化 58"/>
          <p:cNvGrpSpPr/>
          <p:nvPr/>
        </p:nvGrpSpPr>
        <p:grpSpPr>
          <a:xfrm>
            <a:off x="628650" y="2480310"/>
            <a:ext cx="6357742" cy="504190"/>
            <a:chOff x="728646" y="1851740"/>
            <a:chExt cx="6120130" cy="504190"/>
          </a:xfrm>
        </p:grpSpPr>
        <p:sp>
          <p:nvSpPr>
            <p:cNvPr id="1758"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759"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避難者状況のとりまとめ（毎日）と報告</a:t>
              </a:r>
            </a:p>
          </p:txBody>
        </p:sp>
        <p:sp>
          <p:nvSpPr>
            <p:cNvPr id="1760"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761"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３</a:t>
              </a:r>
              <a:endParaRPr sz="2100" b="1">
                <a:latin typeface="Yu Gothic" panose="020B0400000000000000" pitchFamily="34" charset="-128"/>
                <a:ea typeface="Yu Gothic" panose="020B0400000000000000" pitchFamily="34" charset="-128"/>
                <a:cs typeface="YuGothic"/>
              </a:endParaRPr>
            </a:p>
          </p:txBody>
        </p:sp>
      </p:grpSp>
      <p:grpSp>
        <p:nvGrpSpPr>
          <p:cNvPr id="1762" name="グループ化 63"/>
          <p:cNvGrpSpPr/>
          <p:nvPr/>
        </p:nvGrpSpPr>
        <p:grpSpPr>
          <a:xfrm>
            <a:off x="689917" y="1624372"/>
            <a:ext cx="6283775" cy="648000"/>
            <a:chOff x="689917" y="1624372"/>
            <a:chExt cx="6283775" cy="648000"/>
          </a:xfrm>
        </p:grpSpPr>
        <p:pic>
          <p:nvPicPr>
            <p:cNvPr id="1763" name="グラフィックス 64"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665526"/>
              <a:ext cx="530604" cy="530604"/>
            </a:xfrm>
            <a:prstGeom prst="rect">
              <a:avLst/>
            </a:prstGeom>
          </p:spPr>
        </p:pic>
        <p:sp>
          <p:nvSpPr>
            <p:cNvPr id="1764" name="正方形/長方形 65"/>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65" name="object 5"/>
          <p:cNvSpPr txBox="1"/>
          <p:nvPr/>
        </p:nvSpPr>
        <p:spPr>
          <a:xfrm>
            <a:off x="1376148" y="1833125"/>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dirty="0">
                <a:solidFill>
                  <a:srgbClr val="221815"/>
                </a:solidFill>
                <a:latin typeface="Yu Gothic" panose="020B0400000000000000" pitchFamily="34" charset="-128"/>
                <a:ea typeface="Yu Gothic" panose="020B0400000000000000" pitchFamily="34" charset="-128"/>
                <a:cs typeface="YuGothic"/>
              </a:rPr>
              <a:t>様式</a:t>
            </a:r>
            <a:r>
              <a:rPr lang="en-US" altLang="ja-JP" sz="1400" b="1" dirty="0">
                <a:solidFill>
                  <a:srgbClr val="221815"/>
                </a:solidFill>
                <a:latin typeface="Yu Gothic" panose="020B0400000000000000" pitchFamily="34" charset="-128"/>
                <a:ea typeface="Yu Gothic" panose="020B0400000000000000" pitchFamily="34" charset="-128"/>
                <a:cs typeface="YuGothic"/>
              </a:rPr>
              <a:t>03</a:t>
            </a:r>
            <a:r>
              <a:rPr lang="ja-JP" altLang="en-US" sz="1400" b="1" dirty="0">
                <a:solidFill>
                  <a:srgbClr val="221815"/>
                </a:solidFill>
                <a:latin typeface="Yu Gothic" panose="020B0400000000000000" pitchFamily="34" charset="-128"/>
                <a:ea typeface="Yu Gothic" panose="020B0400000000000000" pitchFamily="34" charset="-128"/>
                <a:cs typeface="YuGothic"/>
              </a:rPr>
              <a:t>：避難者名簿、様式</a:t>
            </a:r>
            <a:r>
              <a:rPr lang="en-US" altLang="ja-JP" sz="1400" b="1" dirty="0">
                <a:solidFill>
                  <a:srgbClr val="221815"/>
                </a:solidFill>
                <a:latin typeface="Yu Gothic" panose="020B0400000000000000" pitchFamily="34" charset="-128"/>
                <a:ea typeface="Yu Gothic" panose="020B0400000000000000" pitchFamily="34" charset="-128"/>
                <a:cs typeface="YuGothic"/>
              </a:rPr>
              <a:t>07</a:t>
            </a:r>
            <a:r>
              <a:rPr lang="ja-JP" altLang="en-US" sz="1400" b="1" dirty="0">
                <a:solidFill>
                  <a:srgbClr val="221815"/>
                </a:solidFill>
                <a:latin typeface="Yu Gothic" panose="020B0400000000000000" pitchFamily="34" charset="-128"/>
                <a:ea typeface="Yu Gothic" panose="020B0400000000000000" pitchFamily="34" charset="-128"/>
                <a:cs typeface="YuGothic"/>
              </a:rPr>
              <a:t>：避難所状況報告書（運営期）</a:t>
            </a:r>
            <a:endParaRPr lang="zh-TW" altLang="en-US" sz="1400" b="1" dirty="0">
              <a:solidFill>
                <a:srgbClr val="221815"/>
              </a:solidFill>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848359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7" name="テキスト ボックス 1"/>
          <p:cNvSpPr txBox="1"/>
          <p:nvPr/>
        </p:nvSpPr>
        <p:spPr>
          <a:xfrm>
            <a:off x="141513" y="10172700"/>
            <a:ext cx="740808"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３０</a:t>
            </a:r>
            <a:endParaRPr lang="ja-JP" altLang="en-US" dirty="0">
              <a:solidFill>
                <a:schemeClr val="tx1">
                  <a:lumMod val="50000"/>
                  <a:lumOff val="50000"/>
                </a:schemeClr>
              </a:solidFill>
              <a:latin typeface="+mj-ea"/>
              <a:ea typeface="+mj-ea"/>
            </a:endParaRPr>
          </a:p>
        </p:txBody>
      </p:sp>
      <p:sp>
        <p:nvSpPr>
          <p:cNvPr id="1768" name="object 2"/>
          <p:cNvSpPr txBox="1"/>
          <p:nvPr/>
        </p:nvSpPr>
        <p:spPr>
          <a:xfrm>
            <a:off x="637387" y="969878"/>
            <a:ext cx="6132802"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dirty="0">
                <a:solidFill>
                  <a:srgbClr val="296654"/>
                </a:solidFill>
                <a:latin typeface="Yu Gothic" panose="020B0400000000000000" pitchFamily="34" charset="-128"/>
                <a:ea typeface="Yu Gothic" panose="020B0400000000000000" pitchFamily="34" charset="-128"/>
              </a:rPr>
              <a:t>１</a:t>
            </a:r>
            <a:r>
              <a:rPr kumimoji="0" lang="en-US" altLang="ja-JP" sz="3200" b="1" kern="0" dirty="0">
                <a:solidFill>
                  <a:srgbClr val="296654"/>
                </a:solidFill>
                <a:latin typeface="Yu Gothic" panose="020B0400000000000000" pitchFamily="34" charset="-128"/>
                <a:ea typeface="Yu Gothic" panose="020B0400000000000000" pitchFamily="34" charset="-128"/>
              </a:rPr>
              <a:t>.</a:t>
            </a:r>
            <a:r>
              <a:rPr kumimoji="0" lang="ja-JP" altLang="en-US" sz="3200" b="1" kern="0" dirty="0">
                <a:solidFill>
                  <a:srgbClr val="296654"/>
                </a:solidFill>
                <a:latin typeface="Yu Gothic" panose="020B0400000000000000" pitchFamily="34" charset="-128"/>
                <a:ea typeface="Yu Gothic" panose="020B0400000000000000" pitchFamily="34" charset="-128"/>
              </a:rPr>
              <a:t>避難者の状況の管理及び報告</a:t>
            </a:r>
          </a:p>
        </p:txBody>
      </p:sp>
      <p:sp>
        <p:nvSpPr>
          <p:cNvPr id="1769" name="object 9"/>
          <p:cNvSpPr txBox="1"/>
          <p:nvPr/>
        </p:nvSpPr>
        <p:spPr>
          <a:xfrm>
            <a:off x="738476" y="3142263"/>
            <a:ext cx="6186293" cy="2372124"/>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避難所開設時に受付をした担当者から避難所利用者登録票を受け取り、管理番号を付番する。</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避難所利用者登録票の情報と管理番号を、避難者名簿に記入する。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安否確認などの問い合わせ用に、公開用の名簿を作成する。</a:t>
            </a:r>
            <a:endParaRPr lang="en-US" altLang="ja-JP" sz="1600" b="1" dirty="0">
              <a:solidFill>
                <a:srgbClr val="296654"/>
              </a:solidFill>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登録票を管理番号順にファイルに綴じ、名簿と一緒に保管する。</a:t>
            </a:r>
            <a:endParaRPr lang="en-US" altLang="ja-JP" sz="1100" b="1" dirty="0">
              <a:solidFill>
                <a:srgbClr val="296654"/>
              </a:solidFill>
              <a:latin typeface="Yu Gothic" panose="020B0400000000000000" pitchFamily="34" charset="-128"/>
              <a:ea typeface="Yu Gothic" panose="020B0400000000000000" pitchFamily="34" charset="-128"/>
              <a:cs typeface="YuGothic"/>
            </a:endParaRPr>
          </a:p>
        </p:txBody>
      </p:sp>
      <p:grpSp>
        <p:nvGrpSpPr>
          <p:cNvPr id="1770" name="グループ化 80"/>
          <p:cNvGrpSpPr/>
          <p:nvPr/>
        </p:nvGrpSpPr>
        <p:grpSpPr>
          <a:xfrm>
            <a:off x="628650" y="2480310"/>
            <a:ext cx="6357742" cy="504190"/>
            <a:chOff x="728646" y="1851740"/>
            <a:chExt cx="6120130" cy="504190"/>
          </a:xfrm>
        </p:grpSpPr>
        <p:sp>
          <p:nvSpPr>
            <p:cNvPr id="1771"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772"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避難者名簿の作成・管理</a:t>
              </a:r>
            </a:p>
          </p:txBody>
        </p:sp>
        <p:sp>
          <p:nvSpPr>
            <p:cNvPr id="1773"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774"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296654"/>
                  </a:solidFill>
                  <a:latin typeface="Yu Gothic" panose="020B0400000000000000" pitchFamily="34" charset="-128"/>
                  <a:ea typeface="Yu Gothic" panose="020B0400000000000000" pitchFamily="34" charset="-128"/>
                  <a:cs typeface="YuGothic"/>
                </a:rPr>
                <a:t>４</a:t>
              </a:r>
              <a:endParaRPr sz="2100" b="1" dirty="0">
                <a:latin typeface="Yu Gothic" panose="020B0400000000000000" pitchFamily="34" charset="-128"/>
                <a:ea typeface="Yu Gothic" panose="020B0400000000000000" pitchFamily="34" charset="-128"/>
                <a:cs typeface="YuGothic"/>
              </a:endParaRPr>
            </a:p>
          </p:txBody>
        </p:sp>
      </p:grpSp>
      <p:grpSp>
        <p:nvGrpSpPr>
          <p:cNvPr id="1775" name="グループ化 85"/>
          <p:cNvGrpSpPr/>
          <p:nvPr/>
        </p:nvGrpSpPr>
        <p:grpSpPr>
          <a:xfrm>
            <a:off x="689917" y="1624372"/>
            <a:ext cx="6283775" cy="648000"/>
            <a:chOff x="689917" y="1624372"/>
            <a:chExt cx="6283775" cy="648000"/>
          </a:xfrm>
        </p:grpSpPr>
        <p:sp>
          <p:nvSpPr>
            <p:cNvPr id="1776" name="object 5"/>
            <p:cNvSpPr txBox="1"/>
            <p:nvPr/>
          </p:nvSpPr>
          <p:spPr>
            <a:xfrm>
              <a:off x="1376148" y="1833125"/>
              <a:ext cx="5031002" cy="228268"/>
            </a:xfrm>
            <a:prstGeom prst="rect">
              <a:avLst/>
            </a:prstGeom>
          </p:spPr>
          <p:txBody>
            <a:bodyPr vert="horz" wrap="square" lIns="0" tIns="12700" rIns="0" bIns="0" rtlCol="0">
              <a:spAutoFit/>
            </a:bodyPr>
            <a:lstStyle/>
            <a:p>
              <a:pPr marL="12700">
                <a:lnSpc>
                  <a:spcPct val="100000"/>
                </a:lnSpc>
                <a:spcBef>
                  <a:spcPts val="100"/>
                </a:spcBef>
              </a:pPr>
              <a:r>
                <a:rPr lang="zh-TW" altLang="en-US" sz="1400" b="1" dirty="0">
                  <a:latin typeface="Yu Gothic" panose="020B0400000000000000" pitchFamily="34" charset="-128"/>
                  <a:ea typeface="Yu Gothic" panose="020B0400000000000000" pitchFamily="34" charset="-128"/>
                  <a:cs typeface="YuGothic"/>
                </a:rPr>
                <a:t>様式</a:t>
              </a:r>
              <a:r>
                <a:rPr lang="en-US" altLang="zh-TW" sz="1400" b="1" dirty="0">
                  <a:latin typeface="Yu Gothic" panose="020B0400000000000000" pitchFamily="34" charset="-128"/>
                  <a:ea typeface="Yu Gothic" panose="020B0400000000000000" pitchFamily="34" charset="-128"/>
                  <a:cs typeface="YuGothic"/>
                </a:rPr>
                <a:t>03</a:t>
              </a:r>
              <a:r>
                <a:rPr lang="zh-TW" altLang="en-US" sz="1400" b="1" dirty="0">
                  <a:latin typeface="Yu Gothic" panose="020B0400000000000000" pitchFamily="34" charset="-128"/>
                  <a:ea typeface="Yu Gothic" panose="020B0400000000000000" pitchFamily="34" charset="-128"/>
                  <a:cs typeface="YuGothic"/>
                </a:rPr>
                <a:t>：避難者名簿</a:t>
              </a:r>
            </a:p>
          </p:txBody>
        </p:sp>
        <p:pic>
          <p:nvPicPr>
            <p:cNvPr id="1777" name="グラフィックス 87"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665526"/>
              <a:ext cx="530604" cy="530604"/>
            </a:xfrm>
            <a:prstGeom prst="rect">
              <a:avLst/>
            </a:prstGeom>
          </p:spPr>
        </p:pic>
        <p:sp>
          <p:nvSpPr>
            <p:cNvPr id="1778" name="正方形/長方形 88"/>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79" name="object 9"/>
          <p:cNvSpPr txBox="1"/>
          <p:nvPr/>
        </p:nvSpPr>
        <p:spPr>
          <a:xfrm>
            <a:off x="732236" y="6876782"/>
            <a:ext cx="6186293" cy="2692212"/>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新たな入居者発生時、受付担当から避難所利用者登録票を受け取り、管理番号及び入所日時を付記し、避難者名簿に避難所利用者登録票の情報と管理番号を追記する。</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安否確認などの問い合わせ用に、公開用の名簿に追記する。</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退所者発生時、受付担当から退所届を受領し、退所日時を付記する。</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避難者名簿に退所日時を記入する。</a:t>
            </a:r>
          </a:p>
        </p:txBody>
      </p:sp>
      <p:grpSp>
        <p:nvGrpSpPr>
          <p:cNvPr id="1780" name="グループ化 90"/>
          <p:cNvGrpSpPr/>
          <p:nvPr/>
        </p:nvGrpSpPr>
        <p:grpSpPr>
          <a:xfrm>
            <a:off x="622410" y="6214829"/>
            <a:ext cx="6357742" cy="504190"/>
            <a:chOff x="728646" y="1851740"/>
            <a:chExt cx="6120130" cy="504190"/>
          </a:xfrm>
        </p:grpSpPr>
        <p:sp>
          <p:nvSpPr>
            <p:cNvPr id="1781"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782"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名簿の更新</a:t>
              </a:r>
            </a:p>
          </p:txBody>
        </p:sp>
        <p:sp>
          <p:nvSpPr>
            <p:cNvPr id="1783"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784" name="object 23"/>
            <p:cNvSpPr txBox="1"/>
            <p:nvPr/>
          </p:nvSpPr>
          <p:spPr>
            <a:xfrm>
              <a:off x="846620" y="1957134"/>
              <a:ext cx="165735" cy="335989"/>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296654"/>
                  </a:solidFill>
                  <a:latin typeface="Yu Gothic" panose="020B0400000000000000" pitchFamily="34" charset="-128"/>
                  <a:ea typeface="Yu Gothic" panose="020B0400000000000000" pitchFamily="34" charset="-128"/>
                  <a:cs typeface="YuGothic"/>
                </a:rPr>
                <a:t>５</a:t>
              </a:r>
              <a:endParaRPr sz="2100" b="1" dirty="0">
                <a:latin typeface="Yu Gothic" panose="020B0400000000000000" pitchFamily="34" charset="-128"/>
                <a:ea typeface="Yu Gothic" panose="020B0400000000000000" pitchFamily="34" charset="-128"/>
                <a:cs typeface="YuGothic"/>
              </a:endParaRPr>
            </a:p>
          </p:txBody>
        </p:sp>
      </p:grpSp>
      <p:sp>
        <p:nvSpPr>
          <p:cNvPr id="1785" name="テキスト ボックス 95"/>
          <p:cNvSpPr txBox="1"/>
          <p:nvPr/>
        </p:nvSpPr>
        <p:spPr>
          <a:xfrm>
            <a:off x="689917" y="5618365"/>
            <a:ext cx="5529610" cy="338554"/>
          </a:xfrm>
          <a:prstGeom prst="rect">
            <a:avLst/>
          </a:prstGeom>
          <a:noFill/>
        </p:spPr>
        <p:txBody>
          <a:bodyPr wrap="square">
            <a:spAutoFit/>
          </a:bodyPr>
          <a:lstStyle/>
          <a:p>
            <a:r>
              <a:rPr lang="ja-JP" altLang="en-US" sz="1600" b="1" u="sng" dirty="0">
                <a:solidFill>
                  <a:srgbClr val="172A88"/>
                </a:solidFill>
                <a:latin typeface="Yu Gothic" panose="020B0400000000000000" pitchFamily="34" charset="-128"/>
                <a:ea typeface="Yu Gothic" panose="020B0400000000000000" pitchFamily="34" charset="-128"/>
              </a:rPr>
              <a:t>⇒</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コツ・ポイント２</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避難者名簿の作成・管理</a:t>
            </a:r>
            <a:endParaRPr lang="ja-JP" altLang="en-US" sz="1600" u="sng" dirty="0">
              <a:solidFill>
                <a:srgbClr val="172A88"/>
              </a:solidFill>
            </a:endParaRPr>
          </a:p>
        </p:txBody>
      </p:sp>
    </p:spTree>
    <p:extLst>
      <p:ext uri="{BB962C8B-B14F-4D97-AF65-F5344CB8AC3E}">
        <p14:creationId xmlns:p14="http://schemas.microsoft.com/office/powerpoint/2010/main" val="33203179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7" name="テキスト ボックス 23"/>
          <p:cNvSpPr txBox="1"/>
          <p:nvPr/>
        </p:nvSpPr>
        <p:spPr>
          <a:xfrm>
            <a:off x="6755862" y="10175104"/>
            <a:ext cx="680362"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３１</a:t>
            </a:r>
            <a:endParaRPr lang="ja-JP" altLang="en-US" dirty="0">
              <a:solidFill>
                <a:schemeClr val="tx1">
                  <a:lumMod val="50000"/>
                  <a:lumOff val="50000"/>
                </a:schemeClr>
              </a:solidFill>
              <a:latin typeface="+mj-ea"/>
              <a:ea typeface="+mj-ea"/>
            </a:endParaRPr>
          </a:p>
        </p:txBody>
      </p:sp>
      <p:sp>
        <p:nvSpPr>
          <p:cNvPr id="1788" name="object 2"/>
          <p:cNvSpPr txBox="1"/>
          <p:nvPr/>
        </p:nvSpPr>
        <p:spPr>
          <a:xfrm>
            <a:off x="553104" y="956876"/>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296654"/>
                </a:solidFill>
                <a:latin typeface="Yu Gothic" panose="020B0400000000000000" pitchFamily="34" charset="-128"/>
                <a:ea typeface="Yu Gothic" panose="020B0400000000000000" pitchFamily="34" charset="-128"/>
              </a:rPr>
              <a:t>２</a:t>
            </a:r>
            <a:r>
              <a:rPr kumimoji="0" lang="en-US" altLang="ja-JP" sz="3200" b="1" kern="0">
                <a:solidFill>
                  <a:srgbClr val="296654"/>
                </a:solidFill>
                <a:latin typeface="Yu Gothic" panose="020B0400000000000000" pitchFamily="34" charset="-128"/>
                <a:ea typeface="Yu Gothic" panose="020B0400000000000000" pitchFamily="34" charset="-128"/>
              </a:rPr>
              <a:t>. </a:t>
            </a:r>
            <a:r>
              <a:rPr kumimoji="0" lang="ja-JP" altLang="en-US" sz="3200" b="1" kern="0">
                <a:solidFill>
                  <a:srgbClr val="296654"/>
                </a:solidFill>
                <a:latin typeface="Yu Gothic" panose="020B0400000000000000" pitchFamily="34" charset="-128"/>
                <a:ea typeface="Yu Gothic" panose="020B0400000000000000" pitchFamily="34" charset="-128"/>
              </a:rPr>
              <a:t>避難者配置状況図の作成・管理</a:t>
            </a:r>
          </a:p>
        </p:txBody>
      </p:sp>
      <p:grpSp>
        <p:nvGrpSpPr>
          <p:cNvPr id="1789" name="グループ化 25"/>
          <p:cNvGrpSpPr/>
          <p:nvPr/>
        </p:nvGrpSpPr>
        <p:grpSpPr>
          <a:xfrm>
            <a:off x="694919" y="1668095"/>
            <a:ext cx="6283775" cy="648000"/>
            <a:chOff x="689917" y="1624372"/>
            <a:chExt cx="6283775" cy="648000"/>
          </a:xfrm>
        </p:grpSpPr>
        <p:sp>
          <p:nvSpPr>
            <p:cNvPr id="1790" name="object 5"/>
            <p:cNvSpPr txBox="1"/>
            <p:nvPr/>
          </p:nvSpPr>
          <p:spPr>
            <a:xfrm>
              <a:off x="1376148" y="1833125"/>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pic>
          <p:nvPicPr>
            <p:cNvPr id="1791" name="グラフィックス 27"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665526"/>
              <a:ext cx="530604" cy="530604"/>
            </a:xfrm>
            <a:prstGeom prst="rect">
              <a:avLst/>
            </a:prstGeom>
          </p:spPr>
        </p:pic>
        <p:sp>
          <p:nvSpPr>
            <p:cNvPr id="1792" name="正方形/長方形 28"/>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93" name="object 9"/>
          <p:cNvSpPr txBox="1"/>
          <p:nvPr/>
        </p:nvSpPr>
        <p:spPr>
          <a:xfrm>
            <a:off x="750082" y="3142263"/>
            <a:ext cx="6186293" cy="1104085"/>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避難所内の居住スペースや要配慮者専用スペースなど、避難者が滞在するスペースに、誰が滞在しているか確認し整理する。</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滞在状況を踏まえ、避難者配置状況図を作成する。</a:t>
            </a:r>
          </a:p>
        </p:txBody>
      </p:sp>
      <p:grpSp>
        <p:nvGrpSpPr>
          <p:cNvPr id="1794" name="グループ化 30"/>
          <p:cNvGrpSpPr/>
          <p:nvPr/>
        </p:nvGrpSpPr>
        <p:grpSpPr>
          <a:xfrm>
            <a:off x="640256" y="2480310"/>
            <a:ext cx="6357742" cy="504190"/>
            <a:chOff x="728646" y="1851740"/>
            <a:chExt cx="6120130" cy="504190"/>
          </a:xfrm>
        </p:grpSpPr>
        <p:sp>
          <p:nvSpPr>
            <p:cNvPr id="1795"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796"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避難者配置状況図の作成</a:t>
              </a:r>
            </a:p>
          </p:txBody>
        </p:sp>
        <p:sp>
          <p:nvSpPr>
            <p:cNvPr id="1797"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798"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１</a:t>
              </a:r>
              <a:endParaRPr sz="2100" b="1">
                <a:latin typeface="Yu Gothic" panose="020B0400000000000000" pitchFamily="34" charset="-128"/>
                <a:ea typeface="Yu Gothic" panose="020B0400000000000000" pitchFamily="34" charset="-128"/>
                <a:cs typeface="YuGothic"/>
              </a:endParaRPr>
            </a:p>
          </p:txBody>
        </p:sp>
      </p:grpSp>
      <p:sp>
        <p:nvSpPr>
          <p:cNvPr id="1799" name="object 9"/>
          <p:cNvSpPr txBox="1"/>
          <p:nvPr/>
        </p:nvSpPr>
        <p:spPr>
          <a:xfrm>
            <a:off x="743842" y="5727788"/>
            <a:ext cx="6186293" cy="1104085"/>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退所者の発生や施設の本来業務の再開に伴うレイアウトの変更に応じて、レイアウトや配置状況を見直す。</a:t>
            </a:r>
            <a:endParaRPr lang="en-US" altLang="ja-JP" sz="12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レイアウトや配置の見直しに応じ居住者配置状況図を更新する。</a:t>
            </a:r>
          </a:p>
        </p:txBody>
      </p:sp>
      <p:grpSp>
        <p:nvGrpSpPr>
          <p:cNvPr id="1800" name="グループ化 36"/>
          <p:cNvGrpSpPr/>
          <p:nvPr/>
        </p:nvGrpSpPr>
        <p:grpSpPr>
          <a:xfrm>
            <a:off x="634016" y="5065835"/>
            <a:ext cx="6357742" cy="504190"/>
            <a:chOff x="728646" y="1851740"/>
            <a:chExt cx="6120130" cy="504190"/>
          </a:xfrm>
        </p:grpSpPr>
        <p:sp>
          <p:nvSpPr>
            <p:cNvPr id="1801"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802"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避難者配置レイアウトの見直しと更新</a:t>
              </a:r>
            </a:p>
          </p:txBody>
        </p:sp>
        <p:sp>
          <p:nvSpPr>
            <p:cNvPr id="1803"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804"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２</a:t>
              </a:r>
              <a:endParaRPr sz="2100" b="1">
                <a:latin typeface="Yu Gothic" panose="020B0400000000000000" pitchFamily="34" charset="-128"/>
                <a:ea typeface="Yu Gothic" panose="020B0400000000000000" pitchFamily="34" charset="-128"/>
                <a:cs typeface="YuGothic"/>
              </a:endParaRPr>
            </a:p>
          </p:txBody>
        </p:sp>
      </p:grpSp>
      <p:sp>
        <p:nvSpPr>
          <p:cNvPr id="1805" name="テキスト ボックス 41"/>
          <p:cNvSpPr txBox="1"/>
          <p:nvPr/>
        </p:nvSpPr>
        <p:spPr>
          <a:xfrm>
            <a:off x="743842" y="4368926"/>
            <a:ext cx="5529610" cy="338554"/>
          </a:xfrm>
          <a:prstGeom prst="rect">
            <a:avLst/>
          </a:prstGeom>
          <a:noFill/>
        </p:spPr>
        <p:txBody>
          <a:bodyPr wrap="square">
            <a:spAutoFit/>
          </a:bodyPr>
          <a:lstStyle/>
          <a:p>
            <a:r>
              <a:rPr lang="ja-JP" altLang="en-US" sz="1600" b="1" u="sng" dirty="0">
                <a:solidFill>
                  <a:srgbClr val="172A88"/>
                </a:solidFill>
                <a:latin typeface="Yu Gothic" panose="020B0400000000000000" pitchFamily="34" charset="-128"/>
                <a:ea typeface="Yu Gothic" panose="020B0400000000000000" pitchFamily="34" charset="-128"/>
                <a:cs typeface="YuGothic"/>
              </a:rPr>
              <a:t>⇒</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コツ・ポイント３</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避難者の配置</a:t>
            </a:r>
            <a:endParaRPr lang="ja-JP" altLang="en-US" sz="1600" u="sng" dirty="0">
              <a:solidFill>
                <a:srgbClr val="172A88"/>
              </a:solidFill>
            </a:endParaRPr>
          </a:p>
        </p:txBody>
      </p:sp>
    </p:spTree>
    <p:extLst>
      <p:ext uri="{BB962C8B-B14F-4D97-AF65-F5344CB8AC3E}">
        <p14:creationId xmlns:p14="http://schemas.microsoft.com/office/powerpoint/2010/main" val="2997566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7" name="テキスト ボックス 20"/>
          <p:cNvSpPr txBox="1"/>
          <p:nvPr/>
        </p:nvSpPr>
        <p:spPr>
          <a:xfrm>
            <a:off x="151488" y="10148207"/>
            <a:ext cx="647973" cy="369332"/>
          </a:xfrm>
          <a:prstGeom prst="rect">
            <a:avLst/>
          </a:prstGeom>
          <a:noFill/>
        </p:spPr>
        <p:txBody>
          <a:bodyPr wrap="square">
            <a:spAutoFit/>
          </a:bodyPr>
          <a:lstStyle/>
          <a:p>
            <a:pPr algn="ctr"/>
            <a:r>
              <a:rPr lang="ja-JP" altLang="en-US" dirty="0">
                <a:solidFill>
                  <a:schemeClr val="tx1">
                    <a:lumMod val="50000"/>
                    <a:lumOff val="50000"/>
                  </a:schemeClr>
                </a:solidFill>
                <a:latin typeface="+mj-ea"/>
                <a:ea typeface="+mj-ea"/>
              </a:rPr>
              <a:t>３２</a:t>
            </a:r>
          </a:p>
        </p:txBody>
      </p:sp>
      <p:sp>
        <p:nvSpPr>
          <p:cNvPr id="1808" name="object 2"/>
          <p:cNvSpPr txBox="1"/>
          <p:nvPr/>
        </p:nvSpPr>
        <p:spPr>
          <a:xfrm>
            <a:off x="637387" y="969878"/>
            <a:ext cx="6281142"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296654"/>
                </a:solidFill>
                <a:latin typeface="Yu Gothic" panose="020B0400000000000000" pitchFamily="34" charset="-128"/>
                <a:ea typeface="Yu Gothic" panose="020B0400000000000000" pitchFamily="34" charset="-128"/>
              </a:rPr>
              <a:t>３</a:t>
            </a:r>
            <a:r>
              <a:rPr kumimoji="0" lang="en-US" altLang="ja-JP" sz="3200" b="1" kern="0">
                <a:solidFill>
                  <a:srgbClr val="296654"/>
                </a:solidFill>
                <a:latin typeface="Yu Gothic" panose="020B0400000000000000" pitchFamily="34" charset="-128"/>
                <a:ea typeface="Yu Gothic" panose="020B0400000000000000" pitchFamily="34" charset="-128"/>
              </a:rPr>
              <a:t>. </a:t>
            </a:r>
            <a:r>
              <a:rPr kumimoji="0" lang="ja-JP" altLang="en-US" sz="3200" b="1" kern="0">
                <a:solidFill>
                  <a:srgbClr val="296654"/>
                </a:solidFill>
                <a:latin typeface="Yu Gothic" panose="020B0400000000000000" pitchFamily="34" charset="-128"/>
                <a:ea typeface="Yu Gothic" panose="020B0400000000000000" pitchFamily="34" charset="-128"/>
              </a:rPr>
              <a:t>避難者の出入り管理・報告</a:t>
            </a:r>
          </a:p>
        </p:txBody>
      </p:sp>
      <p:sp>
        <p:nvSpPr>
          <p:cNvPr id="1809" name="object 9"/>
          <p:cNvSpPr txBox="1"/>
          <p:nvPr/>
        </p:nvSpPr>
        <p:spPr>
          <a:xfrm>
            <a:off x="738476" y="3142263"/>
            <a:ext cx="6186293" cy="630109"/>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受付の担当時間帯と体制を検討し、誰が、いつ、避難所の受付を行うのか役割分担を行う。</a:t>
            </a:r>
          </a:p>
        </p:txBody>
      </p:sp>
      <p:grpSp>
        <p:nvGrpSpPr>
          <p:cNvPr id="1810" name="グループ化 31"/>
          <p:cNvGrpSpPr/>
          <p:nvPr/>
        </p:nvGrpSpPr>
        <p:grpSpPr>
          <a:xfrm>
            <a:off x="628650" y="2480310"/>
            <a:ext cx="6357742" cy="504190"/>
            <a:chOff x="728646" y="1851740"/>
            <a:chExt cx="6120130" cy="504190"/>
          </a:xfrm>
        </p:grpSpPr>
        <p:sp>
          <p:nvSpPr>
            <p:cNvPr id="1811"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812"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体制づくり</a:t>
              </a:r>
              <a:r>
                <a:rPr lang="en-US" altLang="ja-JP" sz="2000" b="1">
                  <a:solidFill>
                    <a:srgbClr val="FFFFFF"/>
                  </a:solidFill>
                  <a:latin typeface="Yu Gothic" panose="020B0400000000000000" pitchFamily="34" charset="-128"/>
                  <a:ea typeface="Yu Gothic" panose="020B0400000000000000" pitchFamily="34" charset="-128"/>
                  <a:cs typeface="YuGothic"/>
                </a:rPr>
                <a:t>(</a:t>
              </a:r>
              <a:r>
                <a:rPr lang="ja-JP" altLang="en-US" sz="2000" b="1">
                  <a:solidFill>
                    <a:srgbClr val="FFFFFF"/>
                  </a:solidFill>
                  <a:latin typeface="Yu Gothic" panose="020B0400000000000000" pitchFamily="34" charset="-128"/>
                  <a:ea typeface="Yu Gothic" panose="020B0400000000000000" pitchFamily="34" charset="-128"/>
                  <a:cs typeface="YuGothic"/>
                </a:rPr>
                <a:t>役割分担</a:t>
              </a:r>
              <a:r>
                <a:rPr lang="en-US" altLang="ja-JP" sz="2000" b="1">
                  <a:solidFill>
                    <a:srgbClr val="FFFFFF"/>
                  </a:solidFill>
                  <a:latin typeface="Yu Gothic" panose="020B0400000000000000" pitchFamily="34" charset="-128"/>
                  <a:ea typeface="Yu Gothic" panose="020B0400000000000000" pitchFamily="34" charset="-128"/>
                  <a:cs typeface="YuGothic"/>
                </a:rPr>
                <a:t>)</a:t>
              </a:r>
            </a:p>
          </p:txBody>
        </p:sp>
        <p:sp>
          <p:nvSpPr>
            <p:cNvPr id="1813"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814"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１</a:t>
              </a:r>
              <a:endParaRPr sz="2100" b="1">
                <a:latin typeface="Yu Gothic" panose="020B0400000000000000" pitchFamily="34" charset="-128"/>
                <a:ea typeface="Yu Gothic" panose="020B0400000000000000" pitchFamily="34" charset="-128"/>
                <a:cs typeface="YuGothic"/>
              </a:endParaRPr>
            </a:p>
          </p:txBody>
        </p:sp>
      </p:grpSp>
      <p:grpSp>
        <p:nvGrpSpPr>
          <p:cNvPr id="1815" name="グループ化 36"/>
          <p:cNvGrpSpPr/>
          <p:nvPr/>
        </p:nvGrpSpPr>
        <p:grpSpPr>
          <a:xfrm>
            <a:off x="689917" y="1624372"/>
            <a:ext cx="6283775" cy="648000"/>
            <a:chOff x="689917" y="1624372"/>
            <a:chExt cx="6283775" cy="648000"/>
          </a:xfrm>
        </p:grpSpPr>
        <p:sp>
          <p:nvSpPr>
            <p:cNvPr id="1816" name="object 5"/>
            <p:cNvSpPr txBox="1"/>
            <p:nvPr/>
          </p:nvSpPr>
          <p:spPr>
            <a:xfrm>
              <a:off x="1376148" y="1833125"/>
              <a:ext cx="5523662" cy="228268"/>
            </a:xfrm>
            <a:prstGeom prst="rect">
              <a:avLst/>
            </a:prstGeom>
          </p:spPr>
          <p:txBody>
            <a:bodyPr vert="horz" wrap="square" lIns="0" tIns="12700" rIns="0" bIns="0" rtlCol="0">
              <a:spAutoFit/>
            </a:bodyPr>
            <a:lstStyle/>
            <a:p>
              <a:pPr marL="12700">
                <a:lnSpc>
                  <a:spcPct val="100000"/>
                </a:lnSpc>
                <a:spcBef>
                  <a:spcPts val="100"/>
                </a:spcBef>
              </a:pPr>
              <a:r>
                <a:rPr lang="zh-CN" altLang="en-US" sz="1400" b="1" dirty="0">
                  <a:latin typeface="Yu Gothic" panose="020B0400000000000000" pitchFamily="34" charset="-128"/>
                  <a:ea typeface="Yu Gothic" panose="020B0400000000000000" pitchFamily="34" charset="-128"/>
                  <a:cs typeface="YuGothic"/>
                </a:rPr>
                <a:t>様式</a:t>
              </a:r>
              <a:r>
                <a:rPr lang="en-US" altLang="zh-CN" sz="1400" b="1" dirty="0">
                  <a:latin typeface="Yu Gothic" panose="020B0400000000000000" pitchFamily="34" charset="-128"/>
                  <a:ea typeface="Yu Gothic" panose="020B0400000000000000" pitchFamily="34" charset="-128"/>
                  <a:cs typeface="YuGothic"/>
                </a:rPr>
                <a:t>04</a:t>
              </a:r>
              <a:r>
                <a:rPr lang="zh-CN" altLang="en-US" sz="1400" b="1" dirty="0">
                  <a:latin typeface="Yu Gothic" panose="020B0400000000000000" pitchFamily="34" charset="-128"/>
                  <a:ea typeface="Yu Gothic" panose="020B0400000000000000" pitchFamily="34" charset="-128"/>
                  <a:cs typeface="YuGothic"/>
                </a:rPr>
                <a:t>：</a:t>
              </a:r>
              <a:r>
                <a:rPr lang="ja-JP" altLang="en-US" sz="1400" b="1" dirty="0">
                  <a:latin typeface="Yu Gothic" panose="020B0400000000000000" pitchFamily="34" charset="-128"/>
                  <a:ea typeface="Yu Gothic" panose="020B0400000000000000" pitchFamily="34" charset="-128"/>
                  <a:cs typeface="YuGothic"/>
                </a:rPr>
                <a:t>避難者出入り管理表</a:t>
              </a:r>
              <a:r>
                <a:rPr lang="zh-CN" altLang="en-US" sz="1400" b="1" dirty="0">
                  <a:latin typeface="Yu Gothic" panose="020B0400000000000000" pitchFamily="34" charset="-128"/>
                  <a:ea typeface="Yu Gothic" panose="020B0400000000000000" pitchFamily="34" charset="-128"/>
                  <a:cs typeface="YuGothic"/>
                </a:rPr>
                <a:t>、様式</a:t>
              </a:r>
              <a:r>
                <a:rPr lang="en-US" altLang="zh-CN" sz="1400" b="1" dirty="0">
                  <a:latin typeface="Yu Gothic" panose="020B0400000000000000" pitchFamily="34" charset="-128"/>
                  <a:ea typeface="Yu Gothic" panose="020B0400000000000000" pitchFamily="34" charset="-128"/>
                  <a:cs typeface="YuGothic"/>
                </a:rPr>
                <a:t>05</a:t>
              </a:r>
              <a:r>
                <a:rPr lang="zh-CN" altLang="en-US" sz="1400" b="1" dirty="0">
                  <a:latin typeface="Yu Gothic" panose="020B0400000000000000" pitchFamily="34" charset="-128"/>
                  <a:ea typeface="Yu Gothic" panose="020B0400000000000000" pitchFamily="34" charset="-128"/>
                  <a:cs typeface="YuGothic"/>
                </a:rPr>
                <a:t>：来訪者受付簿</a:t>
              </a:r>
            </a:p>
          </p:txBody>
        </p:sp>
        <p:pic>
          <p:nvPicPr>
            <p:cNvPr id="1817" name="グラフィックス 38"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665526"/>
              <a:ext cx="530604" cy="530604"/>
            </a:xfrm>
            <a:prstGeom prst="rect">
              <a:avLst/>
            </a:prstGeom>
          </p:spPr>
        </p:pic>
        <p:sp>
          <p:nvSpPr>
            <p:cNvPr id="1818" name="正方形/長方形 39"/>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19" name="object 9"/>
          <p:cNvSpPr txBox="1"/>
          <p:nvPr/>
        </p:nvSpPr>
        <p:spPr>
          <a:xfrm>
            <a:off x="732236" y="4889948"/>
            <a:ext cx="6186293" cy="2052037"/>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避難者の出入り確認用の受付を設置する。</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出入り管理表を用いた受付担当者の出入り管理方法を伝える。</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外泊される避難者の方がいた場合には、避難者出入り管理表に</a:t>
            </a:r>
            <a:r>
              <a:rPr lang="ja-JP" altLang="en-US" sz="1600" b="1">
                <a:latin typeface="Yu Gothic" panose="020B0400000000000000" pitchFamily="34" charset="-128"/>
                <a:ea typeface="Yu Gothic" panose="020B0400000000000000" pitchFamily="34" charset="-128"/>
                <a:cs typeface="YuGothic"/>
              </a:rPr>
              <a:t>記載してもらう</a:t>
            </a:r>
            <a:r>
              <a:rPr lang="ja-JP" altLang="en-US" sz="1600" b="1" dirty="0">
                <a:latin typeface="Yu Gothic" panose="020B0400000000000000" pitchFamily="34" charset="-128"/>
                <a:ea typeface="Yu Gothic" panose="020B0400000000000000" pitchFamily="34" charset="-128"/>
                <a:cs typeface="YuGothic"/>
              </a:rPr>
              <a:t>。</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受付担当者の出入りの管理状況を確認する。</a:t>
            </a:r>
          </a:p>
        </p:txBody>
      </p:sp>
      <p:grpSp>
        <p:nvGrpSpPr>
          <p:cNvPr id="1820" name="グループ化 41"/>
          <p:cNvGrpSpPr/>
          <p:nvPr/>
        </p:nvGrpSpPr>
        <p:grpSpPr>
          <a:xfrm>
            <a:off x="622410" y="4227995"/>
            <a:ext cx="6357742" cy="504190"/>
            <a:chOff x="728646" y="1851740"/>
            <a:chExt cx="6120130" cy="504190"/>
          </a:xfrm>
        </p:grpSpPr>
        <p:sp>
          <p:nvSpPr>
            <p:cNvPr id="1821"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822"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受付管理</a:t>
              </a:r>
            </a:p>
          </p:txBody>
        </p:sp>
        <p:sp>
          <p:nvSpPr>
            <p:cNvPr id="1823"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824"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２</a:t>
              </a:r>
              <a:endParaRPr sz="2100" b="1">
                <a:latin typeface="Yu Gothic" panose="020B0400000000000000" pitchFamily="34" charset="-128"/>
                <a:ea typeface="Yu Gothic" panose="020B0400000000000000" pitchFamily="34" charset="-128"/>
                <a:cs typeface="YuGothic"/>
              </a:endParaRPr>
            </a:p>
          </p:txBody>
        </p:sp>
      </p:grpSp>
      <p:sp>
        <p:nvSpPr>
          <p:cNvPr id="1825" name="テキスト ボックス 46"/>
          <p:cNvSpPr txBox="1"/>
          <p:nvPr/>
        </p:nvSpPr>
        <p:spPr>
          <a:xfrm>
            <a:off x="650556" y="7153846"/>
            <a:ext cx="5529610" cy="338554"/>
          </a:xfrm>
          <a:prstGeom prst="rect">
            <a:avLst/>
          </a:prstGeom>
          <a:noFill/>
        </p:spPr>
        <p:txBody>
          <a:bodyPr wrap="square">
            <a:spAutoFit/>
          </a:bodyPr>
          <a:lstStyle/>
          <a:p>
            <a:r>
              <a:rPr lang="ja-JP" altLang="en-US" sz="1600" b="1" u="sng" dirty="0">
                <a:solidFill>
                  <a:srgbClr val="172A88"/>
                </a:solidFill>
                <a:latin typeface="Yu Gothic" panose="020B0400000000000000" pitchFamily="34" charset="-128"/>
                <a:ea typeface="Yu Gothic" panose="020B0400000000000000" pitchFamily="34" charset="-128"/>
                <a:cs typeface="YuGothic"/>
              </a:rPr>
              <a:t>⇒</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コツ・ポイント４</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避難所の出入り管理・報告</a:t>
            </a:r>
            <a:endParaRPr lang="ja-JP" altLang="en-US" sz="1600" u="sng" dirty="0">
              <a:solidFill>
                <a:srgbClr val="172A88"/>
              </a:solidFill>
            </a:endParaRPr>
          </a:p>
        </p:txBody>
      </p:sp>
    </p:spTree>
    <p:extLst>
      <p:ext uri="{BB962C8B-B14F-4D97-AF65-F5344CB8AC3E}">
        <p14:creationId xmlns:p14="http://schemas.microsoft.com/office/powerpoint/2010/main" val="1878606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7" name="テキスト ボックス 19"/>
          <p:cNvSpPr txBox="1"/>
          <p:nvPr/>
        </p:nvSpPr>
        <p:spPr>
          <a:xfrm>
            <a:off x="6755861" y="10175421"/>
            <a:ext cx="653467"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３３</a:t>
            </a:r>
            <a:endParaRPr lang="ja-JP" altLang="en-US">
              <a:solidFill>
                <a:schemeClr val="tx1">
                  <a:lumMod val="50000"/>
                  <a:lumOff val="50000"/>
                </a:schemeClr>
              </a:solidFill>
              <a:latin typeface="+mj-ea"/>
              <a:ea typeface="+mj-ea"/>
            </a:endParaRPr>
          </a:p>
        </p:txBody>
      </p:sp>
      <p:sp>
        <p:nvSpPr>
          <p:cNvPr id="1828" name="object 2"/>
          <p:cNvSpPr txBox="1"/>
          <p:nvPr/>
        </p:nvSpPr>
        <p:spPr>
          <a:xfrm>
            <a:off x="562918" y="956876"/>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ja-JP" altLang="en-US" sz="3200" b="1" kern="0" dirty="0">
                <a:solidFill>
                  <a:srgbClr val="296654"/>
                </a:solidFill>
                <a:latin typeface="Yu Gothic" panose="020B0400000000000000" pitchFamily="34" charset="-128"/>
                <a:ea typeface="Yu Gothic" panose="020B0400000000000000" pitchFamily="34" charset="-128"/>
              </a:rPr>
              <a:t>４</a:t>
            </a:r>
            <a:r>
              <a:rPr kumimoji="0" lang="en-US" altLang="ja-JP" sz="3200" b="1" kern="0" dirty="0">
                <a:solidFill>
                  <a:srgbClr val="296654"/>
                </a:solidFill>
                <a:latin typeface="Yu Gothic" panose="020B0400000000000000" pitchFamily="34" charset="-128"/>
                <a:ea typeface="Yu Gothic" panose="020B0400000000000000" pitchFamily="34" charset="-128"/>
              </a:rPr>
              <a:t>. </a:t>
            </a:r>
            <a:r>
              <a:rPr kumimoji="0" lang="ja-JP" altLang="en-US" sz="3200" b="1" kern="0" dirty="0">
                <a:solidFill>
                  <a:srgbClr val="296654"/>
                </a:solidFill>
                <a:latin typeface="Yu Gothic" panose="020B0400000000000000" pitchFamily="34" charset="-128"/>
                <a:ea typeface="Yu Gothic" panose="020B0400000000000000" pitchFamily="34" charset="-128"/>
              </a:rPr>
              <a:t>避難者からの相談・要望対応</a:t>
            </a:r>
          </a:p>
        </p:txBody>
      </p:sp>
      <p:grpSp>
        <p:nvGrpSpPr>
          <p:cNvPr id="1829" name="グループ化 21"/>
          <p:cNvGrpSpPr/>
          <p:nvPr/>
        </p:nvGrpSpPr>
        <p:grpSpPr>
          <a:xfrm>
            <a:off x="704733" y="1668095"/>
            <a:ext cx="6283775" cy="648000"/>
            <a:chOff x="689917" y="1624372"/>
            <a:chExt cx="6283775" cy="648000"/>
          </a:xfrm>
        </p:grpSpPr>
        <p:pic>
          <p:nvPicPr>
            <p:cNvPr id="1830" name="グラフィックス 22"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665526"/>
              <a:ext cx="530604" cy="530604"/>
            </a:xfrm>
            <a:prstGeom prst="rect">
              <a:avLst/>
            </a:prstGeom>
          </p:spPr>
        </p:pic>
        <p:sp>
          <p:nvSpPr>
            <p:cNvPr id="1831" name="正方形/長方形 23"/>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32" name="object 9"/>
          <p:cNvSpPr txBox="1"/>
          <p:nvPr/>
        </p:nvSpPr>
        <p:spPr>
          <a:xfrm>
            <a:off x="759896" y="3142263"/>
            <a:ext cx="6186293" cy="1424172"/>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相談・要望受付の時間と場所、受付の担当を決める。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避難者からの苦情・相談・要望などを聞く「相談コーナー」と直接相談しづらい人向けの「意見箱」を設置し、避難所内に周知する。</a:t>
            </a:r>
          </a:p>
        </p:txBody>
      </p:sp>
      <p:grpSp>
        <p:nvGrpSpPr>
          <p:cNvPr id="1833" name="グループ化 25"/>
          <p:cNvGrpSpPr/>
          <p:nvPr/>
        </p:nvGrpSpPr>
        <p:grpSpPr>
          <a:xfrm>
            <a:off x="650070" y="2480310"/>
            <a:ext cx="6357742" cy="504190"/>
            <a:chOff x="728646" y="1851740"/>
            <a:chExt cx="6120130" cy="504190"/>
          </a:xfrm>
        </p:grpSpPr>
        <p:sp>
          <p:nvSpPr>
            <p:cNvPr id="1834"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835"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相談・要望受付の準備</a:t>
              </a:r>
            </a:p>
          </p:txBody>
        </p:sp>
        <p:sp>
          <p:nvSpPr>
            <p:cNvPr id="1836"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837"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１</a:t>
              </a:r>
              <a:endParaRPr sz="2100" b="1">
                <a:latin typeface="Yu Gothic" panose="020B0400000000000000" pitchFamily="34" charset="-128"/>
                <a:ea typeface="Yu Gothic" panose="020B0400000000000000" pitchFamily="34" charset="-128"/>
                <a:cs typeface="YuGothic"/>
              </a:endParaRPr>
            </a:p>
          </p:txBody>
        </p:sp>
      </p:grpSp>
      <p:sp>
        <p:nvSpPr>
          <p:cNvPr id="1838" name="object 9"/>
          <p:cNvSpPr txBox="1"/>
          <p:nvPr/>
        </p:nvSpPr>
        <p:spPr>
          <a:xfrm>
            <a:off x="753656" y="5399053"/>
            <a:ext cx="6186293" cy="652999"/>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solidFill>
                  <a:srgbClr val="221815"/>
                </a:solidFill>
                <a:latin typeface="Yu Gothic" panose="020B0400000000000000" pitchFamily="34" charset="-128"/>
                <a:ea typeface="Yu Gothic" panose="020B0400000000000000" pitchFamily="34" charset="-128"/>
                <a:cs typeface="YuGothic"/>
              </a:rPr>
              <a:t>対面により、相談にのり、要望を聞き、メモ等に記録し、保管する。</a:t>
            </a:r>
            <a:endParaRPr lang="ja-JP" altLang="en-US" sz="1200" b="1" dirty="0">
              <a:solidFill>
                <a:srgbClr val="221815"/>
              </a:solidFill>
              <a:latin typeface="Yu Gothic" panose="020B0400000000000000" pitchFamily="34" charset="-128"/>
              <a:ea typeface="Yu Gothic" panose="020B0400000000000000" pitchFamily="34" charset="-128"/>
              <a:cs typeface="YuGothic"/>
            </a:endParaRPr>
          </a:p>
        </p:txBody>
      </p:sp>
      <p:grpSp>
        <p:nvGrpSpPr>
          <p:cNvPr id="1839" name="グループ化 31"/>
          <p:cNvGrpSpPr/>
          <p:nvPr/>
        </p:nvGrpSpPr>
        <p:grpSpPr>
          <a:xfrm>
            <a:off x="643830" y="4737100"/>
            <a:ext cx="6357742" cy="504190"/>
            <a:chOff x="728646" y="1851740"/>
            <a:chExt cx="6120130" cy="504190"/>
          </a:xfrm>
        </p:grpSpPr>
        <p:sp>
          <p:nvSpPr>
            <p:cNvPr id="1840"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841"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相談者等からの相談・要望の受付</a:t>
              </a:r>
            </a:p>
          </p:txBody>
        </p:sp>
        <p:sp>
          <p:nvSpPr>
            <p:cNvPr id="1842"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843"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２</a:t>
              </a:r>
              <a:endParaRPr sz="2100" b="1">
                <a:latin typeface="Yu Gothic" panose="020B0400000000000000" pitchFamily="34" charset="-128"/>
                <a:ea typeface="Yu Gothic" panose="020B0400000000000000" pitchFamily="34" charset="-128"/>
                <a:cs typeface="YuGothic"/>
              </a:endParaRPr>
            </a:p>
          </p:txBody>
        </p:sp>
      </p:grpSp>
      <p:sp>
        <p:nvSpPr>
          <p:cNvPr id="1844" name="object 9"/>
          <p:cNvSpPr txBox="1"/>
          <p:nvPr/>
        </p:nvSpPr>
        <p:spPr>
          <a:xfrm>
            <a:off x="753656" y="6808753"/>
            <a:ext cx="6186293" cy="2881302"/>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solidFill>
                  <a:srgbClr val="221815"/>
                </a:solidFill>
                <a:latin typeface="Yu Gothic" panose="020B0400000000000000" pitchFamily="34" charset="-128"/>
                <a:ea typeface="Yu Gothic" panose="020B0400000000000000" pitchFamily="34" charset="-128"/>
                <a:cs typeface="YuGothic"/>
              </a:rPr>
              <a:t>相談や要望で緊急的に対応が必要で、対応が可能と思わる場合は、内容に応じて</a:t>
            </a:r>
            <a:r>
              <a:rPr lang="ja-JP" altLang="en-US" sz="1600" b="1" dirty="0">
                <a:solidFill>
                  <a:srgbClr val="221815"/>
                </a:solidFill>
                <a:latin typeface="游ゴシック" panose="020B0400000000000000" pitchFamily="50" charset="-128"/>
                <a:ea typeface="游ゴシック" panose="020B0400000000000000" pitchFamily="50" charset="-128"/>
                <a:cs typeface="YuGothic"/>
              </a:rPr>
              <a:t>関係者（</a:t>
            </a:r>
            <a:r>
              <a:rPr lang="ja-JP" altLang="en-US" sz="1600" b="1" dirty="0">
                <a:solidFill>
                  <a:srgbClr val="221815"/>
                </a:solidFill>
                <a:latin typeface="游ゴシック" panose="020B0400000000000000" pitchFamily="50" charset="-128"/>
                <a:ea typeface="游ゴシック" panose="020B0400000000000000" pitchFamily="50" charset="-128"/>
              </a:rPr>
              <a:t>市職員</a:t>
            </a:r>
            <a:r>
              <a:rPr lang="ja-JP" altLang="en-US" sz="1600" b="1" dirty="0">
                <a:solidFill>
                  <a:srgbClr val="221815"/>
                </a:solidFill>
                <a:latin typeface="游ゴシック" panose="020B0400000000000000" pitchFamily="50" charset="-128"/>
                <a:ea typeface="游ゴシック" panose="020B0400000000000000" pitchFamily="50" charset="-128"/>
                <a:cs typeface="YuGothic"/>
              </a:rPr>
              <a:t>、施設管理者、避難所運営委員会等）に伝え、解決策を検討して対応にあたる。</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solidFill>
                  <a:srgbClr val="221815"/>
                </a:solidFill>
                <a:latin typeface="游ゴシック" panose="020B0400000000000000" pitchFamily="50" charset="-128"/>
                <a:ea typeface="游ゴシック" panose="020B0400000000000000" pitchFamily="50" charset="-128"/>
                <a:cs typeface="YuGothic"/>
              </a:rPr>
              <a:t>相談を受けた内容のうち、身近にいる専門職能などを持つ専門家で解決できそうなものは、専門家に相談し、解決を図る。</a:t>
            </a:r>
            <a:endParaRPr lang="en-US" altLang="ja-JP" sz="1600" b="1" dirty="0">
              <a:solidFill>
                <a:srgbClr val="221815"/>
              </a:solidFill>
              <a:latin typeface="游ゴシック" panose="020B0400000000000000" pitchFamily="50" charset="-128"/>
              <a:ea typeface="游ゴシック" panose="020B0400000000000000" pitchFamily="50"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solidFill>
                  <a:srgbClr val="221815"/>
                </a:solidFill>
                <a:latin typeface="游ゴシック" panose="020B0400000000000000" pitchFamily="50" charset="-128"/>
                <a:ea typeface="游ゴシック" panose="020B0400000000000000" pitchFamily="50" charset="-128"/>
                <a:cs typeface="YuGothic"/>
              </a:rPr>
              <a:t>相談を受けた内容のうち、</a:t>
            </a:r>
            <a:r>
              <a:rPr lang="zh-TW" altLang="en-US" sz="1600" b="1" dirty="0">
                <a:solidFill>
                  <a:srgbClr val="221815"/>
                </a:solidFill>
                <a:latin typeface="游ゴシック" panose="020B0400000000000000" pitchFamily="50" charset="-128"/>
                <a:ea typeface="游ゴシック" panose="020B0400000000000000" pitchFamily="50" charset="-128"/>
                <a:cs typeface="YuGothic"/>
              </a:rPr>
              <a:t>避難所運営委員会</a:t>
            </a:r>
            <a:r>
              <a:rPr lang="ja-JP" altLang="en-US" sz="1600" b="1" dirty="0">
                <a:solidFill>
                  <a:srgbClr val="221815"/>
                </a:solidFill>
                <a:latin typeface="游ゴシック" panose="020B0400000000000000" pitchFamily="50" charset="-128"/>
                <a:ea typeface="游ゴシック" panose="020B0400000000000000" pitchFamily="50" charset="-128"/>
                <a:cs typeface="YuGothic"/>
              </a:rPr>
              <a:t>でも解決できない問題については、</a:t>
            </a:r>
            <a:r>
              <a:rPr lang="ja-JP" altLang="en-US" sz="1600" b="1" dirty="0">
                <a:solidFill>
                  <a:srgbClr val="221815"/>
                </a:solidFill>
                <a:latin typeface="游ゴシック" panose="020B0400000000000000" pitchFamily="50" charset="-128"/>
                <a:ea typeface="游ゴシック" panose="020B0400000000000000" pitchFamily="50" charset="-128"/>
              </a:rPr>
              <a:t>市職員（市職員がいない場合は総務班）</a:t>
            </a:r>
            <a:r>
              <a:rPr lang="ja-JP" altLang="en-US" sz="1600" b="1" dirty="0">
                <a:solidFill>
                  <a:srgbClr val="221815"/>
                </a:solidFill>
                <a:latin typeface="游ゴシック" panose="020B0400000000000000" pitchFamily="50" charset="-128"/>
                <a:ea typeface="游ゴシック" panose="020B0400000000000000" pitchFamily="50" charset="-128"/>
                <a:cs typeface="YuGothic"/>
              </a:rPr>
              <a:t>を通して市災害対策本部へ報告し、対応を要請する。</a:t>
            </a:r>
          </a:p>
        </p:txBody>
      </p:sp>
      <p:grpSp>
        <p:nvGrpSpPr>
          <p:cNvPr id="1845" name="グループ化 37"/>
          <p:cNvGrpSpPr/>
          <p:nvPr/>
        </p:nvGrpSpPr>
        <p:grpSpPr>
          <a:xfrm>
            <a:off x="643830" y="6146800"/>
            <a:ext cx="6357742" cy="504190"/>
            <a:chOff x="728646" y="1851740"/>
            <a:chExt cx="6120130" cy="504190"/>
          </a:xfrm>
        </p:grpSpPr>
        <p:sp>
          <p:nvSpPr>
            <p:cNvPr id="1846"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847"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相談・要望への対応、専門家への相談</a:t>
              </a:r>
            </a:p>
          </p:txBody>
        </p:sp>
        <p:sp>
          <p:nvSpPr>
            <p:cNvPr id="1848"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849"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296654"/>
                  </a:solidFill>
                  <a:latin typeface="Yu Gothic" panose="020B0400000000000000" pitchFamily="34" charset="-128"/>
                  <a:ea typeface="Yu Gothic" panose="020B0400000000000000" pitchFamily="34" charset="-128"/>
                  <a:cs typeface="YuGothic"/>
                </a:rPr>
                <a:t>３</a:t>
              </a:r>
              <a:endParaRPr sz="2100" b="1" dirty="0">
                <a:latin typeface="Yu Gothic" panose="020B0400000000000000" pitchFamily="34" charset="-128"/>
                <a:ea typeface="Yu Gothic" panose="020B0400000000000000" pitchFamily="34" charset="-128"/>
                <a:cs typeface="YuGothic"/>
              </a:endParaRPr>
            </a:p>
          </p:txBody>
        </p:sp>
      </p:grpSp>
      <p:sp>
        <p:nvSpPr>
          <p:cNvPr id="1850" name="object 5"/>
          <p:cNvSpPr txBox="1"/>
          <p:nvPr/>
        </p:nvSpPr>
        <p:spPr>
          <a:xfrm>
            <a:off x="1390964" y="1876848"/>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dirty="0">
                <a:solidFill>
                  <a:srgbClr val="221815"/>
                </a:solidFill>
                <a:latin typeface="Yu Gothic" panose="020B0400000000000000" pitchFamily="34" charset="-128"/>
                <a:ea typeface="Yu Gothic" panose="020B0400000000000000" pitchFamily="34" charset="-128"/>
                <a:cs typeface="YuGothic"/>
              </a:rPr>
              <a:t>様式</a:t>
            </a:r>
            <a:r>
              <a:rPr lang="en-US" altLang="ja-JP" sz="1400" b="1" dirty="0">
                <a:solidFill>
                  <a:srgbClr val="221815"/>
                </a:solidFill>
                <a:latin typeface="Yu Gothic" panose="020B0400000000000000" pitchFamily="34" charset="-128"/>
                <a:ea typeface="Yu Gothic" panose="020B0400000000000000" pitchFamily="34" charset="-128"/>
                <a:cs typeface="YuGothic"/>
              </a:rPr>
              <a:t>08</a:t>
            </a:r>
            <a:r>
              <a:rPr lang="ja-JP" altLang="en-US" sz="1400" b="1" dirty="0">
                <a:solidFill>
                  <a:srgbClr val="221815"/>
                </a:solidFill>
                <a:latin typeface="Yu Gothic" panose="020B0400000000000000" pitchFamily="34" charset="-128"/>
                <a:ea typeface="Yu Gothic" panose="020B0400000000000000" pitchFamily="34" charset="-128"/>
                <a:cs typeface="YuGothic"/>
              </a:rPr>
              <a:t>：相談・要望受付メモ</a:t>
            </a:r>
            <a:endParaRPr lang="zh-TW" altLang="en-US" sz="1400" b="1" dirty="0">
              <a:solidFill>
                <a:srgbClr val="221815"/>
              </a:solidFill>
              <a:latin typeface="Yu Gothic" panose="020B0400000000000000" pitchFamily="34" charset="-128"/>
              <a:ea typeface="Yu Gothic" panose="020B0400000000000000" pitchFamily="34" charset="-128"/>
              <a:cs typeface="YuGothic"/>
            </a:endParaRPr>
          </a:p>
        </p:txBody>
      </p:sp>
      <p:sp>
        <p:nvSpPr>
          <p:cNvPr id="1851" name="テキスト ボックス 43"/>
          <p:cNvSpPr txBox="1"/>
          <p:nvPr/>
        </p:nvSpPr>
        <p:spPr>
          <a:xfrm>
            <a:off x="729630" y="9824927"/>
            <a:ext cx="5529610" cy="338554"/>
          </a:xfrm>
          <a:prstGeom prst="rect">
            <a:avLst/>
          </a:prstGeom>
          <a:noFill/>
        </p:spPr>
        <p:txBody>
          <a:bodyPr wrap="square">
            <a:spAutoFit/>
          </a:bodyPr>
          <a:lstStyle/>
          <a:p>
            <a:r>
              <a:rPr lang="ja-JP" altLang="en-US" sz="1600" b="1" u="sng" dirty="0">
                <a:solidFill>
                  <a:srgbClr val="172A88"/>
                </a:solidFill>
                <a:latin typeface="Yu Gothic" panose="020B0400000000000000" pitchFamily="34" charset="-128"/>
                <a:ea typeface="Yu Gothic" panose="020B0400000000000000" pitchFamily="34" charset="-128"/>
                <a:cs typeface="YuGothic"/>
              </a:rPr>
              <a:t>⇒</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コツ・ポイント６</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避難者からの相談・要望対応</a:t>
            </a:r>
            <a:endParaRPr lang="ja-JP" altLang="en-US" sz="1600" u="sng" dirty="0">
              <a:solidFill>
                <a:srgbClr val="172A88"/>
              </a:solidFill>
            </a:endParaRPr>
          </a:p>
        </p:txBody>
      </p:sp>
    </p:spTree>
    <p:extLst>
      <p:ext uri="{BB962C8B-B14F-4D97-AF65-F5344CB8AC3E}">
        <p14:creationId xmlns:p14="http://schemas.microsoft.com/office/powerpoint/2010/main" val="1058815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 name="テキスト ボックス 12"/>
          <p:cNvSpPr txBox="1"/>
          <p:nvPr/>
        </p:nvSpPr>
        <p:spPr>
          <a:xfrm>
            <a:off x="151488" y="10148207"/>
            <a:ext cx="647973"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３４</a:t>
            </a:r>
            <a:endParaRPr lang="ja-JP" altLang="en-US">
              <a:solidFill>
                <a:schemeClr val="tx1">
                  <a:lumMod val="50000"/>
                  <a:lumOff val="50000"/>
                </a:schemeClr>
              </a:solidFill>
              <a:latin typeface="+mj-ea"/>
              <a:ea typeface="+mj-ea"/>
            </a:endParaRPr>
          </a:p>
        </p:txBody>
      </p:sp>
      <p:sp>
        <p:nvSpPr>
          <p:cNvPr id="1854" name="object 2"/>
          <p:cNvSpPr txBox="1"/>
          <p:nvPr/>
        </p:nvSpPr>
        <p:spPr>
          <a:xfrm>
            <a:off x="425942" y="950015"/>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ja-JP" altLang="en-US" sz="3200" b="1" kern="0" dirty="0">
                <a:solidFill>
                  <a:srgbClr val="296654"/>
                </a:solidFill>
                <a:latin typeface="Yu Gothic" panose="020B0400000000000000" pitchFamily="34" charset="-128"/>
                <a:ea typeface="Yu Gothic" panose="020B0400000000000000" pitchFamily="34" charset="-128"/>
              </a:rPr>
              <a:t>５</a:t>
            </a:r>
            <a:r>
              <a:rPr kumimoji="0" lang="en-US" altLang="ja-JP" sz="3200" b="1" kern="0" dirty="0">
                <a:solidFill>
                  <a:srgbClr val="296654"/>
                </a:solidFill>
                <a:latin typeface="Yu Gothic" panose="020B0400000000000000" pitchFamily="34" charset="-128"/>
                <a:ea typeface="Yu Gothic" panose="020B0400000000000000" pitchFamily="34" charset="-128"/>
              </a:rPr>
              <a:t>. </a:t>
            </a:r>
            <a:r>
              <a:rPr kumimoji="0" lang="ja-JP" altLang="en-US" sz="3200" b="1" kern="0" dirty="0">
                <a:solidFill>
                  <a:srgbClr val="296654"/>
                </a:solidFill>
                <a:latin typeface="Yu Gothic" panose="020B0400000000000000" pitchFamily="34" charset="-128"/>
                <a:ea typeface="Yu Gothic" panose="020B0400000000000000" pitchFamily="34" charset="-128"/>
              </a:rPr>
              <a:t>避難所運営委員会の運営サポート</a:t>
            </a:r>
          </a:p>
        </p:txBody>
      </p:sp>
      <p:grpSp>
        <p:nvGrpSpPr>
          <p:cNvPr id="1855" name="グループ化 14"/>
          <p:cNvGrpSpPr/>
          <p:nvPr/>
        </p:nvGrpSpPr>
        <p:grpSpPr>
          <a:xfrm>
            <a:off x="567757" y="1661234"/>
            <a:ext cx="6283775" cy="648000"/>
            <a:chOff x="689917" y="1624372"/>
            <a:chExt cx="6283775" cy="648000"/>
          </a:xfrm>
        </p:grpSpPr>
        <p:sp>
          <p:nvSpPr>
            <p:cNvPr id="1856" name="object 5"/>
            <p:cNvSpPr txBox="1"/>
            <p:nvPr/>
          </p:nvSpPr>
          <p:spPr>
            <a:xfrm>
              <a:off x="1376148" y="1829605"/>
              <a:ext cx="5031002" cy="228268"/>
            </a:xfrm>
            <a:prstGeom prst="rect">
              <a:avLst/>
            </a:prstGeom>
          </p:spPr>
          <p:txBody>
            <a:bodyPr vert="horz" wrap="square" lIns="0" tIns="12700" rIns="0" bIns="0" rtlCol="0">
              <a:spAutoFit/>
            </a:bodyPr>
            <a:lstStyle/>
            <a:p>
              <a:pPr marL="12700">
                <a:lnSpc>
                  <a:spcPct val="100000"/>
                </a:lnSpc>
                <a:spcBef>
                  <a:spcPts val="100"/>
                </a:spcBef>
              </a:pPr>
              <a:r>
                <a:rPr lang="zh-TW" altLang="en-US" sz="1400" b="1" dirty="0">
                  <a:latin typeface="Yu Gothic" panose="020B0400000000000000" pitchFamily="34" charset="-128"/>
                  <a:ea typeface="Yu Gothic" panose="020B0400000000000000" pitchFamily="34" charset="-128"/>
                  <a:cs typeface="YuGothic"/>
                </a:rPr>
                <a:t>様式</a:t>
              </a:r>
              <a:r>
                <a:rPr lang="en-US" altLang="zh-TW" sz="1400" b="1" dirty="0">
                  <a:latin typeface="Yu Gothic" panose="020B0400000000000000" pitchFamily="34" charset="-128"/>
                  <a:ea typeface="Yu Gothic" panose="020B0400000000000000" pitchFamily="34" charset="-128"/>
                  <a:cs typeface="YuGothic"/>
                </a:rPr>
                <a:t>10</a:t>
              </a:r>
              <a:r>
                <a:rPr lang="zh-TW" altLang="en-US" sz="1400" b="1" dirty="0">
                  <a:latin typeface="Yu Gothic" panose="020B0400000000000000" pitchFamily="34" charset="-128"/>
                  <a:ea typeface="Yu Gothic" panose="020B0400000000000000" pitchFamily="34" charset="-128"/>
                  <a:cs typeface="YuGothic"/>
                </a:rPr>
                <a:t>：避難所運営委員会記録用紙</a:t>
              </a:r>
            </a:p>
          </p:txBody>
        </p:sp>
        <p:pic>
          <p:nvPicPr>
            <p:cNvPr id="1857" name="グラフィックス 16"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665526"/>
              <a:ext cx="530604" cy="530604"/>
            </a:xfrm>
            <a:prstGeom prst="rect">
              <a:avLst/>
            </a:prstGeom>
          </p:spPr>
        </p:pic>
        <p:sp>
          <p:nvSpPr>
            <p:cNvPr id="1858" name="正方形/長方形 17"/>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59" name="object 9"/>
          <p:cNvSpPr txBox="1"/>
          <p:nvPr/>
        </p:nvSpPr>
        <p:spPr>
          <a:xfrm>
            <a:off x="622920" y="3135402"/>
            <a:ext cx="6186293" cy="2241126"/>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solidFill>
                  <a:srgbClr val="221815"/>
                </a:solidFill>
                <a:latin typeface="Yu Gothic" panose="020B0400000000000000" pitchFamily="34" charset="-128"/>
                <a:ea typeface="Yu Gothic" panose="020B0400000000000000" pitchFamily="34" charset="-128"/>
                <a:cs typeface="YuGothic"/>
              </a:rPr>
              <a:t>避難所運営委員会を開催するための場所（会場）を確保し、開催前に、机や椅子などの設営を行う。</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solidFill>
                  <a:srgbClr val="221815"/>
                </a:solidFill>
                <a:latin typeface="Yu Gothic" panose="020B0400000000000000" pitchFamily="34" charset="-128"/>
                <a:ea typeface="Yu Gothic" panose="020B0400000000000000" pitchFamily="34" charset="-128"/>
                <a:cs typeface="YuGothic"/>
              </a:rPr>
              <a:t>避難所運営委員会の資料の作成、開催案内を参加予定者（各班長等）に通知する。</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solidFill>
                  <a:srgbClr val="221815"/>
                </a:solidFill>
                <a:latin typeface="Yu Gothic" panose="020B0400000000000000" pitchFamily="34" charset="-128"/>
                <a:ea typeface="Yu Gothic" panose="020B0400000000000000" pitchFamily="34" charset="-128"/>
                <a:cs typeface="YuGothic"/>
              </a:rPr>
              <a:t>避難所運営委員会の決定事項については、情報班と連携し、情報掲示板に掲示するなどして避難者に伝える。</a:t>
            </a:r>
          </a:p>
        </p:txBody>
      </p:sp>
      <p:grpSp>
        <p:nvGrpSpPr>
          <p:cNvPr id="1860" name="グループ化 19"/>
          <p:cNvGrpSpPr/>
          <p:nvPr/>
        </p:nvGrpSpPr>
        <p:grpSpPr>
          <a:xfrm>
            <a:off x="513093" y="2473449"/>
            <a:ext cx="6475905" cy="504190"/>
            <a:chOff x="728646" y="1851740"/>
            <a:chExt cx="6165219" cy="504190"/>
          </a:xfrm>
        </p:grpSpPr>
        <p:sp>
          <p:nvSpPr>
            <p:cNvPr id="1861"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862" name="object 21"/>
            <p:cNvSpPr txBox="1"/>
            <p:nvPr/>
          </p:nvSpPr>
          <p:spPr>
            <a:xfrm>
              <a:off x="1331702" y="1962758"/>
              <a:ext cx="5562163"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chemeClr val="bg1"/>
                  </a:solidFill>
                  <a:latin typeface="Yu Gothic" panose="020B0400000000000000" pitchFamily="34" charset="-128"/>
                  <a:ea typeface="Yu Gothic" panose="020B0400000000000000" pitchFamily="34" charset="-128"/>
                  <a:cs typeface="YuGothic"/>
                </a:rPr>
                <a:t>避難所運営委員会</a:t>
              </a:r>
              <a:r>
                <a:rPr lang="ja-JP" altLang="en-US" sz="2000" b="1" dirty="0">
                  <a:solidFill>
                    <a:srgbClr val="FFFFFF"/>
                  </a:solidFill>
                  <a:latin typeface="Yu Gothic" panose="020B0400000000000000" pitchFamily="34" charset="-128"/>
                  <a:ea typeface="Yu Gothic" panose="020B0400000000000000" pitchFamily="34" charset="-128"/>
                  <a:cs typeface="YuGothic"/>
                </a:rPr>
                <a:t>開催準備（議事事項の把握含む）</a:t>
              </a:r>
            </a:p>
          </p:txBody>
        </p:sp>
        <p:sp>
          <p:nvSpPr>
            <p:cNvPr id="1863"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864"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１</a:t>
              </a:r>
              <a:endParaRPr sz="2100" b="1">
                <a:latin typeface="Yu Gothic" panose="020B0400000000000000" pitchFamily="34" charset="-128"/>
                <a:ea typeface="Yu Gothic" panose="020B0400000000000000" pitchFamily="34" charset="-128"/>
                <a:cs typeface="YuGothic"/>
              </a:endParaRPr>
            </a:p>
          </p:txBody>
        </p:sp>
      </p:grpSp>
      <p:sp>
        <p:nvSpPr>
          <p:cNvPr id="1865" name="object 9"/>
          <p:cNvSpPr txBox="1"/>
          <p:nvPr/>
        </p:nvSpPr>
        <p:spPr>
          <a:xfrm>
            <a:off x="616680" y="6301590"/>
            <a:ext cx="6186293" cy="1424172"/>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避難所運営委員会の会議の内容、決まったことなどを記録用紙に記録する。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避難所運営委員会の決定事項については、情報班と連携し、情報掲示板に掲示するなどして避難者に伝える。</a:t>
            </a:r>
          </a:p>
        </p:txBody>
      </p:sp>
      <p:grpSp>
        <p:nvGrpSpPr>
          <p:cNvPr id="1866" name="グループ化 25"/>
          <p:cNvGrpSpPr/>
          <p:nvPr/>
        </p:nvGrpSpPr>
        <p:grpSpPr>
          <a:xfrm>
            <a:off x="506854" y="5639637"/>
            <a:ext cx="6357742" cy="504190"/>
            <a:chOff x="728646" y="1851740"/>
            <a:chExt cx="6120130" cy="504190"/>
          </a:xfrm>
        </p:grpSpPr>
        <p:sp>
          <p:nvSpPr>
            <p:cNvPr id="1867"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868"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会議内容の記録及び決定事項の通知</a:t>
              </a:r>
            </a:p>
          </p:txBody>
        </p:sp>
        <p:sp>
          <p:nvSpPr>
            <p:cNvPr id="1869"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870"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２</a:t>
              </a:r>
              <a:endParaRPr sz="2100" b="1">
                <a:latin typeface="Yu Gothic" panose="020B0400000000000000" pitchFamily="34" charset="-128"/>
                <a:ea typeface="Yu Gothic" panose="020B0400000000000000" pitchFamily="34" charset="-128"/>
                <a:cs typeface="YuGothic"/>
              </a:endParaRPr>
            </a:p>
          </p:txBody>
        </p:sp>
      </p:grpSp>
    </p:spTree>
    <p:extLst>
      <p:ext uri="{BB962C8B-B14F-4D97-AF65-F5344CB8AC3E}">
        <p14:creationId xmlns:p14="http://schemas.microsoft.com/office/powerpoint/2010/main" val="2340340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 name="テキスト ボックス 1"/>
          <p:cNvSpPr txBox="1"/>
          <p:nvPr/>
        </p:nvSpPr>
        <p:spPr>
          <a:xfrm>
            <a:off x="1785937" y="825500"/>
            <a:ext cx="4038600" cy="461665"/>
          </a:xfrm>
          <a:prstGeom prst="rect">
            <a:avLst/>
          </a:prstGeom>
          <a:noFill/>
        </p:spPr>
        <p:txBody>
          <a:bodyPr wrap="square">
            <a:spAutoFit/>
          </a:bodyPr>
          <a:lstStyle/>
          <a:p>
            <a:pPr marL="266700" algn="ctr"/>
            <a:r>
              <a:rPr lang="ja-JP" altLang="ja-JP" sz="2400" kern="100">
                <a:effectLst/>
                <a:latin typeface="Century" panose="02040604050505020304" pitchFamily="18" charset="0"/>
                <a:ea typeface="HG丸ｺﾞｼｯｸM-PRO" panose="020F0600000000000000" pitchFamily="50" charset="-128"/>
                <a:cs typeface="Times New Roman" panose="02020603050405020304" pitchFamily="18" charset="0"/>
              </a:rPr>
              <a:t>目　　次</a:t>
            </a:r>
            <a:endParaRPr lang="ja-JP" altLang="ja-JP" sz="11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217" name="object 3"/>
          <p:cNvSpPr txBox="1"/>
          <p:nvPr/>
        </p:nvSpPr>
        <p:spPr>
          <a:xfrm>
            <a:off x="1245998" y="1864459"/>
            <a:ext cx="4876800" cy="259045"/>
          </a:xfrm>
          <a:prstGeom prst="rect">
            <a:avLst/>
          </a:prstGeom>
        </p:spPr>
        <p:txBody>
          <a:bodyPr vert="horz" wrap="square" lIns="0" tIns="12700" rIns="0" bIns="0" rtlCol="0">
            <a:spAutoFit/>
          </a:bodyPr>
          <a:lstStyle/>
          <a:p>
            <a:pPr marL="12700">
              <a:lnSpc>
                <a:spcPct val="100000"/>
              </a:lnSpc>
              <a:spcBef>
                <a:spcPts val="100"/>
              </a:spcBef>
              <a:tabLst>
                <a:tab pos="708025" algn="l"/>
              </a:tabLst>
            </a:pPr>
            <a:r>
              <a:rPr lang="ja-JP" altLang="en-US" sz="1600">
                <a:solidFill>
                  <a:srgbClr val="221815"/>
                </a:solidFill>
                <a:latin typeface="HG丸ｺﾞｼｯｸM-PRO" panose="020F0600000000000000" pitchFamily="50" charset="-128"/>
                <a:ea typeface="HG丸ｺﾞｼｯｸM-PRO" panose="020F0600000000000000" pitchFamily="50" charset="-128"/>
                <a:cs typeface="YuGo-Medium"/>
              </a:rPr>
              <a:t>第１章	避難所開設・運営マニュアルの使い方</a:t>
            </a:r>
          </a:p>
        </p:txBody>
      </p:sp>
      <p:sp>
        <p:nvSpPr>
          <p:cNvPr id="1218" name="object 4"/>
          <p:cNvSpPr/>
          <p:nvPr/>
        </p:nvSpPr>
        <p:spPr>
          <a:xfrm flipV="1">
            <a:off x="1127825" y="2145511"/>
            <a:ext cx="5292000" cy="45719"/>
          </a:xfrm>
          <a:custGeom>
            <a:avLst/>
            <a:gdLst/>
            <a:ahLst/>
            <a:cxnLst/>
            <a:rect l="l" t="t" r="r" b="b"/>
            <a:pathLst>
              <a:path w="6120130">
                <a:moveTo>
                  <a:pt x="0" y="0"/>
                </a:moveTo>
                <a:lnTo>
                  <a:pt x="6120003" y="0"/>
                </a:lnTo>
              </a:path>
            </a:pathLst>
          </a:custGeom>
          <a:ln w="12700">
            <a:solidFill>
              <a:srgbClr val="221815"/>
            </a:solidFill>
          </a:ln>
        </p:spPr>
        <p:txBody>
          <a:bodyPr wrap="square" lIns="0" tIns="0" rIns="0" bIns="0" rtlCol="0"/>
          <a:lstStyle/>
          <a:p>
            <a:endParaRPr sz="2000"/>
          </a:p>
        </p:txBody>
      </p:sp>
      <p:sp>
        <p:nvSpPr>
          <p:cNvPr id="1219" name="object 3"/>
          <p:cNvSpPr txBox="1"/>
          <p:nvPr/>
        </p:nvSpPr>
        <p:spPr>
          <a:xfrm>
            <a:off x="1245998" y="5041900"/>
            <a:ext cx="4876800" cy="259045"/>
          </a:xfrm>
          <a:prstGeom prst="rect">
            <a:avLst/>
          </a:prstGeom>
        </p:spPr>
        <p:txBody>
          <a:bodyPr vert="horz" wrap="square" lIns="0" tIns="12700" rIns="0" bIns="0" rtlCol="0">
            <a:spAutoFit/>
          </a:bodyPr>
          <a:lstStyle/>
          <a:p>
            <a:pPr marL="12700">
              <a:lnSpc>
                <a:spcPct val="100000"/>
              </a:lnSpc>
              <a:spcBef>
                <a:spcPts val="100"/>
              </a:spcBef>
              <a:tabLst>
                <a:tab pos="708025" algn="l"/>
              </a:tabLst>
            </a:pPr>
            <a:r>
              <a:rPr lang="ja-JP" altLang="en-US" sz="1600">
                <a:solidFill>
                  <a:srgbClr val="221815"/>
                </a:solidFill>
                <a:latin typeface="HG丸ｺﾞｼｯｸM-PRO" panose="020F0600000000000000" pitchFamily="50" charset="-128"/>
                <a:ea typeface="HG丸ｺﾞｼｯｸM-PRO" panose="020F0600000000000000" pitchFamily="50" charset="-128"/>
                <a:cs typeface="YuGo-Medium"/>
              </a:rPr>
              <a:t>第３章	避難所開設マニュアル</a:t>
            </a:r>
          </a:p>
        </p:txBody>
      </p:sp>
      <p:sp>
        <p:nvSpPr>
          <p:cNvPr id="1220" name="object 4"/>
          <p:cNvSpPr/>
          <p:nvPr/>
        </p:nvSpPr>
        <p:spPr>
          <a:xfrm flipV="1">
            <a:off x="1127825" y="5322952"/>
            <a:ext cx="5292000" cy="45719"/>
          </a:xfrm>
          <a:custGeom>
            <a:avLst/>
            <a:gdLst/>
            <a:ahLst/>
            <a:cxnLst/>
            <a:rect l="l" t="t" r="r" b="b"/>
            <a:pathLst>
              <a:path w="6120130">
                <a:moveTo>
                  <a:pt x="0" y="0"/>
                </a:moveTo>
                <a:lnTo>
                  <a:pt x="6120003" y="0"/>
                </a:lnTo>
              </a:path>
            </a:pathLst>
          </a:custGeom>
          <a:ln w="12700">
            <a:solidFill>
              <a:srgbClr val="221815"/>
            </a:solidFill>
          </a:ln>
        </p:spPr>
        <p:txBody>
          <a:bodyPr wrap="square" lIns="0" tIns="0" rIns="0" bIns="0" rtlCol="0"/>
          <a:lstStyle/>
          <a:p>
            <a:endParaRPr sz="2000"/>
          </a:p>
        </p:txBody>
      </p:sp>
      <p:sp>
        <p:nvSpPr>
          <p:cNvPr id="1221" name="object 3"/>
          <p:cNvSpPr txBox="1"/>
          <p:nvPr/>
        </p:nvSpPr>
        <p:spPr>
          <a:xfrm>
            <a:off x="1245998" y="6337300"/>
            <a:ext cx="4876800" cy="259045"/>
          </a:xfrm>
          <a:prstGeom prst="rect">
            <a:avLst/>
          </a:prstGeom>
        </p:spPr>
        <p:txBody>
          <a:bodyPr vert="horz" wrap="square" lIns="0" tIns="12700" rIns="0" bIns="0" rtlCol="0">
            <a:spAutoFit/>
          </a:bodyPr>
          <a:lstStyle/>
          <a:p>
            <a:pPr marL="12700">
              <a:lnSpc>
                <a:spcPct val="100000"/>
              </a:lnSpc>
              <a:spcBef>
                <a:spcPts val="100"/>
              </a:spcBef>
              <a:tabLst>
                <a:tab pos="708025" algn="l"/>
              </a:tabLst>
            </a:pPr>
            <a:r>
              <a:rPr lang="ja-JP" altLang="en-US" sz="1600">
                <a:solidFill>
                  <a:srgbClr val="221815"/>
                </a:solidFill>
                <a:latin typeface="HG丸ｺﾞｼｯｸM-PRO" panose="020F0600000000000000" pitchFamily="50" charset="-128"/>
                <a:ea typeface="HG丸ｺﾞｼｯｸM-PRO" panose="020F0600000000000000" pitchFamily="50" charset="-128"/>
                <a:cs typeface="YuGo-Medium"/>
              </a:rPr>
              <a:t>第４章	避難所運営マニュアル</a:t>
            </a:r>
          </a:p>
        </p:txBody>
      </p:sp>
      <p:sp>
        <p:nvSpPr>
          <p:cNvPr id="1222" name="object 4"/>
          <p:cNvSpPr/>
          <p:nvPr/>
        </p:nvSpPr>
        <p:spPr>
          <a:xfrm flipV="1">
            <a:off x="1127825" y="6618352"/>
            <a:ext cx="5292000" cy="45719"/>
          </a:xfrm>
          <a:custGeom>
            <a:avLst/>
            <a:gdLst/>
            <a:ahLst/>
            <a:cxnLst/>
            <a:rect l="l" t="t" r="r" b="b"/>
            <a:pathLst>
              <a:path w="6120130">
                <a:moveTo>
                  <a:pt x="0" y="0"/>
                </a:moveTo>
                <a:lnTo>
                  <a:pt x="6120003" y="0"/>
                </a:lnTo>
              </a:path>
            </a:pathLst>
          </a:custGeom>
          <a:ln w="12700">
            <a:solidFill>
              <a:srgbClr val="221815"/>
            </a:solidFill>
          </a:ln>
        </p:spPr>
        <p:txBody>
          <a:bodyPr wrap="square" lIns="0" tIns="0" rIns="0" bIns="0" rtlCol="0"/>
          <a:lstStyle/>
          <a:p>
            <a:endParaRPr sz="2000"/>
          </a:p>
        </p:txBody>
      </p:sp>
      <p:sp>
        <p:nvSpPr>
          <p:cNvPr id="1223" name="object 3"/>
          <p:cNvSpPr txBox="1"/>
          <p:nvPr/>
        </p:nvSpPr>
        <p:spPr>
          <a:xfrm>
            <a:off x="1245998" y="3365500"/>
            <a:ext cx="4876800" cy="259045"/>
          </a:xfrm>
          <a:prstGeom prst="rect">
            <a:avLst/>
          </a:prstGeom>
        </p:spPr>
        <p:txBody>
          <a:bodyPr vert="horz" wrap="square" lIns="0" tIns="12700" rIns="0" bIns="0" rtlCol="0">
            <a:spAutoFit/>
          </a:bodyPr>
          <a:lstStyle/>
          <a:p>
            <a:pPr marL="12700">
              <a:lnSpc>
                <a:spcPct val="100000"/>
              </a:lnSpc>
              <a:spcBef>
                <a:spcPts val="100"/>
              </a:spcBef>
              <a:tabLst>
                <a:tab pos="708025" algn="l"/>
              </a:tabLst>
            </a:pPr>
            <a:r>
              <a:rPr lang="ja-JP" altLang="en-US" sz="1600">
                <a:latin typeface="HG丸ｺﾞｼｯｸM-PRO" panose="020F0600000000000000" pitchFamily="50" charset="-128"/>
                <a:ea typeface="HG丸ｺﾞｼｯｸM-PRO" panose="020F0600000000000000" pitchFamily="50" charset="-128"/>
                <a:cs typeface="YuGo-Medium"/>
              </a:rPr>
              <a:t>第２章	本避難所に関する基本条件</a:t>
            </a:r>
          </a:p>
        </p:txBody>
      </p:sp>
      <p:sp>
        <p:nvSpPr>
          <p:cNvPr id="1224" name="object 4"/>
          <p:cNvSpPr/>
          <p:nvPr/>
        </p:nvSpPr>
        <p:spPr>
          <a:xfrm flipV="1">
            <a:off x="1192505" y="3645449"/>
            <a:ext cx="5292000" cy="45719"/>
          </a:xfrm>
          <a:custGeom>
            <a:avLst/>
            <a:gdLst/>
            <a:ahLst/>
            <a:cxnLst/>
            <a:rect l="l" t="t" r="r" b="b"/>
            <a:pathLst>
              <a:path w="6120130">
                <a:moveTo>
                  <a:pt x="0" y="0"/>
                </a:moveTo>
                <a:lnTo>
                  <a:pt x="6120003" y="0"/>
                </a:lnTo>
              </a:path>
            </a:pathLst>
          </a:custGeom>
          <a:ln w="12700">
            <a:solidFill>
              <a:srgbClr val="221815"/>
            </a:solidFill>
          </a:ln>
        </p:spPr>
        <p:txBody>
          <a:bodyPr wrap="square" lIns="0" tIns="0" rIns="0" bIns="0" rtlCol="0"/>
          <a:lstStyle/>
          <a:p>
            <a:endParaRPr sz="2000"/>
          </a:p>
        </p:txBody>
      </p:sp>
      <p:graphicFrame>
        <p:nvGraphicFramePr>
          <p:cNvPr id="1225" name="表 4"/>
          <p:cNvGraphicFramePr>
            <a:graphicFrameLocks noGrp="1"/>
          </p:cNvGraphicFramePr>
          <p:nvPr>
            <p:extLst>
              <p:ext uri="{D42A27DB-BD31-4B8C-83A1-F6EECF244321}">
                <p14:modId xmlns:p14="http://schemas.microsoft.com/office/powerpoint/2010/main" val="3128261787"/>
              </p:ext>
            </p:extLst>
          </p:nvPr>
        </p:nvGraphicFramePr>
        <p:xfrm>
          <a:off x="1326839" y="3689348"/>
          <a:ext cx="5421720" cy="1241904"/>
        </p:xfrm>
        <a:graphic>
          <a:graphicData uri="http://schemas.openxmlformats.org/drawingml/2006/table">
            <a:tbl>
              <a:tblPr firstRow="1" bandRow="1">
                <a:tableStyleId>{5C22544A-7EE6-4342-B048-85BDC9FD1C3A}</a:tableStyleId>
              </a:tblPr>
              <a:tblGrid>
                <a:gridCol w="5421720">
                  <a:extLst>
                    <a:ext uri="{9D8B030D-6E8A-4147-A177-3AD203B41FA5}"/>
                  </a:extLst>
                </a:gridCol>
              </a:tblGrid>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１</a:t>
                      </a:r>
                      <a:r>
                        <a:rPr lang="en-US" altLang="ja-JP" sz="1400" b="0">
                          <a:solidFill>
                            <a:srgbClr val="221815"/>
                          </a:solidFill>
                          <a:latin typeface="HG丸ｺﾞｼｯｸM-PRO" panose="020F0600000000000000" pitchFamily="50" charset="-128"/>
                          <a:ea typeface="HG丸ｺﾞｼｯｸM-PRO" panose="020F0600000000000000" pitchFamily="50" charset="-128"/>
                          <a:cs typeface="YuGo-Medium"/>
                        </a:rPr>
                        <a:t>. </a:t>
                      </a:r>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避難所に関する基本情報・・・・・・・・・・・・・ </a:t>
                      </a:r>
                      <a:r>
                        <a:rPr lang="ja-JP" altLang="en-US" sz="1400" b="0">
                          <a:solidFill>
                            <a:srgbClr val="221815"/>
                          </a:solidFill>
                          <a:latin typeface="HG丸ｺﾞｼｯｸM-PRO" panose="020F0600000000000000" pitchFamily="50" charset="-128"/>
                          <a:ea typeface="HG丸ｺﾞｼｯｸM-PRO" panose="020F0600000000000000" pitchFamily="50" charset="-128"/>
                        </a:rPr>
                        <a:t>６</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rPr>
                        <a:t>２</a:t>
                      </a:r>
                      <a:r>
                        <a:rPr lang="en-US" altLang="ja-JP" sz="1400" b="0">
                          <a:solidFill>
                            <a:srgbClr val="221815"/>
                          </a:solidFill>
                          <a:latin typeface="HG丸ｺﾞｼｯｸM-PRO" panose="020F0600000000000000" pitchFamily="50" charset="-128"/>
                          <a:ea typeface="HG丸ｺﾞｼｯｸM-PRO" panose="020F0600000000000000" pitchFamily="50" charset="-128"/>
                        </a:rPr>
                        <a:t>.</a:t>
                      </a:r>
                      <a:r>
                        <a:rPr lang="ja-JP" altLang="en-US" sz="1400" b="0">
                          <a:solidFill>
                            <a:srgbClr val="221815"/>
                          </a:solidFill>
                          <a:latin typeface="HG丸ｺﾞｼｯｸM-PRO" panose="020F0600000000000000" pitchFamily="50" charset="-128"/>
                          <a:ea typeface="HG丸ｺﾞｼｯｸM-PRO" panose="020F0600000000000000" pitchFamily="50" charset="-128"/>
                        </a:rPr>
                        <a:t> 避難所開設・運営における体制・・・・・・・・・・ ７</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３</a:t>
                      </a:r>
                      <a:r>
                        <a:rPr lang="en-US" altLang="ja-JP" sz="1400" b="0">
                          <a:solidFill>
                            <a:srgbClr val="221815"/>
                          </a:solidFill>
                          <a:latin typeface="HG丸ｺﾞｼｯｸM-PRO" panose="020F0600000000000000" pitchFamily="50" charset="-128"/>
                          <a:ea typeface="HG丸ｺﾞｼｯｸM-PRO" panose="020F0600000000000000" pitchFamily="50" charset="-128"/>
                          <a:cs typeface="YuGo-Medium"/>
                        </a:rPr>
                        <a:t>.</a:t>
                      </a:r>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 避難所開設・運営における役割分担・・・・・・・・ </a:t>
                      </a:r>
                      <a:r>
                        <a:rPr lang="ja-JP" altLang="en-US" sz="1400" b="0">
                          <a:solidFill>
                            <a:srgbClr val="221815"/>
                          </a:solidFill>
                          <a:latin typeface="HG丸ｺﾞｼｯｸM-PRO" panose="020F0600000000000000" pitchFamily="50" charset="-128"/>
                          <a:ea typeface="HG丸ｺﾞｼｯｸM-PRO" panose="020F0600000000000000" pitchFamily="50" charset="-128"/>
                        </a:rPr>
                        <a:t>８</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rPr>
                        <a:t>４</a:t>
                      </a:r>
                      <a:r>
                        <a:rPr lang="en-US" altLang="ja-JP" sz="1400" b="0">
                          <a:solidFill>
                            <a:srgbClr val="221815"/>
                          </a:solidFill>
                          <a:latin typeface="HG丸ｺﾞｼｯｸM-PRO" panose="020F0600000000000000" pitchFamily="50" charset="-128"/>
                          <a:ea typeface="HG丸ｺﾞｼｯｸM-PRO" panose="020F0600000000000000" pitchFamily="50" charset="-128"/>
                        </a:rPr>
                        <a:t>. </a:t>
                      </a:r>
                      <a:r>
                        <a:rPr lang="ja-JP" altLang="en-US" sz="1400" b="0">
                          <a:solidFill>
                            <a:srgbClr val="221815"/>
                          </a:solidFill>
                          <a:latin typeface="HG丸ｺﾞｼｯｸM-PRO" panose="020F0600000000000000" pitchFamily="50" charset="-128"/>
                          <a:ea typeface="HG丸ｺﾞｼｯｸM-PRO" panose="020F0600000000000000" pitchFamily="50" charset="-128"/>
                        </a:rPr>
                        <a:t>施設の利用・・・・・・・・・・・・・・・・・・・１０</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bl>
          </a:graphicData>
        </a:graphic>
      </p:graphicFrame>
      <p:graphicFrame>
        <p:nvGraphicFramePr>
          <p:cNvPr id="1226" name="表 4"/>
          <p:cNvGraphicFramePr>
            <a:graphicFrameLocks noGrp="1"/>
          </p:cNvGraphicFramePr>
          <p:nvPr>
            <p:extLst>
              <p:ext uri="{D42A27DB-BD31-4B8C-83A1-F6EECF244321}">
                <p14:modId xmlns:p14="http://schemas.microsoft.com/office/powerpoint/2010/main" val="1969391027"/>
              </p:ext>
            </p:extLst>
          </p:nvPr>
        </p:nvGraphicFramePr>
        <p:xfrm>
          <a:off x="1326839" y="5380036"/>
          <a:ext cx="5421720" cy="1241904"/>
        </p:xfrm>
        <a:graphic>
          <a:graphicData uri="http://schemas.openxmlformats.org/drawingml/2006/table">
            <a:tbl>
              <a:tblPr firstRow="1" bandRow="1">
                <a:tableStyleId>{5C22544A-7EE6-4342-B048-85BDC9FD1C3A}</a:tableStyleId>
              </a:tblPr>
              <a:tblGrid>
                <a:gridCol w="5421720">
                  <a:extLst>
                    <a:ext uri="{9D8B030D-6E8A-4147-A177-3AD203B41FA5}"/>
                  </a:extLst>
                </a:gridCol>
              </a:tblGrid>
              <a:tr h="310476">
                <a:tc>
                  <a:txBody>
                    <a:bodyPr/>
                    <a:lstStyle/>
                    <a:p>
                      <a:r>
                        <a:rPr lang="en-US" altLang="ja-JP" sz="1400" b="0">
                          <a:solidFill>
                            <a:srgbClr val="221815"/>
                          </a:solidFill>
                          <a:latin typeface="HG丸ｺﾞｼｯｸM-PRO" panose="020F0600000000000000" pitchFamily="50" charset="-128"/>
                          <a:ea typeface="HG丸ｺﾞｼｯｸM-PRO" panose="020F0600000000000000" pitchFamily="50" charset="-128"/>
                          <a:cs typeface="YuGo-Medium"/>
                        </a:rPr>
                        <a:t>1. </a:t>
                      </a:r>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避難所開設の流れ・・・・・・・・・・・・・・・・１６</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310476">
                <a:tc>
                  <a:txBody>
                    <a:bodyPr/>
                    <a:lstStyle/>
                    <a:p>
                      <a:endParaRPr lang="ja-JP" altLang="en-US" sz="1400" b="0">
                        <a:solidFill>
                          <a:srgbClr val="221815"/>
                        </a:solidFill>
                        <a:latin typeface="HG丸ｺﾞｼｯｸM-PRO" panose="020F0600000000000000" pitchFamily="50" charset="-128"/>
                        <a:ea typeface="HG丸ｺﾞｼｯｸM-PRO" panose="020F0600000000000000" pitchFamily="50" charset="-128"/>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310476">
                <a:tc>
                  <a:txBody>
                    <a:bodyPr/>
                    <a:lstStyle/>
                    <a:p>
                      <a:endParaRPr lang="ja-JP" altLang="en-US" sz="1400" b="0">
                        <a:solidFill>
                          <a:srgbClr val="221815"/>
                        </a:solidFill>
                        <a:latin typeface="HG丸ｺﾞｼｯｸM-PRO" panose="020F0600000000000000" pitchFamily="50" charset="-128"/>
                        <a:ea typeface="HG丸ｺﾞｼｯｸM-PRO" panose="020F0600000000000000" pitchFamily="50" charset="-128"/>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310476">
                <a:tc>
                  <a:txBody>
                    <a:bodyPr/>
                    <a:lstStyle/>
                    <a:p>
                      <a:endParaRPr lang="ja-JP" altLang="en-US" sz="1400" b="0">
                        <a:solidFill>
                          <a:srgbClr val="221815"/>
                        </a:solidFill>
                        <a:latin typeface="HG丸ｺﾞｼｯｸM-PRO" panose="020F0600000000000000" pitchFamily="50" charset="-128"/>
                        <a:ea typeface="HG丸ｺﾞｼｯｸM-PRO" panose="020F0600000000000000" pitchFamily="50" charset="-128"/>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bl>
          </a:graphicData>
        </a:graphic>
      </p:graphicFrame>
      <p:graphicFrame>
        <p:nvGraphicFramePr>
          <p:cNvPr id="1227" name="表 4"/>
          <p:cNvGraphicFramePr>
            <a:graphicFrameLocks noGrp="1"/>
          </p:cNvGraphicFramePr>
          <p:nvPr>
            <p:extLst>
              <p:ext uri="{D42A27DB-BD31-4B8C-83A1-F6EECF244321}">
                <p14:modId xmlns:p14="http://schemas.microsoft.com/office/powerpoint/2010/main" val="4292597777"/>
              </p:ext>
            </p:extLst>
          </p:nvPr>
        </p:nvGraphicFramePr>
        <p:xfrm>
          <a:off x="1326839" y="6661148"/>
          <a:ext cx="5421720" cy="1552380"/>
        </p:xfrm>
        <a:graphic>
          <a:graphicData uri="http://schemas.openxmlformats.org/drawingml/2006/table">
            <a:tbl>
              <a:tblPr firstRow="1" bandRow="1">
                <a:tableStyleId>{5C22544A-7EE6-4342-B048-85BDC9FD1C3A}</a:tableStyleId>
              </a:tblPr>
              <a:tblGrid>
                <a:gridCol w="5421720">
                  <a:extLst>
                    <a:ext uri="{9D8B030D-6E8A-4147-A177-3AD203B41FA5}"/>
                  </a:extLst>
                </a:gridCol>
              </a:tblGrid>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１</a:t>
                      </a:r>
                      <a:r>
                        <a:rPr lang="en-US" altLang="ja-JP" sz="1400" b="0">
                          <a:solidFill>
                            <a:srgbClr val="221815"/>
                          </a:solidFill>
                          <a:latin typeface="HG丸ｺﾞｼｯｸM-PRO" panose="020F0600000000000000" pitchFamily="50" charset="-128"/>
                          <a:ea typeface="HG丸ｺﾞｼｯｸM-PRO" panose="020F0600000000000000" pitchFamily="50" charset="-128"/>
                          <a:cs typeface="YuGo-Medium"/>
                        </a:rPr>
                        <a:t>. </a:t>
                      </a:r>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避難所運営の流れ・・・・・・・・・・・・・・・・２０</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rPr>
                        <a:t>２</a:t>
                      </a:r>
                      <a:r>
                        <a:rPr lang="en-US" altLang="ja-JP" sz="1400" b="0">
                          <a:solidFill>
                            <a:srgbClr val="221815"/>
                          </a:solidFill>
                          <a:latin typeface="HG丸ｺﾞｼｯｸM-PRO" panose="020F0600000000000000" pitchFamily="50" charset="-128"/>
                          <a:ea typeface="HG丸ｺﾞｼｯｸM-PRO" panose="020F0600000000000000" pitchFamily="50" charset="-128"/>
                        </a:rPr>
                        <a:t>. </a:t>
                      </a:r>
                      <a:r>
                        <a:rPr lang="ja-JP" altLang="en-US" sz="1400" b="0">
                          <a:solidFill>
                            <a:srgbClr val="221815"/>
                          </a:solidFill>
                          <a:latin typeface="HG丸ｺﾞｼｯｸM-PRO" panose="020F0600000000000000" pitchFamily="50" charset="-128"/>
                          <a:ea typeface="HG丸ｺﾞｼｯｸM-PRO" panose="020F0600000000000000" pitchFamily="50" charset="-128"/>
                        </a:rPr>
                        <a:t>避難所運営委員会の立上げ・運営・・・・・・・・・２２</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rPr>
                        <a:t>３</a:t>
                      </a:r>
                      <a:r>
                        <a:rPr lang="en-US" altLang="ja-JP" sz="1400" b="0">
                          <a:solidFill>
                            <a:srgbClr val="221815"/>
                          </a:solidFill>
                          <a:latin typeface="HG丸ｺﾞｼｯｸM-PRO" panose="020F0600000000000000" pitchFamily="50" charset="-128"/>
                          <a:ea typeface="HG丸ｺﾞｼｯｸM-PRO" panose="020F0600000000000000" pitchFamily="50" charset="-128"/>
                        </a:rPr>
                        <a:t>. </a:t>
                      </a:r>
                      <a:r>
                        <a:rPr lang="ja-JP" altLang="en-US" sz="1400" b="0">
                          <a:solidFill>
                            <a:srgbClr val="221815"/>
                          </a:solidFill>
                          <a:latin typeface="HG丸ｺﾞｼｯｸM-PRO" panose="020F0600000000000000" pitchFamily="50" charset="-128"/>
                          <a:ea typeface="HG丸ｺﾞｼｯｸM-PRO" panose="020F0600000000000000" pitchFamily="50" charset="-128"/>
                        </a:rPr>
                        <a:t>避難所開設担当者からの引継ぎ・・・・・・・・・・２５</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310476">
                <a:tc>
                  <a:txBody>
                    <a:bodyPr/>
                    <a:lstStyle/>
                    <a:p>
                      <a:r>
                        <a:rPr lang="ja-JP" altLang="en-US" sz="1400" b="0" dirty="0">
                          <a:solidFill>
                            <a:srgbClr val="221815"/>
                          </a:solidFill>
                          <a:latin typeface="HG丸ｺﾞｼｯｸM-PRO" panose="020F0600000000000000" pitchFamily="50" charset="-128"/>
                          <a:ea typeface="HG丸ｺﾞｼｯｸM-PRO" panose="020F0600000000000000" pitchFamily="50" charset="-128"/>
                        </a:rPr>
                        <a:t>４</a:t>
                      </a:r>
                      <a:r>
                        <a:rPr lang="en-US" altLang="ja-JP" sz="1400" b="0" dirty="0">
                          <a:solidFill>
                            <a:srgbClr val="221815"/>
                          </a:solidFill>
                          <a:latin typeface="HG丸ｺﾞｼｯｸM-PRO" panose="020F0600000000000000" pitchFamily="50" charset="-128"/>
                          <a:ea typeface="HG丸ｺﾞｼｯｸM-PRO" panose="020F0600000000000000" pitchFamily="50" charset="-128"/>
                        </a:rPr>
                        <a:t>. </a:t>
                      </a:r>
                      <a:r>
                        <a:rPr lang="ja-JP" altLang="en-US" sz="1400" b="0" dirty="0">
                          <a:solidFill>
                            <a:srgbClr val="221815"/>
                          </a:solidFill>
                          <a:latin typeface="HG丸ｺﾞｼｯｸM-PRO" panose="020F0600000000000000" pitchFamily="50" charset="-128"/>
                          <a:ea typeface="HG丸ｺﾞｼｯｸM-PRO" panose="020F0600000000000000" pitchFamily="50" charset="-128"/>
                        </a:rPr>
                        <a:t>各班による避難所運営・・・・・・・・・・・・・・２６</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310476">
                <a:tc>
                  <a:txBody>
                    <a:bodyPr/>
                    <a:lstStyle/>
                    <a:p>
                      <a:r>
                        <a:rPr lang="ja-JP" altLang="en-US" sz="1400" b="0" dirty="0">
                          <a:solidFill>
                            <a:srgbClr val="221815"/>
                          </a:solidFill>
                          <a:latin typeface="HG丸ｺﾞｼｯｸM-PRO" panose="020F0600000000000000" pitchFamily="50" charset="-128"/>
                          <a:ea typeface="HG丸ｺﾞｼｯｸM-PRO" panose="020F0600000000000000" pitchFamily="50" charset="-128"/>
                        </a:rPr>
                        <a:t>５</a:t>
                      </a:r>
                      <a:r>
                        <a:rPr lang="en-US" altLang="ja-JP" sz="1400" b="0" dirty="0">
                          <a:solidFill>
                            <a:srgbClr val="221815"/>
                          </a:solidFill>
                          <a:latin typeface="HG丸ｺﾞｼｯｸM-PRO" panose="020F0600000000000000" pitchFamily="50" charset="-128"/>
                          <a:ea typeface="HG丸ｺﾞｼｯｸM-PRO" panose="020F0600000000000000" pitchFamily="50" charset="-128"/>
                        </a:rPr>
                        <a:t>. </a:t>
                      </a:r>
                      <a:r>
                        <a:rPr lang="ja-JP" altLang="en-US" sz="1400" b="0" dirty="0">
                          <a:solidFill>
                            <a:srgbClr val="221815"/>
                          </a:solidFill>
                          <a:latin typeface="HG丸ｺﾞｼｯｸM-PRO" panose="020F0600000000000000" pitchFamily="50" charset="-128"/>
                          <a:ea typeface="HG丸ｺﾞｼｯｸM-PRO" panose="020F0600000000000000" pitchFamily="50" charset="-128"/>
                        </a:rPr>
                        <a:t>避難所の閉鎖（撤収期）・・・・・・・・・・・・・７２</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bl>
          </a:graphicData>
        </a:graphic>
      </p:graphicFrame>
      <p:graphicFrame>
        <p:nvGraphicFramePr>
          <p:cNvPr id="1228" name="表 4"/>
          <p:cNvGraphicFramePr>
            <a:graphicFrameLocks noGrp="1"/>
          </p:cNvGraphicFramePr>
          <p:nvPr>
            <p:extLst>
              <p:ext uri="{D42A27DB-BD31-4B8C-83A1-F6EECF244321}">
                <p14:modId xmlns:p14="http://schemas.microsoft.com/office/powerpoint/2010/main" val="1262308759"/>
              </p:ext>
            </p:extLst>
          </p:nvPr>
        </p:nvGraphicFramePr>
        <p:xfrm>
          <a:off x="1326839" y="2193924"/>
          <a:ext cx="5421720" cy="1241904"/>
        </p:xfrm>
        <a:graphic>
          <a:graphicData uri="http://schemas.openxmlformats.org/drawingml/2006/table">
            <a:tbl>
              <a:tblPr firstRow="1" bandRow="1">
                <a:tableStyleId>{5C22544A-7EE6-4342-B048-85BDC9FD1C3A}</a:tableStyleId>
              </a:tblPr>
              <a:tblGrid>
                <a:gridCol w="5421720">
                  <a:extLst>
                    <a:ext uri="{9D8B030D-6E8A-4147-A177-3AD203B41FA5}"/>
                  </a:extLst>
                </a:gridCol>
              </a:tblGrid>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１</a:t>
                      </a:r>
                      <a:r>
                        <a:rPr lang="en-US" altLang="ja-JP" sz="1400" b="0">
                          <a:solidFill>
                            <a:srgbClr val="221815"/>
                          </a:solidFill>
                          <a:latin typeface="HG丸ｺﾞｼｯｸM-PRO" panose="020F0600000000000000" pitchFamily="50" charset="-128"/>
                          <a:ea typeface="HG丸ｺﾞｼｯｸM-PRO" panose="020F0600000000000000" pitchFamily="50" charset="-128"/>
                          <a:cs typeface="YuGo-Medium"/>
                        </a:rPr>
                        <a:t>. </a:t>
                      </a:r>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中通地域交流センター避難所マニュアルについて・・ </a:t>
                      </a:r>
                      <a:r>
                        <a:rPr lang="ja-JP" altLang="en-US" sz="1400" b="0">
                          <a:solidFill>
                            <a:srgbClr val="221815"/>
                          </a:solidFill>
                          <a:latin typeface="HG丸ｺﾞｼｯｸM-PRO" panose="020F0600000000000000" pitchFamily="50" charset="-128"/>
                          <a:ea typeface="HG丸ｺﾞｼｯｸM-PRO" panose="020F0600000000000000" pitchFamily="50" charset="-128"/>
                        </a:rPr>
                        <a:t>２</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rPr>
                        <a:t>２</a:t>
                      </a:r>
                      <a:r>
                        <a:rPr lang="en-US" altLang="ja-JP" sz="1400" b="0">
                          <a:solidFill>
                            <a:srgbClr val="221815"/>
                          </a:solidFill>
                          <a:latin typeface="HG丸ｺﾞｼｯｸM-PRO" panose="020F0600000000000000" pitchFamily="50" charset="-128"/>
                          <a:ea typeface="HG丸ｺﾞｼｯｸM-PRO" panose="020F0600000000000000" pitchFamily="50" charset="-128"/>
                        </a:rPr>
                        <a:t>. </a:t>
                      </a:r>
                      <a:r>
                        <a:rPr lang="ja-JP" altLang="en-US" sz="1400" b="0">
                          <a:solidFill>
                            <a:srgbClr val="221815"/>
                          </a:solidFill>
                          <a:latin typeface="HG丸ｺﾞｼｯｸM-PRO" panose="020F0600000000000000" pitchFamily="50" charset="-128"/>
                          <a:ea typeface="HG丸ｺﾞｼｯｸM-PRO" panose="020F0600000000000000" pitchFamily="50" charset="-128"/>
                        </a:rPr>
                        <a:t>マニュアルの見方・・・・・・・・・・・・・・・・ ２</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310476">
                <a:tc>
                  <a:txBody>
                    <a:bodyPr/>
                    <a:lstStyle/>
                    <a:p>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３</a:t>
                      </a:r>
                      <a:r>
                        <a:rPr lang="en-US" altLang="ja-JP" sz="1400" b="0">
                          <a:solidFill>
                            <a:srgbClr val="221815"/>
                          </a:solidFill>
                          <a:latin typeface="HG丸ｺﾞｼｯｸM-PRO" panose="020F0600000000000000" pitchFamily="50" charset="-128"/>
                          <a:ea typeface="HG丸ｺﾞｼｯｸM-PRO" panose="020F0600000000000000" pitchFamily="50" charset="-128"/>
                          <a:cs typeface="YuGo-Medium"/>
                        </a:rPr>
                        <a:t>. </a:t>
                      </a:r>
                      <a:r>
                        <a:rPr lang="ja-JP" altLang="en-US" sz="1400" b="0">
                          <a:solidFill>
                            <a:srgbClr val="221815"/>
                          </a:solidFill>
                          <a:latin typeface="HG丸ｺﾞｼｯｸM-PRO" panose="020F0600000000000000" pitchFamily="50" charset="-128"/>
                          <a:ea typeface="HG丸ｺﾞｼｯｸM-PRO" panose="020F0600000000000000" pitchFamily="50" charset="-128"/>
                          <a:cs typeface="YuGo-Medium"/>
                        </a:rPr>
                        <a:t>災害時のマニュアルの活用・・・・・・・・・・・・ </a:t>
                      </a:r>
                      <a:r>
                        <a:rPr lang="ja-JP" altLang="en-US" sz="1400" b="0">
                          <a:solidFill>
                            <a:srgbClr val="221815"/>
                          </a:solidFill>
                          <a:latin typeface="HG丸ｺﾞｼｯｸM-PRO" panose="020F0600000000000000" pitchFamily="50" charset="-128"/>
                          <a:ea typeface="HG丸ｺﾞｼｯｸM-PRO" panose="020F0600000000000000" pitchFamily="50" charset="-128"/>
                        </a:rPr>
                        <a:t>３</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r h="310476">
                <a:tc>
                  <a:txBody>
                    <a:bodyPr/>
                    <a:lstStyle/>
                    <a:p>
                      <a:endParaRPr lang="ja-JP" altLang="en-US" sz="1400" b="0">
                        <a:solidFill>
                          <a:srgbClr val="221815"/>
                        </a:solidFill>
                        <a:latin typeface="HG丸ｺﾞｼｯｸM-PRO" panose="020F0600000000000000" pitchFamily="50" charset="-128"/>
                        <a:ea typeface="HG丸ｺﾞｼｯｸM-PRO" panose="020F0600000000000000" pitchFamily="50" charset="-128"/>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bl>
          </a:graphicData>
        </a:graphic>
      </p:graphicFrame>
    </p:spTree>
    <p:extLst>
      <p:ext uri="{BB962C8B-B14F-4D97-AF65-F5344CB8AC3E}">
        <p14:creationId xmlns:p14="http://schemas.microsoft.com/office/powerpoint/2010/main" val="2889485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2" name="テキスト ボックス 25"/>
          <p:cNvSpPr txBox="1"/>
          <p:nvPr/>
        </p:nvSpPr>
        <p:spPr>
          <a:xfrm>
            <a:off x="6755861" y="10175421"/>
            <a:ext cx="748601"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３５</a:t>
            </a:r>
            <a:endParaRPr lang="ja-JP" altLang="en-US">
              <a:solidFill>
                <a:schemeClr val="tx1">
                  <a:lumMod val="50000"/>
                  <a:lumOff val="50000"/>
                </a:schemeClr>
              </a:solidFill>
              <a:latin typeface="+mj-ea"/>
              <a:ea typeface="+mj-ea"/>
            </a:endParaRPr>
          </a:p>
        </p:txBody>
      </p:sp>
      <p:sp>
        <p:nvSpPr>
          <p:cNvPr id="1873" name="object 2"/>
          <p:cNvSpPr txBox="1"/>
          <p:nvPr/>
        </p:nvSpPr>
        <p:spPr>
          <a:xfrm>
            <a:off x="645656" y="969878"/>
            <a:ext cx="6126270"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ja-JP" altLang="en-US" sz="3200" b="1" kern="0" dirty="0">
                <a:solidFill>
                  <a:srgbClr val="296654"/>
                </a:solidFill>
                <a:latin typeface="Yu Gothic" panose="020B0400000000000000" pitchFamily="34" charset="-128"/>
                <a:ea typeface="Yu Gothic" panose="020B0400000000000000" pitchFamily="34" charset="-128"/>
              </a:rPr>
              <a:t>６</a:t>
            </a:r>
            <a:r>
              <a:rPr kumimoji="0" lang="en-US" altLang="ja-JP" sz="3200" b="1" kern="0" dirty="0">
                <a:solidFill>
                  <a:srgbClr val="296654"/>
                </a:solidFill>
                <a:latin typeface="Yu Gothic" panose="020B0400000000000000" pitchFamily="34" charset="-128"/>
                <a:ea typeface="Yu Gothic" panose="020B0400000000000000" pitchFamily="34" charset="-128"/>
              </a:rPr>
              <a:t>. </a:t>
            </a:r>
            <a:r>
              <a:rPr kumimoji="0" lang="ja-JP" altLang="en-US" sz="3200" b="1" kern="0" dirty="0">
                <a:solidFill>
                  <a:srgbClr val="296654"/>
                </a:solidFill>
                <a:latin typeface="Yu Gothic" panose="020B0400000000000000" pitchFamily="34" charset="-128"/>
                <a:ea typeface="Yu Gothic" panose="020B0400000000000000" pitchFamily="34" charset="-128"/>
              </a:rPr>
              <a:t>生活環境全般の整備</a:t>
            </a:r>
          </a:p>
        </p:txBody>
      </p:sp>
      <p:sp>
        <p:nvSpPr>
          <p:cNvPr id="1874" name="object 9"/>
          <p:cNvSpPr txBox="1"/>
          <p:nvPr/>
        </p:nvSpPr>
        <p:spPr>
          <a:xfrm>
            <a:off x="746745" y="3142263"/>
            <a:ext cx="6186293" cy="3652475"/>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施設管理者と協力して、手洗い場、調理場など出水場所を点検し、水の使用に問題がないか点検する。被災などにより出水・排水に問題が生じている場合は、利用の禁止措置を行う。</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施設管理者と協力して、施設全体及び特に要配慮者スペースや居住スペースに電気が通じているか、電力が使えるかどうか確認する。</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施設管理者と協力して、施設全体及び特に要配慮者スペースや居住スペース等で空調が使えるかどうか確認する。</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施設管理者と協力して、放送設備を点検し、使えるかどうか確認する。</a:t>
            </a:r>
          </a:p>
        </p:txBody>
      </p:sp>
      <p:grpSp>
        <p:nvGrpSpPr>
          <p:cNvPr id="1875" name="グループ化 28"/>
          <p:cNvGrpSpPr/>
          <p:nvPr/>
        </p:nvGrpSpPr>
        <p:grpSpPr>
          <a:xfrm>
            <a:off x="636919" y="2480310"/>
            <a:ext cx="6357742" cy="504190"/>
            <a:chOff x="728646" y="1851740"/>
            <a:chExt cx="6120130" cy="504190"/>
          </a:xfrm>
        </p:grpSpPr>
        <p:sp>
          <p:nvSpPr>
            <p:cNvPr id="1876"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877"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施設・設備の点検</a:t>
              </a:r>
            </a:p>
          </p:txBody>
        </p:sp>
        <p:sp>
          <p:nvSpPr>
            <p:cNvPr id="1878"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879"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１</a:t>
              </a:r>
              <a:endParaRPr sz="2100" b="1">
                <a:solidFill>
                  <a:srgbClr val="296654"/>
                </a:solidFill>
                <a:latin typeface="Yu Gothic" panose="020B0400000000000000" pitchFamily="34" charset="-128"/>
                <a:ea typeface="Yu Gothic" panose="020B0400000000000000" pitchFamily="34" charset="-128"/>
                <a:cs typeface="YuGothic"/>
              </a:endParaRPr>
            </a:p>
          </p:txBody>
        </p:sp>
      </p:grpSp>
      <p:grpSp>
        <p:nvGrpSpPr>
          <p:cNvPr id="1880" name="グループ化 33"/>
          <p:cNvGrpSpPr/>
          <p:nvPr/>
        </p:nvGrpSpPr>
        <p:grpSpPr>
          <a:xfrm>
            <a:off x="698186" y="1624372"/>
            <a:ext cx="6283775" cy="648000"/>
            <a:chOff x="689917" y="1624372"/>
            <a:chExt cx="6283775" cy="648000"/>
          </a:xfrm>
        </p:grpSpPr>
        <p:pic>
          <p:nvPicPr>
            <p:cNvPr id="1881" name="グラフィックス 34"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665526"/>
              <a:ext cx="530604" cy="530604"/>
            </a:xfrm>
            <a:prstGeom prst="rect">
              <a:avLst/>
            </a:prstGeom>
          </p:spPr>
        </p:pic>
        <p:sp>
          <p:nvSpPr>
            <p:cNvPr id="1882" name="正方形/長方形 35"/>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83" name="object 5"/>
          <p:cNvSpPr txBox="1"/>
          <p:nvPr/>
        </p:nvSpPr>
        <p:spPr>
          <a:xfrm>
            <a:off x="1427928" y="1860417"/>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sp>
        <p:nvSpPr>
          <p:cNvPr id="1884" name="テキスト ボックス 37"/>
          <p:cNvSpPr txBox="1"/>
          <p:nvPr/>
        </p:nvSpPr>
        <p:spPr>
          <a:xfrm>
            <a:off x="751629" y="7040787"/>
            <a:ext cx="5529610" cy="338554"/>
          </a:xfrm>
          <a:prstGeom prst="rect">
            <a:avLst/>
          </a:prstGeom>
          <a:noFill/>
        </p:spPr>
        <p:txBody>
          <a:bodyPr wrap="square">
            <a:spAutoFit/>
          </a:bodyPr>
          <a:lstStyle/>
          <a:p>
            <a:r>
              <a:rPr lang="ja-JP" altLang="en-US" sz="1600" b="1" u="sng" dirty="0">
                <a:solidFill>
                  <a:srgbClr val="172A88"/>
                </a:solidFill>
                <a:latin typeface="Yu Gothic" panose="020B0400000000000000" pitchFamily="34" charset="-128"/>
                <a:ea typeface="Yu Gothic" panose="020B0400000000000000" pitchFamily="34" charset="-128"/>
                <a:cs typeface="YuGothic"/>
              </a:rPr>
              <a:t>⇒</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コツ・ポイント</a:t>
            </a:r>
            <a:r>
              <a:rPr lang="en-US" altLang="ja-JP" sz="1600" b="1" u="sng" dirty="0">
                <a:solidFill>
                  <a:srgbClr val="172A88"/>
                </a:solidFill>
                <a:latin typeface="Yu Gothic" panose="020B0400000000000000" pitchFamily="34" charset="-128"/>
                <a:ea typeface="Yu Gothic" panose="020B0400000000000000" pitchFamily="34" charset="-128"/>
                <a:cs typeface="YuGothic"/>
              </a:rPr>
              <a:t>11】</a:t>
            </a:r>
            <a:r>
              <a:rPr lang="ja-JP" altLang="en-US" sz="1600" b="1" u="sng" dirty="0">
                <a:solidFill>
                  <a:srgbClr val="172A88"/>
                </a:solidFill>
                <a:latin typeface="Yu Gothic" panose="020B0400000000000000" pitchFamily="34" charset="-128"/>
                <a:ea typeface="Yu Gothic" panose="020B0400000000000000" pitchFamily="34" charset="-128"/>
                <a:cs typeface="YuGothic"/>
              </a:rPr>
              <a:t>設備が使えない場合の対処</a:t>
            </a:r>
            <a:endParaRPr lang="ja-JP" altLang="en-US" sz="1600" u="sng" dirty="0">
              <a:solidFill>
                <a:srgbClr val="172A88"/>
              </a:solidFill>
            </a:endParaRPr>
          </a:p>
        </p:txBody>
      </p:sp>
    </p:spTree>
    <p:extLst>
      <p:ext uri="{BB962C8B-B14F-4D97-AF65-F5344CB8AC3E}">
        <p14:creationId xmlns:p14="http://schemas.microsoft.com/office/powerpoint/2010/main" val="20508181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6" name="テキスト ボックス 18"/>
          <p:cNvSpPr txBox="1"/>
          <p:nvPr/>
        </p:nvSpPr>
        <p:spPr>
          <a:xfrm>
            <a:off x="141512" y="10155068"/>
            <a:ext cx="660065"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３６</a:t>
            </a:r>
            <a:endParaRPr lang="en-US" altLang="ja-JP" kern="100">
              <a:solidFill>
                <a:schemeClr val="tx1">
                  <a:lumMod val="50000"/>
                  <a:lumOff val="50000"/>
                </a:schemeClr>
              </a:solidFill>
              <a:latin typeface="+mj-ea"/>
              <a:ea typeface="+mj-ea"/>
              <a:cs typeface="Times New Roman" panose="02020603050405020304" pitchFamily="18" charset="0"/>
            </a:endParaRPr>
          </a:p>
        </p:txBody>
      </p:sp>
      <p:sp>
        <p:nvSpPr>
          <p:cNvPr id="1887" name="object 2"/>
          <p:cNvSpPr txBox="1"/>
          <p:nvPr/>
        </p:nvSpPr>
        <p:spPr>
          <a:xfrm>
            <a:off x="636113" y="956876"/>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ja-JP" altLang="en-US" sz="3200" b="1" kern="0" dirty="0">
                <a:solidFill>
                  <a:srgbClr val="296654"/>
                </a:solidFill>
                <a:latin typeface="Yu Gothic" panose="020B0400000000000000" pitchFamily="34" charset="-128"/>
                <a:ea typeface="Yu Gothic" panose="020B0400000000000000" pitchFamily="34" charset="-128"/>
              </a:rPr>
              <a:t>６</a:t>
            </a:r>
            <a:r>
              <a:rPr kumimoji="0" lang="en-US" altLang="ja-JP" sz="3200" b="1" kern="0" dirty="0">
                <a:solidFill>
                  <a:srgbClr val="296654"/>
                </a:solidFill>
                <a:latin typeface="Yu Gothic" panose="020B0400000000000000" pitchFamily="34" charset="-128"/>
                <a:ea typeface="Yu Gothic" panose="020B0400000000000000" pitchFamily="34" charset="-128"/>
              </a:rPr>
              <a:t>. </a:t>
            </a:r>
            <a:r>
              <a:rPr kumimoji="0" lang="ja-JP" altLang="en-US" sz="3200" b="1" kern="0" dirty="0">
                <a:solidFill>
                  <a:srgbClr val="296654"/>
                </a:solidFill>
                <a:latin typeface="Yu Gothic" panose="020B0400000000000000" pitchFamily="34" charset="-128"/>
                <a:ea typeface="Yu Gothic" panose="020B0400000000000000" pitchFamily="34" charset="-128"/>
              </a:rPr>
              <a:t>生活環境全般の整備</a:t>
            </a:r>
          </a:p>
        </p:txBody>
      </p:sp>
      <p:grpSp>
        <p:nvGrpSpPr>
          <p:cNvPr id="1888" name="グループ化 26"/>
          <p:cNvGrpSpPr/>
          <p:nvPr/>
        </p:nvGrpSpPr>
        <p:grpSpPr>
          <a:xfrm>
            <a:off x="777928" y="1668095"/>
            <a:ext cx="6283775" cy="648000"/>
            <a:chOff x="689917" y="1624372"/>
            <a:chExt cx="6283775" cy="648000"/>
          </a:xfrm>
        </p:grpSpPr>
        <p:sp>
          <p:nvSpPr>
            <p:cNvPr id="1889" name="object 5"/>
            <p:cNvSpPr txBox="1"/>
            <p:nvPr/>
          </p:nvSpPr>
          <p:spPr>
            <a:xfrm>
              <a:off x="1376148" y="1829605"/>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様式</a:t>
              </a:r>
              <a:r>
                <a:rPr lang="en-US" altLang="ja-JP" sz="1400" b="1">
                  <a:latin typeface="Yu Gothic" panose="020B0400000000000000" pitchFamily="34" charset="-128"/>
                  <a:ea typeface="Yu Gothic" panose="020B0400000000000000" pitchFamily="34" charset="-128"/>
                  <a:cs typeface="YuGothic"/>
                </a:rPr>
                <a:t>32</a:t>
              </a:r>
              <a:r>
                <a:rPr lang="ja-JP" altLang="en-US" sz="1400" b="1">
                  <a:latin typeface="Yu Gothic" panose="020B0400000000000000" pitchFamily="34" charset="-128"/>
                  <a:ea typeface="Yu Gothic" panose="020B0400000000000000" pitchFamily="34" charset="-128"/>
                  <a:cs typeface="YuGothic"/>
                </a:rPr>
                <a:t>：食料・物資班への物資等依頼票</a:t>
              </a:r>
            </a:p>
          </p:txBody>
        </p:sp>
        <p:pic>
          <p:nvPicPr>
            <p:cNvPr id="1890" name="グラフィックス 28"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665526"/>
              <a:ext cx="530604" cy="530604"/>
            </a:xfrm>
            <a:prstGeom prst="rect">
              <a:avLst/>
            </a:prstGeom>
          </p:spPr>
        </p:pic>
        <p:sp>
          <p:nvSpPr>
            <p:cNvPr id="1891" name="正方形/長方形 29"/>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92" name="object 9"/>
          <p:cNvSpPr txBox="1"/>
          <p:nvPr/>
        </p:nvSpPr>
        <p:spPr>
          <a:xfrm>
            <a:off x="833091" y="3142263"/>
            <a:ext cx="6186293" cy="1744260"/>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水道・電気・通信・空調・放送設備など避難生活に必要な機能の状況、設備の利用可否と利用範囲を整理する。</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避難生活に必要な機能に被害が生じ、修繕等による回復が必要な場合は、市職員（市職員がいない場合は総務班）を通じて、市災害対策本部に修繕を依頼する。</a:t>
            </a:r>
          </a:p>
        </p:txBody>
      </p:sp>
      <p:grpSp>
        <p:nvGrpSpPr>
          <p:cNvPr id="1893" name="グループ化 31"/>
          <p:cNvGrpSpPr/>
          <p:nvPr/>
        </p:nvGrpSpPr>
        <p:grpSpPr>
          <a:xfrm>
            <a:off x="723265" y="2480310"/>
            <a:ext cx="6357742" cy="504190"/>
            <a:chOff x="728646" y="1851740"/>
            <a:chExt cx="6120130" cy="504190"/>
          </a:xfrm>
        </p:grpSpPr>
        <p:sp>
          <p:nvSpPr>
            <p:cNvPr id="1894"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solidFill>
                  <a:srgbClr val="E4660A"/>
                </a:solidFill>
                <a:latin typeface="Yu Gothic" panose="020B0400000000000000" pitchFamily="34" charset="-128"/>
                <a:ea typeface="Yu Gothic" panose="020B0400000000000000" pitchFamily="34" charset="-128"/>
              </a:endParaRPr>
            </a:p>
          </p:txBody>
        </p:sp>
        <p:sp>
          <p:nvSpPr>
            <p:cNvPr id="1895"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利用できる設備等の整理と復旧に向けた相談</a:t>
              </a:r>
            </a:p>
          </p:txBody>
        </p:sp>
        <p:sp>
          <p:nvSpPr>
            <p:cNvPr id="1896"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897"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２</a:t>
              </a:r>
              <a:endParaRPr sz="2100" b="1">
                <a:solidFill>
                  <a:srgbClr val="296654"/>
                </a:solidFill>
                <a:latin typeface="Yu Gothic" panose="020B0400000000000000" pitchFamily="34" charset="-128"/>
                <a:ea typeface="Yu Gothic" panose="020B0400000000000000" pitchFamily="34" charset="-128"/>
                <a:cs typeface="YuGothic"/>
              </a:endParaRPr>
            </a:p>
          </p:txBody>
        </p:sp>
      </p:grpSp>
      <p:sp>
        <p:nvSpPr>
          <p:cNvPr id="1898" name="object 9"/>
          <p:cNvSpPr txBox="1"/>
          <p:nvPr/>
        </p:nvSpPr>
        <p:spPr>
          <a:xfrm>
            <a:off x="826851" y="5780053"/>
            <a:ext cx="6186293" cy="2064348"/>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発電機や照明機器など、生活に必要となる最低限の機能を確保するための備蓄等がある場合は、備蓄から取り出し、その利用準備を行う。</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生活に必要となる最低限の機能を確保するための備蓄等が不足している場合</a:t>
            </a:r>
            <a:r>
              <a:rPr lang="ja-JP" altLang="en-US" sz="1600" b="1">
                <a:latin typeface="Yu Gothic" panose="020B0400000000000000" pitchFamily="34" charset="-128"/>
                <a:ea typeface="Yu Gothic" panose="020B0400000000000000" pitchFamily="34" charset="-128"/>
              </a:rPr>
              <a:t>は、食料・物資班への物資等依頼票を使用して食料・物資班に調達を依頼し、その</a:t>
            </a:r>
            <a:r>
              <a:rPr lang="ja-JP" altLang="en-US" sz="1600" b="1" dirty="0">
                <a:latin typeface="Yu Gothic" panose="020B0400000000000000" pitchFamily="34" charset="-128"/>
                <a:ea typeface="Yu Gothic" panose="020B0400000000000000" pitchFamily="34" charset="-128"/>
              </a:rPr>
              <a:t>確保を行う。</a:t>
            </a:r>
          </a:p>
        </p:txBody>
      </p:sp>
      <p:grpSp>
        <p:nvGrpSpPr>
          <p:cNvPr id="1899" name="グループ化 37"/>
          <p:cNvGrpSpPr/>
          <p:nvPr/>
        </p:nvGrpSpPr>
        <p:grpSpPr>
          <a:xfrm>
            <a:off x="717025" y="5118100"/>
            <a:ext cx="6357742" cy="504190"/>
            <a:chOff x="728646" y="1851740"/>
            <a:chExt cx="6120130" cy="504190"/>
          </a:xfrm>
        </p:grpSpPr>
        <p:sp>
          <p:nvSpPr>
            <p:cNvPr id="1900"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solidFill>
                  <a:srgbClr val="E4660A"/>
                </a:solidFill>
                <a:latin typeface="Yu Gothic" panose="020B0400000000000000" pitchFamily="34" charset="-128"/>
                <a:ea typeface="Yu Gothic" panose="020B0400000000000000" pitchFamily="34" charset="-128"/>
              </a:endParaRPr>
            </a:p>
          </p:txBody>
        </p:sp>
        <p:sp>
          <p:nvSpPr>
            <p:cNvPr id="1901"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代替手段の確保</a:t>
              </a:r>
            </a:p>
          </p:txBody>
        </p:sp>
        <p:sp>
          <p:nvSpPr>
            <p:cNvPr id="1902"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903"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３</a:t>
              </a:r>
              <a:endParaRPr sz="2100" b="1">
                <a:solidFill>
                  <a:srgbClr val="296654"/>
                </a:solidFill>
                <a:latin typeface="Yu Gothic" panose="020B0400000000000000" pitchFamily="34" charset="-128"/>
                <a:ea typeface="Yu Gothic" panose="020B0400000000000000" pitchFamily="34" charset="-128"/>
                <a:cs typeface="YuGothic"/>
              </a:endParaRPr>
            </a:p>
          </p:txBody>
        </p:sp>
      </p:grpSp>
    </p:spTree>
    <p:extLst>
      <p:ext uri="{BB962C8B-B14F-4D97-AF65-F5344CB8AC3E}">
        <p14:creationId xmlns:p14="http://schemas.microsoft.com/office/powerpoint/2010/main" val="8334499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5" name="テキスト ボックス 24"/>
          <p:cNvSpPr txBox="1"/>
          <p:nvPr/>
        </p:nvSpPr>
        <p:spPr>
          <a:xfrm>
            <a:off x="6742415" y="10161657"/>
            <a:ext cx="66798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３７</a:t>
            </a:r>
            <a:endParaRPr lang="en-US" altLang="ja-JP" kern="100" dirty="0">
              <a:solidFill>
                <a:schemeClr val="tx1">
                  <a:lumMod val="50000"/>
                  <a:lumOff val="50000"/>
                </a:schemeClr>
              </a:solidFill>
              <a:latin typeface="+mj-ea"/>
              <a:ea typeface="+mj-ea"/>
              <a:cs typeface="Times New Roman" panose="02020603050405020304" pitchFamily="18" charset="0"/>
            </a:endParaRPr>
          </a:p>
        </p:txBody>
      </p:sp>
      <p:sp>
        <p:nvSpPr>
          <p:cNvPr id="1906" name="object 2"/>
          <p:cNvSpPr txBox="1"/>
          <p:nvPr/>
        </p:nvSpPr>
        <p:spPr>
          <a:xfrm>
            <a:off x="647323" y="969878"/>
            <a:ext cx="6126270"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ja-JP" altLang="en-US" sz="3200" b="1" kern="0" dirty="0">
                <a:solidFill>
                  <a:srgbClr val="296654"/>
                </a:solidFill>
                <a:latin typeface="Yu Gothic" panose="020B0400000000000000" pitchFamily="34" charset="-128"/>
                <a:ea typeface="Yu Gothic" panose="020B0400000000000000" pitchFamily="34" charset="-128"/>
              </a:rPr>
              <a:t>７</a:t>
            </a:r>
            <a:r>
              <a:rPr kumimoji="0" lang="en-US" altLang="ja-JP" sz="3200" b="1" kern="0" dirty="0">
                <a:solidFill>
                  <a:srgbClr val="296654"/>
                </a:solidFill>
                <a:latin typeface="Yu Gothic" panose="020B0400000000000000" pitchFamily="34" charset="-128"/>
                <a:ea typeface="Yu Gothic" panose="020B0400000000000000" pitchFamily="34" charset="-128"/>
              </a:rPr>
              <a:t>. </a:t>
            </a:r>
            <a:r>
              <a:rPr kumimoji="0" lang="ja-JP" altLang="en-US" sz="3200" b="1" kern="0" dirty="0">
                <a:solidFill>
                  <a:srgbClr val="296654"/>
                </a:solidFill>
                <a:latin typeface="Yu Gothic" panose="020B0400000000000000" pitchFamily="34" charset="-128"/>
                <a:ea typeface="Yu Gothic" panose="020B0400000000000000" pitchFamily="34" charset="-128"/>
              </a:rPr>
              <a:t>ペットの受け入れ環境整備</a:t>
            </a:r>
          </a:p>
        </p:txBody>
      </p:sp>
      <p:sp>
        <p:nvSpPr>
          <p:cNvPr id="1907" name="object 9"/>
          <p:cNvSpPr txBox="1"/>
          <p:nvPr/>
        </p:nvSpPr>
        <p:spPr>
          <a:xfrm>
            <a:off x="748412" y="3142263"/>
            <a:ext cx="6186293" cy="1744260"/>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ペットの管理は飼い主が行うことを基本とし、飼い主</a:t>
            </a:r>
            <a:r>
              <a:rPr lang="en-US" altLang="ja-JP" sz="1600" b="1" dirty="0">
                <a:latin typeface="Yu Gothic" panose="020B0400000000000000" pitchFamily="34" charset="-128"/>
                <a:ea typeface="Yu Gothic" panose="020B0400000000000000" pitchFamily="34" charset="-128"/>
              </a:rPr>
              <a:t>(</a:t>
            </a:r>
            <a:r>
              <a:rPr lang="ja-JP" altLang="en-US" sz="1600" b="1" dirty="0">
                <a:latin typeface="Yu Gothic" panose="020B0400000000000000" pitchFamily="34" charset="-128"/>
                <a:ea typeface="Yu Gothic" panose="020B0400000000000000" pitchFamily="34" charset="-128"/>
              </a:rPr>
              <a:t>飼養者</a:t>
            </a:r>
            <a:r>
              <a:rPr lang="en-US" altLang="ja-JP" sz="1600" b="1" dirty="0">
                <a:latin typeface="Yu Gothic" panose="020B0400000000000000" pitchFamily="34" charset="-128"/>
                <a:ea typeface="Yu Gothic" panose="020B0400000000000000" pitchFamily="34" charset="-128"/>
              </a:rPr>
              <a:t>)</a:t>
            </a:r>
            <a:r>
              <a:rPr lang="ja-JP" altLang="en-US" sz="1600" b="1" dirty="0">
                <a:latin typeface="Yu Gothic" panose="020B0400000000000000" pitchFamily="34" charset="-128"/>
                <a:ea typeface="Yu Gothic" panose="020B0400000000000000" pitchFamily="34" charset="-128"/>
              </a:rPr>
              <a:t>を中心に、総務班を交え、避難所でのペットの飼育場所の整備の方法、飼育ルールや衛生管理方法を検討する。</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避難所でのペットの飼育ルールや衛生管理方法について、避難所運営委員会で協議し、承認を得る。</a:t>
            </a:r>
          </a:p>
        </p:txBody>
      </p:sp>
      <p:grpSp>
        <p:nvGrpSpPr>
          <p:cNvPr id="1908" name="グループ化 27"/>
          <p:cNvGrpSpPr/>
          <p:nvPr/>
        </p:nvGrpSpPr>
        <p:grpSpPr>
          <a:xfrm>
            <a:off x="638586" y="2480310"/>
            <a:ext cx="6357742" cy="504190"/>
            <a:chOff x="728646" y="1851740"/>
            <a:chExt cx="6120130" cy="504190"/>
          </a:xfrm>
        </p:grpSpPr>
        <p:sp>
          <p:nvSpPr>
            <p:cNvPr id="1909"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solidFill>
                  <a:srgbClr val="E4660A"/>
                </a:solidFill>
                <a:latin typeface="Yu Gothic" panose="020B0400000000000000" pitchFamily="34" charset="-128"/>
                <a:ea typeface="Yu Gothic" panose="020B0400000000000000" pitchFamily="34" charset="-128"/>
              </a:endParaRPr>
            </a:p>
          </p:txBody>
        </p:sp>
        <p:sp>
          <p:nvSpPr>
            <p:cNvPr id="1910"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ペット同行避難者主体の管理体制づくり</a:t>
              </a:r>
            </a:p>
          </p:txBody>
        </p:sp>
        <p:sp>
          <p:nvSpPr>
            <p:cNvPr id="1911"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912"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１</a:t>
              </a:r>
              <a:endParaRPr sz="2100" b="1">
                <a:solidFill>
                  <a:srgbClr val="296654"/>
                </a:solidFill>
                <a:latin typeface="Yu Gothic" panose="020B0400000000000000" pitchFamily="34" charset="-128"/>
                <a:ea typeface="Yu Gothic" panose="020B0400000000000000" pitchFamily="34" charset="-128"/>
                <a:cs typeface="YuGothic"/>
              </a:endParaRPr>
            </a:p>
          </p:txBody>
        </p:sp>
      </p:grpSp>
      <p:grpSp>
        <p:nvGrpSpPr>
          <p:cNvPr id="1913" name="グループ化 32"/>
          <p:cNvGrpSpPr/>
          <p:nvPr/>
        </p:nvGrpSpPr>
        <p:grpSpPr>
          <a:xfrm>
            <a:off x="699853" y="1624372"/>
            <a:ext cx="6283775" cy="648000"/>
            <a:chOff x="689917" y="1624372"/>
            <a:chExt cx="6283775" cy="648000"/>
          </a:xfrm>
        </p:grpSpPr>
        <p:pic>
          <p:nvPicPr>
            <p:cNvPr id="1914" name="グラフィックス 33"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665526"/>
              <a:ext cx="530604" cy="530604"/>
            </a:xfrm>
            <a:prstGeom prst="rect">
              <a:avLst/>
            </a:prstGeom>
          </p:spPr>
        </p:pic>
        <p:sp>
          <p:nvSpPr>
            <p:cNvPr id="1915" name="正方形/長方形 34"/>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16" name="object 5"/>
          <p:cNvSpPr txBox="1"/>
          <p:nvPr/>
        </p:nvSpPr>
        <p:spPr>
          <a:xfrm>
            <a:off x="1429595" y="1860417"/>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様式</a:t>
            </a:r>
            <a:r>
              <a:rPr lang="en-US" altLang="ja-JP" sz="1400" b="1">
                <a:latin typeface="Yu Gothic" panose="020B0400000000000000" pitchFamily="34" charset="-128"/>
                <a:ea typeface="Yu Gothic" panose="020B0400000000000000" pitchFamily="34" charset="-128"/>
                <a:cs typeface="YuGothic"/>
              </a:rPr>
              <a:t>25</a:t>
            </a:r>
            <a:r>
              <a:rPr lang="ja-JP" altLang="en-US" sz="1400" b="1">
                <a:latin typeface="Yu Gothic" panose="020B0400000000000000" pitchFamily="34" charset="-128"/>
                <a:ea typeface="Yu Gothic" panose="020B0400000000000000" pitchFamily="34" charset="-128"/>
                <a:cs typeface="YuGothic"/>
              </a:rPr>
              <a:t>：ペット登録台帳、様式</a:t>
            </a:r>
            <a:r>
              <a:rPr lang="en-US" altLang="ja-JP" sz="1400" b="1">
                <a:latin typeface="Yu Gothic" panose="020B0400000000000000" pitchFamily="34" charset="-128"/>
                <a:ea typeface="Yu Gothic" panose="020B0400000000000000" pitchFamily="34" charset="-128"/>
                <a:cs typeface="YuGothic"/>
              </a:rPr>
              <a:t>31</a:t>
            </a:r>
            <a:r>
              <a:rPr lang="ja-JP" altLang="en-US" sz="1400" b="1">
                <a:latin typeface="Yu Gothic" panose="020B0400000000000000" pitchFamily="34" charset="-128"/>
                <a:ea typeface="Yu Gothic" panose="020B0400000000000000" pitchFamily="34" charset="-128"/>
                <a:cs typeface="YuGothic"/>
              </a:rPr>
              <a:t>：飼い主</a:t>
            </a:r>
            <a:r>
              <a:rPr lang="en-US" altLang="ja-JP" sz="1400" b="1">
                <a:latin typeface="Yu Gothic" panose="020B0400000000000000" pitchFamily="34" charset="-128"/>
                <a:ea typeface="Yu Gothic" panose="020B0400000000000000" pitchFamily="34" charset="-128"/>
                <a:cs typeface="YuGothic"/>
              </a:rPr>
              <a:t>(</a:t>
            </a:r>
            <a:r>
              <a:rPr lang="ja-JP" altLang="en-US" sz="1400" b="1">
                <a:latin typeface="Yu Gothic" panose="020B0400000000000000" pitchFamily="34" charset="-128"/>
                <a:ea typeface="Yu Gothic" panose="020B0400000000000000" pitchFamily="34" charset="-128"/>
                <a:cs typeface="YuGothic"/>
              </a:rPr>
              <a:t>飼養者</a:t>
            </a:r>
            <a:r>
              <a:rPr lang="en-US" altLang="ja-JP" sz="1400" b="1">
                <a:latin typeface="Yu Gothic" panose="020B0400000000000000" pitchFamily="34" charset="-128"/>
                <a:ea typeface="Yu Gothic" panose="020B0400000000000000" pitchFamily="34" charset="-128"/>
                <a:cs typeface="YuGothic"/>
              </a:rPr>
              <a:t>)</a:t>
            </a:r>
            <a:r>
              <a:rPr lang="ja-JP" altLang="en-US" sz="1400" b="1">
                <a:latin typeface="Yu Gothic" panose="020B0400000000000000" pitchFamily="34" charset="-128"/>
                <a:ea typeface="Yu Gothic" panose="020B0400000000000000" pitchFamily="34" charset="-128"/>
                <a:cs typeface="YuGothic"/>
              </a:rPr>
              <a:t>の会の運営</a:t>
            </a:r>
            <a:endParaRPr lang="ja-JP" altLang="en-US" sz="1400" b="1" dirty="0">
              <a:latin typeface="Yu Gothic" panose="020B0400000000000000" pitchFamily="34" charset="-128"/>
              <a:ea typeface="Yu Gothic" panose="020B0400000000000000" pitchFamily="34" charset="-128"/>
              <a:cs typeface="YuGothic"/>
            </a:endParaRPr>
          </a:p>
        </p:txBody>
      </p:sp>
      <p:sp>
        <p:nvSpPr>
          <p:cNvPr id="1917" name="object 9"/>
          <p:cNvSpPr txBox="1"/>
          <p:nvPr/>
        </p:nvSpPr>
        <p:spPr>
          <a:xfrm>
            <a:off x="742172" y="6259734"/>
            <a:ext cx="6186293" cy="1104085"/>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飼い主</a:t>
            </a:r>
            <a:r>
              <a:rPr lang="en-US" altLang="ja-JP" sz="1600" b="1" dirty="0">
                <a:latin typeface="Yu Gothic" panose="020B0400000000000000" pitchFamily="34" charset="-128"/>
                <a:ea typeface="Yu Gothic" panose="020B0400000000000000" pitchFamily="34" charset="-128"/>
              </a:rPr>
              <a:t>(</a:t>
            </a:r>
            <a:r>
              <a:rPr lang="ja-JP" altLang="en-US" sz="1600" b="1" dirty="0">
                <a:latin typeface="Yu Gothic" panose="020B0400000000000000" pitchFamily="34" charset="-128"/>
                <a:ea typeface="Yu Gothic" panose="020B0400000000000000" pitchFamily="34" charset="-128"/>
              </a:rPr>
              <a:t>飼養者</a:t>
            </a:r>
            <a:r>
              <a:rPr lang="en-US" altLang="ja-JP" sz="1600" b="1" dirty="0">
                <a:latin typeface="Yu Gothic" panose="020B0400000000000000" pitchFamily="34" charset="-128"/>
                <a:ea typeface="Yu Gothic" panose="020B0400000000000000" pitchFamily="34" charset="-128"/>
              </a:rPr>
              <a:t>)</a:t>
            </a:r>
            <a:r>
              <a:rPr lang="ja-JP" altLang="en-US" sz="1600" b="1" dirty="0">
                <a:latin typeface="Yu Gothic" panose="020B0400000000000000" pitchFamily="34" charset="-128"/>
                <a:ea typeface="Yu Gothic" panose="020B0400000000000000" pitchFamily="34" charset="-128"/>
              </a:rPr>
              <a:t>が行う、ペットの飼育場所の整備の支援を行う。</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飼い主</a:t>
            </a:r>
            <a:r>
              <a:rPr lang="en-US" altLang="ja-JP" sz="1600" b="1" dirty="0">
                <a:latin typeface="Yu Gothic" panose="020B0400000000000000" pitchFamily="34" charset="-128"/>
                <a:ea typeface="Yu Gothic" panose="020B0400000000000000" pitchFamily="34" charset="-128"/>
              </a:rPr>
              <a:t>(</a:t>
            </a:r>
            <a:r>
              <a:rPr lang="ja-JP" altLang="en-US" sz="1600" b="1" dirty="0">
                <a:latin typeface="Yu Gothic" panose="020B0400000000000000" pitchFamily="34" charset="-128"/>
                <a:ea typeface="Yu Gothic" panose="020B0400000000000000" pitchFamily="34" charset="-128"/>
              </a:rPr>
              <a:t>飼養者</a:t>
            </a:r>
            <a:r>
              <a:rPr lang="en-US" altLang="ja-JP" sz="1600" b="1" dirty="0">
                <a:latin typeface="Yu Gothic" panose="020B0400000000000000" pitchFamily="34" charset="-128"/>
                <a:ea typeface="Yu Gothic" panose="020B0400000000000000" pitchFamily="34" charset="-128"/>
              </a:rPr>
              <a:t>)</a:t>
            </a:r>
            <a:r>
              <a:rPr lang="ja-JP" altLang="en-US" sz="1600" b="1" dirty="0">
                <a:latin typeface="Yu Gothic" panose="020B0400000000000000" pitchFamily="34" charset="-128"/>
                <a:ea typeface="Yu Gothic" panose="020B0400000000000000" pitchFamily="34" charset="-128"/>
              </a:rPr>
              <a:t>が行う、ペットの管理状況を定期的に確認し、</a:t>
            </a:r>
            <a:r>
              <a:rPr lang="en-US" altLang="ja-JP" sz="1600" b="1" dirty="0">
                <a:latin typeface="Yu Gothic" panose="020B0400000000000000" pitchFamily="34" charset="-128"/>
                <a:ea typeface="Yu Gothic" panose="020B0400000000000000" pitchFamily="34" charset="-128"/>
              </a:rPr>
              <a:t/>
            </a:r>
            <a:br>
              <a:rPr lang="en-US" altLang="ja-JP" sz="1600" b="1" dirty="0">
                <a:latin typeface="Yu Gothic" panose="020B0400000000000000" pitchFamily="34" charset="-128"/>
                <a:ea typeface="Yu Gothic" panose="020B0400000000000000" pitchFamily="34" charset="-128"/>
              </a:rPr>
            </a:br>
            <a:r>
              <a:rPr lang="ja-JP" altLang="en-US" sz="1600" b="1" dirty="0">
                <a:latin typeface="Yu Gothic" panose="020B0400000000000000" pitchFamily="34" charset="-128"/>
                <a:ea typeface="Yu Gothic" panose="020B0400000000000000" pitchFamily="34" charset="-128"/>
              </a:rPr>
              <a:t>問題が生じていないか確認する。</a:t>
            </a:r>
          </a:p>
        </p:txBody>
      </p:sp>
      <p:grpSp>
        <p:nvGrpSpPr>
          <p:cNvPr id="1918" name="グループ化 37"/>
          <p:cNvGrpSpPr/>
          <p:nvPr/>
        </p:nvGrpSpPr>
        <p:grpSpPr>
          <a:xfrm>
            <a:off x="632346" y="5597781"/>
            <a:ext cx="6357742" cy="504190"/>
            <a:chOff x="728646" y="1851740"/>
            <a:chExt cx="6120130" cy="504190"/>
          </a:xfrm>
        </p:grpSpPr>
        <p:sp>
          <p:nvSpPr>
            <p:cNvPr id="1919"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solidFill>
                  <a:srgbClr val="E4660A"/>
                </a:solidFill>
                <a:latin typeface="Yu Gothic" panose="020B0400000000000000" pitchFamily="34" charset="-128"/>
                <a:ea typeface="Yu Gothic" panose="020B0400000000000000" pitchFamily="34" charset="-128"/>
              </a:endParaRPr>
            </a:p>
          </p:txBody>
        </p:sp>
        <p:sp>
          <p:nvSpPr>
            <p:cNvPr id="1920"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受け入れ環境整備・管理の支援</a:t>
              </a:r>
            </a:p>
          </p:txBody>
        </p:sp>
        <p:sp>
          <p:nvSpPr>
            <p:cNvPr id="1921"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922"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２</a:t>
              </a:r>
              <a:endParaRPr sz="2100" b="1">
                <a:solidFill>
                  <a:srgbClr val="296654"/>
                </a:solidFill>
                <a:latin typeface="Yu Gothic" panose="020B0400000000000000" pitchFamily="34" charset="-128"/>
                <a:ea typeface="Yu Gothic" panose="020B0400000000000000" pitchFamily="34" charset="-128"/>
                <a:cs typeface="YuGothic"/>
              </a:endParaRPr>
            </a:p>
          </p:txBody>
        </p:sp>
      </p:grpSp>
      <p:sp>
        <p:nvSpPr>
          <p:cNvPr id="1923" name="テキスト ボックス 42"/>
          <p:cNvSpPr txBox="1"/>
          <p:nvPr/>
        </p:nvSpPr>
        <p:spPr>
          <a:xfrm>
            <a:off x="753296" y="4991354"/>
            <a:ext cx="5529610" cy="338554"/>
          </a:xfrm>
          <a:prstGeom prst="rect">
            <a:avLst/>
          </a:prstGeom>
          <a:noFill/>
        </p:spPr>
        <p:txBody>
          <a:bodyPr wrap="square">
            <a:spAutoFit/>
          </a:bodyPr>
          <a:lstStyle/>
          <a:p>
            <a:r>
              <a:rPr lang="ja-JP" altLang="en-US" sz="1600" b="1" u="sng" dirty="0">
                <a:solidFill>
                  <a:srgbClr val="172A88"/>
                </a:solidFill>
                <a:latin typeface="Yu Gothic" panose="020B0400000000000000" pitchFamily="34" charset="-128"/>
                <a:ea typeface="Yu Gothic" panose="020B0400000000000000" pitchFamily="34" charset="-128"/>
                <a:cs typeface="YuGothic"/>
              </a:rPr>
              <a:t>⇒</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コツ・ポイント</a:t>
            </a:r>
            <a:r>
              <a:rPr lang="en-US" altLang="ja-JP" sz="1600" b="1" u="sng" dirty="0">
                <a:solidFill>
                  <a:srgbClr val="172A88"/>
                </a:solidFill>
                <a:latin typeface="Yu Gothic" panose="020B0400000000000000" pitchFamily="34" charset="-128"/>
                <a:ea typeface="Yu Gothic" panose="020B0400000000000000" pitchFamily="34" charset="-128"/>
                <a:cs typeface="YuGothic"/>
              </a:rPr>
              <a:t>12】</a:t>
            </a:r>
            <a:r>
              <a:rPr lang="ja-JP" altLang="en-US" sz="1600" b="1" u="sng" dirty="0">
                <a:solidFill>
                  <a:srgbClr val="172A88"/>
                </a:solidFill>
                <a:latin typeface="Yu Gothic" panose="020B0400000000000000" pitchFamily="34" charset="-128"/>
                <a:ea typeface="Yu Gothic" panose="020B0400000000000000" pitchFamily="34" charset="-128"/>
                <a:cs typeface="YuGothic"/>
              </a:rPr>
              <a:t>ペットの管理</a:t>
            </a:r>
            <a:endParaRPr lang="ja-JP" altLang="en-US" sz="1600" u="sng" dirty="0">
              <a:solidFill>
                <a:srgbClr val="172A88"/>
              </a:solidFill>
            </a:endParaRPr>
          </a:p>
        </p:txBody>
      </p:sp>
    </p:spTree>
    <p:extLst>
      <p:ext uri="{BB962C8B-B14F-4D97-AF65-F5344CB8AC3E}">
        <p14:creationId xmlns:p14="http://schemas.microsoft.com/office/powerpoint/2010/main" val="40435248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 name="テキスト ボックス 19"/>
          <p:cNvSpPr txBox="1"/>
          <p:nvPr/>
        </p:nvSpPr>
        <p:spPr>
          <a:xfrm>
            <a:off x="151489" y="10147890"/>
            <a:ext cx="720090"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３８</a:t>
            </a:r>
            <a:endParaRPr lang="ja-JP" altLang="en-US" dirty="0">
              <a:solidFill>
                <a:schemeClr val="tx1">
                  <a:lumMod val="50000"/>
                  <a:lumOff val="50000"/>
                </a:schemeClr>
              </a:solidFill>
              <a:latin typeface="+mj-ea"/>
              <a:ea typeface="+mj-ea"/>
            </a:endParaRPr>
          </a:p>
        </p:txBody>
      </p:sp>
      <p:sp>
        <p:nvSpPr>
          <p:cNvPr id="1926" name="object 2"/>
          <p:cNvSpPr txBox="1"/>
          <p:nvPr/>
        </p:nvSpPr>
        <p:spPr>
          <a:xfrm>
            <a:off x="591023" y="956876"/>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ja-JP" altLang="en-US" sz="3200" b="1" kern="0" dirty="0">
                <a:solidFill>
                  <a:srgbClr val="296654"/>
                </a:solidFill>
                <a:latin typeface="Yu Gothic" panose="020B0400000000000000" pitchFamily="34" charset="-128"/>
                <a:ea typeface="Yu Gothic" panose="020B0400000000000000" pitchFamily="34" charset="-128"/>
              </a:rPr>
              <a:t>８</a:t>
            </a:r>
            <a:r>
              <a:rPr kumimoji="0" lang="en-US" altLang="ja-JP" sz="3200" b="1" kern="0" dirty="0">
                <a:solidFill>
                  <a:srgbClr val="296654"/>
                </a:solidFill>
                <a:latin typeface="Yu Gothic" panose="020B0400000000000000" pitchFamily="34" charset="-128"/>
                <a:ea typeface="Yu Gothic" panose="020B0400000000000000" pitchFamily="34" charset="-128"/>
              </a:rPr>
              <a:t>. </a:t>
            </a:r>
            <a:r>
              <a:rPr kumimoji="0" lang="ja-JP" altLang="en-US" sz="3200" b="1" kern="0" dirty="0">
                <a:solidFill>
                  <a:srgbClr val="296654"/>
                </a:solidFill>
                <a:latin typeface="Yu Gothic" panose="020B0400000000000000" pitchFamily="34" charset="-128"/>
                <a:ea typeface="Yu Gothic" panose="020B0400000000000000" pitchFamily="34" charset="-128"/>
              </a:rPr>
              <a:t>居住空間、共有空間の安全確保</a:t>
            </a:r>
          </a:p>
        </p:txBody>
      </p:sp>
      <p:grpSp>
        <p:nvGrpSpPr>
          <p:cNvPr id="1927" name="グループ化 21"/>
          <p:cNvGrpSpPr/>
          <p:nvPr/>
        </p:nvGrpSpPr>
        <p:grpSpPr>
          <a:xfrm>
            <a:off x="732838" y="1668095"/>
            <a:ext cx="6283775" cy="648000"/>
            <a:chOff x="689917" y="1624372"/>
            <a:chExt cx="6283775" cy="648000"/>
          </a:xfrm>
        </p:grpSpPr>
        <p:pic>
          <p:nvPicPr>
            <p:cNvPr id="1928" name="グラフィックス 22"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665526"/>
              <a:ext cx="530604" cy="530604"/>
            </a:xfrm>
            <a:prstGeom prst="rect">
              <a:avLst/>
            </a:prstGeom>
          </p:spPr>
        </p:pic>
        <p:sp>
          <p:nvSpPr>
            <p:cNvPr id="1929" name="正方形/長方形 23"/>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30" name="object 9"/>
          <p:cNvSpPr txBox="1"/>
          <p:nvPr/>
        </p:nvSpPr>
        <p:spPr>
          <a:xfrm>
            <a:off x="788001" y="3142263"/>
            <a:ext cx="6186293" cy="3486275"/>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調理場など火気使用をする場所を特定し、使用できる時間などを決めるなど、火気使用のルールを決める。</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避難者のいない昼間に閉鎖する部屋や時間夜間に防犯上で閉める扉など防犯のための対応ルールを検討し、防火・防犯の措置担当を決める。</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火気使用や防犯のための対応ルールについて、情報班を通じて、避難者に周知を図る。</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貴重品は持ち歩くように声掛けを行う。</a:t>
            </a:r>
          </a:p>
          <a:p>
            <a:pPr marL="298450" marR="5080" indent="-285750" algn="just">
              <a:lnSpc>
                <a:spcPct val="130000"/>
              </a:lnSpc>
              <a:spcAft>
                <a:spcPts val="1200"/>
              </a:spcAft>
              <a:buClr>
                <a:srgbClr val="296654"/>
              </a:buClr>
              <a:buSzPct val="120000"/>
              <a:buFont typeface="Wingdings" panose="05000000000000000000" pitchFamily="2" charset="2"/>
              <a:buChar char="p"/>
            </a:pPr>
            <a:endParaRPr lang="ja-JP" altLang="en-US" sz="1600" b="1" dirty="0">
              <a:latin typeface="Yu Gothic" panose="020B0400000000000000" pitchFamily="34" charset="-128"/>
              <a:ea typeface="Yu Gothic" panose="020B0400000000000000" pitchFamily="34" charset="-128"/>
            </a:endParaRPr>
          </a:p>
        </p:txBody>
      </p:sp>
      <p:grpSp>
        <p:nvGrpSpPr>
          <p:cNvPr id="1931" name="グループ化 25"/>
          <p:cNvGrpSpPr/>
          <p:nvPr/>
        </p:nvGrpSpPr>
        <p:grpSpPr>
          <a:xfrm>
            <a:off x="678175" y="2480310"/>
            <a:ext cx="6357742" cy="504190"/>
            <a:chOff x="728646" y="1851740"/>
            <a:chExt cx="6120130" cy="504190"/>
          </a:xfrm>
        </p:grpSpPr>
        <p:sp>
          <p:nvSpPr>
            <p:cNvPr id="1932"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solidFill>
                  <a:srgbClr val="E4660A"/>
                </a:solidFill>
                <a:latin typeface="Yu Gothic" panose="020B0400000000000000" pitchFamily="34" charset="-128"/>
                <a:ea typeface="Yu Gothic" panose="020B0400000000000000" pitchFamily="34" charset="-128"/>
              </a:endParaRPr>
            </a:p>
          </p:txBody>
        </p:sp>
        <p:sp>
          <p:nvSpPr>
            <p:cNvPr id="1933"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防火・防犯等の管理ルールの検討、措置</a:t>
              </a:r>
            </a:p>
          </p:txBody>
        </p:sp>
        <p:sp>
          <p:nvSpPr>
            <p:cNvPr id="1934"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935"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１</a:t>
              </a:r>
              <a:endParaRPr sz="2100" b="1">
                <a:solidFill>
                  <a:srgbClr val="296654"/>
                </a:solidFill>
                <a:latin typeface="Yu Gothic" panose="020B0400000000000000" pitchFamily="34" charset="-128"/>
                <a:ea typeface="Yu Gothic" panose="020B0400000000000000" pitchFamily="34" charset="-128"/>
                <a:cs typeface="YuGothic"/>
              </a:endParaRPr>
            </a:p>
          </p:txBody>
        </p:sp>
      </p:grpSp>
      <p:sp>
        <p:nvSpPr>
          <p:cNvPr id="1936" name="object 9"/>
          <p:cNvSpPr txBox="1"/>
          <p:nvPr/>
        </p:nvSpPr>
        <p:spPr>
          <a:xfrm>
            <a:off x="781761" y="7112449"/>
            <a:ext cx="6186293" cy="783997"/>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rgbClr val="E46C0A"/>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defRPr>
            </a:lvl1pPr>
          </a:lstStyle>
          <a:p>
            <a:pPr>
              <a:buClr>
                <a:srgbClr val="296654"/>
              </a:buClr>
            </a:pPr>
            <a:r>
              <a:rPr lang="ja-JP" altLang="en-US" dirty="0"/>
              <a:t>部屋ごとに防火・防犯責任者を決めて管理を依頼する。</a:t>
            </a:r>
          </a:p>
          <a:p>
            <a:pPr>
              <a:buClr>
                <a:srgbClr val="296654"/>
              </a:buClr>
            </a:pPr>
            <a:r>
              <a:rPr lang="ja-JP" altLang="en-US" dirty="0"/>
              <a:t>各部屋の検査状況を毎日確認する。</a:t>
            </a:r>
          </a:p>
        </p:txBody>
      </p:sp>
      <p:grpSp>
        <p:nvGrpSpPr>
          <p:cNvPr id="1937" name="グループ化 31"/>
          <p:cNvGrpSpPr/>
          <p:nvPr/>
        </p:nvGrpSpPr>
        <p:grpSpPr>
          <a:xfrm>
            <a:off x="671935" y="6450496"/>
            <a:ext cx="6357742" cy="504190"/>
            <a:chOff x="728646" y="1851740"/>
            <a:chExt cx="6120130" cy="504190"/>
          </a:xfrm>
        </p:grpSpPr>
        <p:sp>
          <p:nvSpPr>
            <p:cNvPr id="1938"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solidFill>
                  <a:srgbClr val="E4660A"/>
                </a:solidFill>
                <a:latin typeface="Yu Gothic" panose="020B0400000000000000" pitchFamily="34" charset="-128"/>
                <a:ea typeface="Yu Gothic" panose="020B0400000000000000" pitchFamily="34" charset="-128"/>
              </a:endParaRPr>
            </a:p>
          </p:txBody>
        </p:sp>
        <p:sp>
          <p:nvSpPr>
            <p:cNvPr id="1939"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居住空間の防火・防犯措置</a:t>
              </a:r>
            </a:p>
          </p:txBody>
        </p:sp>
        <p:sp>
          <p:nvSpPr>
            <p:cNvPr id="1940"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941"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２</a:t>
              </a:r>
              <a:endParaRPr sz="2100" b="1">
                <a:solidFill>
                  <a:srgbClr val="296654"/>
                </a:solidFill>
                <a:latin typeface="Yu Gothic" panose="020B0400000000000000" pitchFamily="34" charset="-128"/>
                <a:ea typeface="Yu Gothic" panose="020B0400000000000000" pitchFamily="34" charset="-128"/>
                <a:cs typeface="YuGothic"/>
              </a:endParaRPr>
            </a:p>
          </p:txBody>
        </p:sp>
      </p:grpSp>
      <p:sp>
        <p:nvSpPr>
          <p:cNvPr id="1942" name="object 5"/>
          <p:cNvSpPr txBox="1"/>
          <p:nvPr/>
        </p:nvSpPr>
        <p:spPr>
          <a:xfrm>
            <a:off x="1419069" y="1796095"/>
            <a:ext cx="5031002" cy="456535"/>
          </a:xfrm>
          <a:prstGeom prst="rect">
            <a:avLst/>
          </a:prstGeom>
        </p:spPr>
        <p:txBody>
          <a:bodyPr vert="horz" wrap="square" lIns="0" tIns="12700" rIns="0" bIns="0" rtlCol="0">
            <a:spAutoFit/>
          </a:bodyPr>
          <a:lstStyle/>
          <a:p>
            <a:pPr marL="12700">
              <a:lnSpc>
                <a:spcPct val="100000"/>
              </a:lnSpc>
              <a:spcBef>
                <a:spcPts val="100"/>
              </a:spcBef>
            </a:pPr>
            <a:r>
              <a:rPr lang="ja-JP" altLang="en-US" sz="1400" b="1" dirty="0">
                <a:latin typeface="Yu Gothic" panose="020B0400000000000000" pitchFamily="34" charset="-128"/>
                <a:ea typeface="Yu Gothic" panose="020B0400000000000000" pitchFamily="34" charset="-128"/>
                <a:cs typeface="YuGothic"/>
              </a:rPr>
              <a:t>様式</a:t>
            </a:r>
            <a:r>
              <a:rPr lang="en-US" altLang="ja-JP" sz="1400" b="1" dirty="0">
                <a:latin typeface="Yu Gothic" panose="020B0400000000000000" pitchFamily="34" charset="-128"/>
                <a:ea typeface="Yu Gothic" panose="020B0400000000000000" pitchFamily="34" charset="-128"/>
                <a:cs typeface="YuGothic"/>
              </a:rPr>
              <a:t>12</a:t>
            </a:r>
            <a:r>
              <a:rPr lang="ja-JP" altLang="en-US" sz="1400" b="1" dirty="0">
                <a:latin typeface="Yu Gothic" panose="020B0400000000000000" pitchFamily="34" charset="-128"/>
                <a:ea typeface="Yu Gothic" panose="020B0400000000000000" pitchFamily="34" charset="-128"/>
                <a:cs typeface="YuGothic"/>
              </a:rPr>
              <a:t>：避難所ルール</a:t>
            </a:r>
          </a:p>
          <a:p>
            <a:pPr marL="12700">
              <a:lnSpc>
                <a:spcPct val="100000"/>
              </a:lnSpc>
              <a:spcBef>
                <a:spcPts val="100"/>
              </a:spcBef>
            </a:pPr>
            <a:r>
              <a:rPr lang="ja-JP" altLang="en-US" sz="1400" b="1" dirty="0">
                <a:latin typeface="Yu Gothic" panose="020B0400000000000000" pitchFamily="34" charset="-128"/>
                <a:ea typeface="Yu Gothic" panose="020B0400000000000000" pitchFamily="34" charset="-128"/>
                <a:cs typeface="YuGothic"/>
              </a:rPr>
              <a:t>様式</a:t>
            </a:r>
            <a:r>
              <a:rPr lang="en-US" altLang="ja-JP" sz="1400" b="1" dirty="0">
                <a:latin typeface="Yu Gothic" panose="020B0400000000000000" pitchFamily="34" charset="-128"/>
                <a:ea typeface="Yu Gothic" panose="020B0400000000000000" pitchFamily="34" charset="-128"/>
                <a:cs typeface="YuGothic"/>
              </a:rPr>
              <a:t>13</a:t>
            </a:r>
            <a:r>
              <a:rPr lang="ja-JP" altLang="en-US" sz="1400" b="1" dirty="0">
                <a:latin typeface="Yu Gothic" panose="020B0400000000000000" pitchFamily="34" charset="-128"/>
                <a:ea typeface="Yu Gothic" panose="020B0400000000000000" pitchFamily="34" charset="-128"/>
                <a:cs typeface="YuGothic"/>
              </a:rPr>
              <a:t>：火災予防のための自主検査表</a:t>
            </a:r>
          </a:p>
        </p:txBody>
      </p:sp>
    </p:spTree>
    <p:extLst>
      <p:ext uri="{BB962C8B-B14F-4D97-AF65-F5344CB8AC3E}">
        <p14:creationId xmlns:p14="http://schemas.microsoft.com/office/powerpoint/2010/main" val="24254489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4" name="テキスト ボックス 18"/>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３９</a:t>
            </a:r>
            <a:endParaRPr lang="ja-JP" altLang="en-US" dirty="0">
              <a:solidFill>
                <a:schemeClr val="tx1">
                  <a:lumMod val="50000"/>
                  <a:lumOff val="50000"/>
                </a:schemeClr>
              </a:solidFill>
              <a:latin typeface="+mj-ea"/>
              <a:ea typeface="+mj-ea"/>
            </a:endParaRPr>
          </a:p>
        </p:txBody>
      </p:sp>
      <p:sp>
        <p:nvSpPr>
          <p:cNvPr id="1945" name="object 2"/>
          <p:cNvSpPr txBox="1"/>
          <p:nvPr/>
        </p:nvSpPr>
        <p:spPr>
          <a:xfrm>
            <a:off x="641457" y="969878"/>
            <a:ext cx="6371144"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ja-JP" altLang="en-US" sz="3200" b="1" kern="0" dirty="0">
                <a:solidFill>
                  <a:srgbClr val="296654"/>
                </a:solidFill>
                <a:latin typeface="Yu Gothic" panose="020B0400000000000000" pitchFamily="34" charset="-128"/>
                <a:ea typeface="Yu Gothic" panose="020B0400000000000000" pitchFamily="34" charset="-128"/>
              </a:rPr>
              <a:t>８</a:t>
            </a:r>
            <a:r>
              <a:rPr kumimoji="0" lang="en-US" altLang="ja-JP" sz="3200" b="1" kern="0" dirty="0">
                <a:solidFill>
                  <a:srgbClr val="296654"/>
                </a:solidFill>
                <a:latin typeface="Yu Gothic" panose="020B0400000000000000" pitchFamily="34" charset="-128"/>
                <a:ea typeface="Yu Gothic" panose="020B0400000000000000" pitchFamily="34" charset="-128"/>
              </a:rPr>
              <a:t>. </a:t>
            </a:r>
            <a:r>
              <a:rPr kumimoji="0" lang="ja-JP" altLang="en-US" sz="3200" b="1" kern="0" dirty="0">
                <a:solidFill>
                  <a:srgbClr val="296654"/>
                </a:solidFill>
                <a:latin typeface="Yu Gothic" panose="020B0400000000000000" pitchFamily="34" charset="-128"/>
                <a:ea typeface="Yu Gothic" panose="020B0400000000000000" pitchFamily="34" charset="-128"/>
              </a:rPr>
              <a:t>居住空間、共有空間の安全確保</a:t>
            </a:r>
          </a:p>
        </p:txBody>
      </p:sp>
      <p:sp>
        <p:nvSpPr>
          <p:cNvPr id="1946" name="object 9"/>
          <p:cNvSpPr txBox="1"/>
          <p:nvPr/>
        </p:nvSpPr>
        <p:spPr>
          <a:xfrm>
            <a:off x="742546" y="3142263"/>
            <a:ext cx="6186293" cy="3652475"/>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トイレや更衣室、洗濯場や干場など共有空間の安全・防犯対策について、施設管理者や各班と情報交換するなど連携、協力して検討する。</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仮設トイレが設置される場合は、適切な安全対策、防犯対策を実施する。女性トイレに防犯ブザーを設置する、などの対策を行う。</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更衣室について、男女別に設置するなどの対策を行う。</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洗濯場について、被災者自らが洗濯できる環境を整備する。また、洗濯場や洗濯干し場については、男女別にするなど女性に配慮した対策を行う。</a:t>
            </a:r>
          </a:p>
        </p:txBody>
      </p:sp>
      <p:grpSp>
        <p:nvGrpSpPr>
          <p:cNvPr id="1947" name="グループ化 21"/>
          <p:cNvGrpSpPr/>
          <p:nvPr/>
        </p:nvGrpSpPr>
        <p:grpSpPr>
          <a:xfrm>
            <a:off x="632720" y="2480310"/>
            <a:ext cx="6357742" cy="504190"/>
            <a:chOff x="728646" y="1851740"/>
            <a:chExt cx="6120130" cy="504190"/>
          </a:xfrm>
        </p:grpSpPr>
        <p:sp>
          <p:nvSpPr>
            <p:cNvPr id="1948"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solidFill>
                  <a:srgbClr val="E4660A"/>
                </a:solidFill>
                <a:latin typeface="Yu Gothic" panose="020B0400000000000000" pitchFamily="34" charset="-128"/>
                <a:ea typeface="Yu Gothic" panose="020B0400000000000000" pitchFamily="34" charset="-128"/>
              </a:endParaRPr>
            </a:p>
          </p:txBody>
        </p:sp>
        <p:sp>
          <p:nvSpPr>
            <p:cNvPr id="1949"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共有空間の安全・防犯対策</a:t>
              </a:r>
            </a:p>
          </p:txBody>
        </p:sp>
        <p:sp>
          <p:nvSpPr>
            <p:cNvPr id="1950"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951"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３</a:t>
              </a:r>
              <a:endParaRPr sz="2100" b="1">
                <a:solidFill>
                  <a:srgbClr val="296654"/>
                </a:solidFill>
                <a:latin typeface="Yu Gothic" panose="020B0400000000000000" pitchFamily="34" charset="-128"/>
                <a:ea typeface="Yu Gothic" panose="020B0400000000000000" pitchFamily="34" charset="-128"/>
                <a:cs typeface="YuGothic"/>
              </a:endParaRPr>
            </a:p>
          </p:txBody>
        </p:sp>
      </p:grpSp>
      <p:grpSp>
        <p:nvGrpSpPr>
          <p:cNvPr id="1952" name="グループ化 26"/>
          <p:cNvGrpSpPr/>
          <p:nvPr/>
        </p:nvGrpSpPr>
        <p:grpSpPr>
          <a:xfrm>
            <a:off x="693987" y="1624372"/>
            <a:ext cx="6283775" cy="648000"/>
            <a:chOff x="689917" y="1624372"/>
            <a:chExt cx="6283775" cy="648000"/>
          </a:xfrm>
        </p:grpSpPr>
        <p:pic>
          <p:nvPicPr>
            <p:cNvPr id="1953" name="グラフィックス 27"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665526"/>
              <a:ext cx="530604" cy="530604"/>
            </a:xfrm>
            <a:prstGeom prst="rect">
              <a:avLst/>
            </a:prstGeom>
          </p:spPr>
        </p:pic>
        <p:sp>
          <p:nvSpPr>
            <p:cNvPr id="1954" name="正方形/長方形 28"/>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55" name="object 5"/>
          <p:cNvSpPr txBox="1"/>
          <p:nvPr/>
        </p:nvSpPr>
        <p:spPr>
          <a:xfrm>
            <a:off x="1423729" y="1860417"/>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dirty="0">
                <a:latin typeface="Yu Gothic" panose="020B0400000000000000" pitchFamily="34" charset="-128"/>
                <a:ea typeface="Yu Gothic" panose="020B0400000000000000" pitchFamily="34" charset="-128"/>
                <a:cs typeface="YuGothic"/>
              </a:rPr>
              <a:t>様式</a:t>
            </a:r>
            <a:r>
              <a:rPr lang="en-US" altLang="ja-JP" sz="1400" b="1" dirty="0">
                <a:latin typeface="Yu Gothic" panose="020B0400000000000000" pitchFamily="34" charset="-128"/>
                <a:ea typeface="Yu Gothic" panose="020B0400000000000000" pitchFamily="34" charset="-128"/>
                <a:cs typeface="YuGothic"/>
              </a:rPr>
              <a:t>14</a:t>
            </a:r>
            <a:r>
              <a:rPr lang="ja-JP" altLang="en-US" sz="1400" b="1" dirty="0">
                <a:latin typeface="Yu Gothic" panose="020B0400000000000000" pitchFamily="34" charset="-128"/>
                <a:ea typeface="Yu Gothic" panose="020B0400000000000000" pitchFamily="34" charset="-128"/>
                <a:cs typeface="YuGothic"/>
              </a:rPr>
              <a:t>：避難所チェックシート</a:t>
            </a:r>
          </a:p>
        </p:txBody>
      </p:sp>
    </p:spTree>
    <p:extLst>
      <p:ext uri="{BB962C8B-B14F-4D97-AF65-F5344CB8AC3E}">
        <p14:creationId xmlns:p14="http://schemas.microsoft.com/office/powerpoint/2010/main" val="4078667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7" name="テキスト ボックス 24"/>
          <p:cNvSpPr txBox="1"/>
          <p:nvPr/>
        </p:nvSpPr>
        <p:spPr>
          <a:xfrm>
            <a:off x="151488" y="10147890"/>
            <a:ext cx="746093"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４０</a:t>
            </a:r>
            <a:endParaRPr lang="ja-JP" altLang="en-US" dirty="0">
              <a:solidFill>
                <a:schemeClr val="tx1">
                  <a:lumMod val="50000"/>
                  <a:lumOff val="50000"/>
                </a:schemeClr>
              </a:solidFill>
              <a:latin typeface="+mj-ea"/>
              <a:ea typeface="+mj-ea"/>
            </a:endParaRPr>
          </a:p>
        </p:txBody>
      </p:sp>
      <p:sp>
        <p:nvSpPr>
          <p:cNvPr id="1958" name="object 2"/>
          <p:cNvSpPr txBox="1"/>
          <p:nvPr/>
        </p:nvSpPr>
        <p:spPr>
          <a:xfrm>
            <a:off x="537528" y="956876"/>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ja-JP" altLang="en-US" sz="3200" b="1" kern="0" dirty="0">
                <a:solidFill>
                  <a:srgbClr val="296654"/>
                </a:solidFill>
                <a:latin typeface="Yu Gothic" panose="020B0400000000000000" pitchFamily="34" charset="-128"/>
                <a:ea typeface="Yu Gothic" panose="020B0400000000000000" pitchFamily="34" charset="-128"/>
              </a:rPr>
              <a:t>９</a:t>
            </a:r>
            <a:r>
              <a:rPr kumimoji="0" lang="en-US" altLang="ja-JP" sz="3200" b="1" kern="0" dirty="0">
                <a:solidFill>
                  <a:srgbClr val="296654"/>
                </a:solidFill>
                <a:latin typeface="Yu Gothic" panose="020B0400000000000000" pitchFamily="34" charset="-128"/>
                <a:ea typeface="Yu Gothic" panose="020B0400000000000000" pitchFamily="34" charset="-128"/>
              </a:rPr>
              <a:t>. </a:t>
            </a:r>
            <a:r>
              <a:rPr kumimoji="0" lang="ja-JP" altLang="en-US" sz="3200" b="1" kern="0" dirty="0">
                <a:solidFill>
                  <a:srgbClr val="296654"/>
                </a:solidFill>
                <a:latin typeface="Yu Gothic" panose="020B0400000000000000" pitchFamily="34" charset="-128"/>
                <a:ea typeface="Yu Gothic" panose="020B0400000000000000" pitchFamily="34" charset="-128"/>
              </a:rPr>
              <a:t>防火・防犯のための見回り</a:t>
            </a:r>
          </a:p>
        </p:txBody>
      </p:sp>
      <p:grpSp>
        <p:nvGrpSpPr>
          <p:cNvPr id="1959" name="グループ化 26"/>
          <p:cNvGrpSpPr/>
          <p:nvPr/>
        </p:nvGrpSpPr>
        <p:grpSpPr>
          <a:xfrm>
            <a:off x="679343" y="1668095"/>
            <a:ext cx="6283775" cy="648000"/>
            <a:chOff x="689917" y="1624372"/>
            <a:chExt cx="6283775" cy="648000"/>
          </a:xfrm>
        </p:grpSpPr>
        <p:pic>
          <p:nvPicPr>
            <p:cNvPr id="1960" name="グラフィックス 27"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665526"/>
              <a:ext cx="530604" cy="530604"/>
            </a:xfrm>
            <a:prstGeom prst="rect">
              <a:avLst/>
            </a:prstGeom>
          </p:spPr>
        </p:pic>
        <p:sp>
          <p:nvSpPr>
            <p:cNvPr id="1961" name="正方形/長方形 28"/>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62" name="object 9"/>
          <p:cNvSpPr txBox="1"/>
          <p:nvPr/>
        </p:nvSpPr>
        <p:spPr>
          <a:xfrm>
            <a:off x="734506" y="3142263"/>
            <a:ext cx="6186293" cy="3178499"/>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見回るべき場所を検討するとともに、避難所敷地内にある危険な場所や死角になる場所などを確認し、見回りのルートを</a:t>
            </a:r>
            <a:r>
              <a:rPr lang="en-US" altLang="ja-JP" sz="1600" b="1" dirty="0">
                <a:latin typeface="Yu Gothic" panose="020B0400000000000000" pitchFamily="34" charset="-128"/>
                <a:ea typeface="Yu Gothic" panose="020B0400000000000000" pitchFamily="34" charset="-128"/>
              </a:rPr>
              <a:t/>
            </a:r>
            <a:br>
              <a:rPr lang="en-US" altLang="ja-JP" sz="1600" b="1" dirty="0">
                <a:latin typeface="Yu Gothic" panose="020B0400000000000000" pitchFamily="34" charset="-128"/>
                <a:ea typeface="Yu Gothic" panose="020B0400000000000000" pitchFamily="34" charset="-128"/>
              </a:rPr>
            </a:br>
            <a:r>
              <a:rPr lang="ja-JP" altLang="en-US" sz="1600" b="1" dirty="0">
                <a:latin typeface="Yu Gothic" panose="020B0400000000000000" pitchFamily="34" charset="-128"/>
                <a:ea typeface="Yu Gothic" panose="020B0400000000000000" pitchFamily="34" charset="-128"/>
              </a:rPr>
              <a:t>決める。</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見回りのルート、実施時間帯、確認事項、見回り体制（避難者参加）を検討し、誰が、いつ、避難所の見回りを行うのか役割分担を整理する。</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防火・防犯のための避難所内の見回り実施の必要性と方法（場所、時間）について、情報班を通じて避難者に説明し、協力を依頼する。</a:t>
            </a:r>
          </a:p>
        </p:txBody>
      </p:sp>
      <p:grpSp>
        <p:nvGrpSpPr>
          <p:cNvPr id="1963" name="グループ化 30"/>
          <p:cNvGrpSpPr/>
          <p:nvPr/>
        </p:nvGrpSpPr>
        <p:grpSpPr>
          <a:xfrm>
            <a:off x="624680" y="2480310"/>
            <a:ext cx="6357742" cy="504190"/>
            <a:chOff x="728646" y="1851740"/>
            <a:chExt cx="6120130" cy="504190"/>
          </a:xfrm>
        </p:grpSpPr>
        <p:sp>
          <p:nvSpPr>
            <p:cNvPr id="1964"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solidFill>
                  <a:srgbClr val="E4660A"/>
                </a:solidFill>
                <a:latin typeface="Yu Gothic" panose="020B0400000000000000" pitchFamily="34" charset="-128"/>
                <a:ea typeface="Yu Gothic" panose="020B0400000000000000" pitchFamily="34" charset="-128"/>
              </a:endParaRPr>
            </a:p>
          </p:txBody>
        </p:sp>
        <p:sp>
          <p:nvSpPr>
            <p:cNvPr id="1965"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体制づくり（避難者役割分担）</a:t>
              </a:r>
            </a:p>
          </p:txBody>
        </p:sp>
        <p:sp>
          <p:nvSpPr>
            <p:cNvPr id="1966"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967"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１</a:t>
              </a:r>
              <a:endParaRPr sz="2100" b="1">
                <a:solidFill>
                  <a:srgbClr val="296654"/>
                </a:solidFill>
                <a:latin typeface="Yu Gothic" panose="020B0400000000000000" pitchFamily="34" charset="-128"/>
                <a:ea typeface="Yu Gothic" panose="020B0400000000000000" pitchFamily="34" charset="-128"/>
                <a:cs typeface="YuGothic"/>
              </a:endParaRPr>
            </a:p>
          </p:txBody>
        </p:sp>
      </p:grpSp>
      <p:sp>
        <p:nvSpPr>
          <p:cNvPr id="1968" name="object 9"/>
          <p:cNvSpPr txBox="1"/>
          <p:nvPr/>
        </p:nvSpPr>
        <p:spPr>
          <a:xfrm>
            <a:off x="728266" y="7104256"/>
            <a:ext cx="6186293" cy="1424172"/>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毎日の見回り体制、見回るルート、見回りで確認すべき事項を確認する。</a:t>
            </a:r>
          </a:p>
          <a:p>
            <a:pPr marL="298450" marR="5080" indent="-285750" algn="just">
              <a:lnSpc>
                <a:spcPct val="130000"/>
              </a:lnSpc>
              <a:spcAft>
                <a:spcPts val="1200"/>
              </a:spcAft>
              <a:buClr>
                <a:srgbClr val="296654"/>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見回りを担当した人から、見回り状況と問題の発生有無が</a:t>
            </a:r>
            <a:r>
              <a:rPr lang="en-US" altLang="ja-JP" sz="1600" b="1" dirty="0">
                <a:latin typeface="Yu Gothic" panose="020B0400000000000000" pitchFamily="34" charset="-128"/>
                <a:ea typeface="Yu Gothic" panose="020B0400000000000000" pitchFamily="34" charset="-128"/>
              </a:rPr>
              <a:t/>
            </a:r>
            <a:br>
              <a:rPr lang="en-US" altLang="ja-JP" sz="1600" b="1" dirty="0">
                <a:latin typeface="Yu Gothic" panose="020B0400000000000000" pitchFamily="34" charset="-128"/>
                <a:ea typeface="Yu Gothic" panose="020B0400000000000000" pitchFamily="34" charset="-128"/>
              </a:rPr>
            </a:br>
            <a:r>
              <a:rPr lang="ja-JP" altLang="en-US" sz="1600" b="1" dirty="0">
                <a:latin typeface="Yu Gothic" panose="020B0400000000000000" pitchFamily="34" charset="-128"/>
                <a:ea typeface="Yu Gothic" panose="020B0400000000000000" pitchFamily="34" charset="-128"/>
              </a:rPr>
              <a:t>あったかどうかを確認する。</a:t>
            </a:r>
          </a:p>
        </p:txBody>
      </p:sp>
      <p:grpSp>
        <p:nvGrpSpPr>
          <p:cNvPr id="1969" name="グループ化 36"/>
          <p:cNvGrpSpPr/>
          <p:nvPr/>
        </p:nvGrpSpPr>
        <p:grpSpPr>
          <a:xfrm>
            <a:off x="618440" y="6442303"/>
            <a:ext cx="6357742" cy="504190"/>
            <a:chOff x="728646" y="1851740"/>
            <a:chExt cx="6120130" cy="504190"/>
          </a:xfrm>
        </p:grpSpPr>
        <p:sp>
          <p:nvSpPr>
            <p:cNvPr id="1970"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296654"/>
            </a:solidFill>
          </p:spPr>
          <p:txBody>
            <a:bodyPr wrap="square" lIns="0" tIns="0" rIns="0" bIns="0" rtlCol="0"/>
            <a:lstStyle/>
            <a:p>
              <a:endParaRPr b="1">
                <a:solidFill>
                  <a:srgbClr val="E4660A"/>
                </a:solidFill>
                <a:latin typeface="Yu Gothic" panose="020B0400000000000000" pitchFamily="34" charset="-128"/>
                <a:ea typeface="Yu Gothic" panose="020B0400000000000000" pitchFamily="34" charset="-128"/>
              </a:endParaRPr>
            </a:p>
          </p:txBody>
        </p:sp>
        <p:sp>
          <p:nvSpPr>
            <p:cNvPr id="1971"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見回り</a:t>
              </a:r>
            </a:p>
          </p:txBody>
        </p:sp>
        <p:sp>
          <p:nvSpPr>
            <p:cNvPr id="1972"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973"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296654"/>
                  </a:solidFill>
                  <a:latin typeface="Yu Gothic" panose="020B0400000000000000" pitchFamily="34" charset="-128"/>
                  <a:ea typeface="Yu Gothic" panose="020B0400000000000000" pitchFamily="34" charset="-128"/>
                  <a:cs typeface="YuGothic"/>
                </a:rPr>
                <a:t>２</a:t>
              </a:r>
              <a:endParaRPr sz="2100" b="1">
                <a:solidFill>
                  <a:srgbClr val="296654"/>
                </a:solidFill>
                <a:latin typeface="Yu Gothic" panose="020B0400000000000000" pitchFamily="34" charset="-128"/>
                <a:ea typeface="Yu Gothic" panose="020B0400000000000000" pitchFamily="34" charset="-128"/>
                <a:cs typeface="YuGothic"/>
              </a:endParaRPr>
            </a:p>
          </p:txBody>
        </p:sp>
      </p:grpSp>
      <p:sp>
        <p:nvSpPr>
          <p:cNvPr id="1974" name="object 5"/>
          <p:cNvSpPr txBox="1"/>
          <p:nvPr/>
        </p:nvSpPr>
        <p:spPr>
          <a:xfrm>
            <a:off x="1365574" y="1873328"/>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sp>
        <p:nvSpPr>
          <p:cNvPr id="1975" name="テキスト ボックス 42"/>
          <p:cNvSpPr txBox="1"/>
          <p:nvPr/>
        </p:nvSpPr>
        <p:spPr>
          <a:xfrm>
            <a:off x="751798" y="8692750"/>
            <a:ext cx="5529610" cy="338554"/>
          </a:xfrm>
          <a:prstGeom prst="rect">
            <a:avLst/>
          </a:prstGeom>
          <a:noFill/>
        </p:spPr>
        <p:txBody>
          <a:bodyPr wrap="square">
            <a:spAutoFit/>
          </a:bodyPr>
          <a:lstStyle/>
          <a:p>
            <a:r>
              <a:rPr lang="ja-JP" altLang="en-US" sz="1600" b="1" u="sng" dirty="0">
                <a:solidFill>
                  <a:srgbClr val="172A88"/>
                </a:solidFill>
                <a:latin typeface="Yu Gothic" panose="020B0400000000000000" pitchFamily="34" charset="-128"/>
                <a:ea typeface="Yu Gothic" panose="020B0400000000000000" pitchFamily="34" charset="-128"/>
                <a:cs typeface="YuGothic"/>
              </a:rPr>
              <a:t>⇒</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コツ・ポイント</a:t>
            </a:r>
            <a:r>
              <a:rPr lang="en-US" altLang="ja-JP" sz="1600" b="1" u="sng" dirty="0">
                <a:solidFill>
                  <a:srgbClr val="172A88"/>
                </a:solidFill>
                <a:latin typeface="Yu Gothic" panose="020B0400000000000000" pitchFamily="34" charset="-128"/>
                <a:ea typeface="Yu Gothic" panose="020B0400000000000000" pitchFamily="34" charset="-128"/>
                <a:cs typeface="YuGothic"/>
              </a:rPr>
              <a:t>13】</a:t>
            </a:r>
            <a:r>
              <a:rPr lang="ja-JP" altLang="en-US" sz="1600" b="1" u="sng" dirty="0">
                <a:solidFill>
                  <a:srgbClr val="172A88"/>
                </a:solidFill>
                <a:latin typeface="Yu Gothic" panose="020B0400000000000000" pitchFamily="34" charset="-128"/>
                <a:ea typeface="Yu Gothic" panose="020B0400000000000000" pitchFamily="34" charset="-128"/>
                <a:cs typeface="YuGothic"/>
              </a:rPr>
              <a:t>防火・防犯の取り組み</a:t>
            </a:r>
            <a:endParaRPr lang="ja-JP" altLang="en-US" sz="1600" u="sng" dirty="0">
              <a:solidFill>
                <a:srgbClr val="172A88"/>
              </a:solidFill>
            </a:endParaRPr>
          </a:p>
        </p:txBody>
      </p:sp>
    </p:spTree>
    <p:extLst>
      <p:ext uri="{BB962C8B-B14F-4D97-AF65-F5344CB8AC3E}">
        <p14:creationId xmlns:p14="http://schemas.microsoft.com/office/powerpoint/2010/main" val="37275513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7" name="object 2"/>
          <p:cNvSpPr txBox="1"/>
          <p:nvPr/>
        </p:nvSpPr>
        <p:spPr>
          <a:xfrm>
            <a:off x="785353" y="775749"/>
            <a:ext cx="4265905" cy="62837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6000" b="1" kern="0" baseline="-4166" dirty="0">
                <a:solidFill>
                  <a:srgbClr val="6E663E"/>
                </a:solidFill>
                <a:latin typeface="Yu Gothic" panose="020B0400000000000000" pitchFamily="34" charset="-128"/>
                <a:ea typeface="Yu Gothic" panose="020B0400000000000000" pitchFamily="34" charset="-128"/>
              </a:rPr>
              <a:t>②情報</a:t>
            </a:r>
            <a:r>
              <a:rPr kumimoji="0" lang="ja-JP" altLang="en-US" sz="6000" b="1" kern="0" spc="480" baseline="-4166" dirty="0">
                <a:solidFill>
                  <a:srgbClr val="6E663E"/>
                </a:solidFill>
                <a:latin typeface="Yu Gothic" panose="020B0400000000000000" pitchFamily="34" charset="-128"/>
                <a:ea typeface="Yu Gothic" panose="020B0400000000000000" pitchFamily="34" charset="-128"/>
              </a:rPr>
              <a:t>班</a:t>
            </a:r>
            <a:r>
              <a:rPr kumimoji="0" lang="ja-JP" altLang="en-US" sz="3200" b="1" kern="0" dirty="0">
                <a:solidFill>
                  <a:srgbClr val="6E663E"/>
                </a:solidFill>
                <a:latin typeface="Yu Gothic" panose="020B0400000000000000" pitchFamily="34" charset="-128"/>
                <a:ea typeface="Yu Gothic" panose="020B0400000000000000" pitchFamily="34" charset="-128"/>
              </a:rPr>
              <a:t>がすること</a:t>
            </a:r>
          </a:p>
        </p:txBody>
      </p:sp>
      <p:sp>
        <p:nvSpPr>
          <p:cNvPr id="1978" name="object 3"/>
          <p:cNvSpPr/>
          <p:nvPr/>
        </p:nvSpPr>
        <p:spPr>
          <a:xfrm>
            <a:off x="814416" y="3738037"/>
            <a:ext cx="6120130" cy="0"/>
          </a:xfrm>
          <a:custGeom>
            <a:avLst/>
            <a:gdLst/>
            <a:ahLst/>
            <a:cxnLst/>
            <a:rect l="l" t="t" r="r" b="b"/>
            <a:pathLst>
              <a:path w="6120130">
                <a:moveTo>
                  <a:pt x="0" y="0"/>
                </a:moveTo>
                <a:lnTo>
                  <a:pt x="6120003" y="0"/>
                </a:lnTo>
              </a:path>
            </a:pathLst>
          </a:custGeom>
          <a:ln w="13195">
            <a:solidFill>
              <a:srgbClr val="6E663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1979" name="object 4"/>
          <p:cNvSpPr/>
          <p:nvPr/>
        </p:nvSpPr>
        <p:spPr>
          <a:xfrm>
            <a:off x="814416" y="4348938"/>
            <a:ext cx="6120130" cy="0"/>
          </a:xfrm>
          <a:custGeom>
            <a:avLst/>
            <a:gdLst/>
            <a:ahLst/>
            <a:cxnLst/>
            <a:rect l="l" t="t" r="r" b="b"/>
            <a:pathLst>
              <a:path w="6120130">
                <a:moveTo>
                  <a:pt x="0" y="0"/>
                </a:moveTo>
                <a:lnTo>
                  <a:pt x="6120003" y="0"/>
                </a:lnTo>
              </a:path>
            </a:pathLst>
          </a:custGeom>
          <a:ln w="13195">
            <a:solidFill>
              <a:srgbClr val="6E663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1980" name="object 5"/>
          <p:cNvSpPr/>
          <p:nvPr/>
        </p:nvSpPr>
        <p:spPr>
          <a:xfrm>
            <a:off x="814416" y="4959842"/>
            <a:ext cx="6120130" cy="0"/>
          </a:xfrm>
          <a:custGeom>
            <a:avLst/>
            <a:gdLst/>
            <a:ahLst/>
            <a:cxnLst/>
            <a:rect l="l" t="t" r="r" b="b"/>
            <a:pathLst>
              <a:path w="6120130">
                <a:moveTo>
                  <a:pt x="0" y="0"/>
                </a:moveTo>
                <a:lnTo>
                  <a:pt x="6120003" y="0"/>
                </a:lnTo>
              </a:path>
            </a:pathLst>
          </a:custGeom>
          <a:ln w="13195">
            <a:solidFill>
              <a:srgbClr val="6E663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1981" name="object 6"/>
          <p:cNvSpPr/>
          <p:nvPr/>
        </p:nvSpPr>
        <p:spPr>
          <a:xfrm>
            <a:off x="814416" y="5570742"/>
            <a:ext cx="6120130" cy="0"/>
          </a:xfrm>
          <a:custGeom>
            <a:avLst/>
            <a:gdLst/>
            <a:ahLst/>
            <a:cxnLst/>
            <a:rect l="l" t="t" r="r" b="b"/>
            <a:pathLst>
              <a:path w="6120130">
                <a:moveTo>
                  <a:pt x="0" y="0"/>
                </a:moveTo>
                <a:lnTo>
                  <a:pt x="6120003" y="0"/>
                </a:lnTo>
              </a:path>
            </a:pathLst>
          </a:custGeom>
          <a:ln w="13195">
            <a:solidFill>
              <a:srgbClr val="6E663E"/>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1982" name="object 10"/>
          <p:cNvSpPr txBox="1"/>
          <p:nvPr/>
        </p:nvSpPr>
        <p:spPr>
          <a:xfrm>
            <a:off x="812871" y="3403443"/>
            <a:ext cx="3280314" cy="320601"/>
          </a:xfrm>
          <a:prstGeom prst="rect">
            <a:avLst/>
          </a:prstGeom>
        </p:spPr>
        <p:txBody>
          <a:bodyPr vert="horz" wrap="square" lIns="0" tIns="12700" rIns="0" bIns="0" rtlCol="0">
            <a:spAutoFit/>
          </a:bodyPr>
          <a:lstStyle/>
          <a:p>
            <a:pPr marL="272415" indent="-260350">
              <a:lnSpc>
                <a:spcPct val="100000"/>
              </a:lnSpc>
              <a:spcBef>
                <a:spcPts val="100"/>
              </a:spcBef>
              <a:buAutoNum type="arabicPeriod"/>
              <a:tabLst>
                <a:tab pos="273050" algn="l"/>
              </a:tabLst>
            </a:pPr>
            <a:r>
              <a:rPr lang="ja-JP" altLang="en-US" sz="2000" b="1">
                <a:latin typeface="Yu Gothic" panose="020B0400000000000000" pitchFamily="34" charset="-128"/>
                <a:ea typeface="Yu Gothic" panose="020B0400000000000000" pitchFamily="34" charset="-128"/>
                <a:cs typeface="YuGothic"/>
              </a:rPr>
              <a:t>情報収集・整理</a:t>
            </a:r>
            <a:endParaRPr sz="2000" b="1">
              <a:latin typeface="Yu Gothic" panose="020B0400000000000000" pitchFamily="34" charset="-128"/>
              <a:ea typeface="Yu Gothic" panose="020B0400000000000000" pitchFamily="34" charset="-128"/>
              <a:cs typeface="YuGothic"/>
            </a:endParaRPr>
          </a:p>
        </p:txBody>
      </p:sp>
      <p:sp>
        <p:nvSpPr>
          <p:cNvPr id="1983" name="object 10"/>
          <p:cNvSpPr txBox="1"/>
          <p:nvPr/>
        </p:nvSpPr>
        <p:spPr>
          <a:xfrm>
            <a:off x="823454" y="3983423"/>
            <a:ext cx="5132010" cy="320601"/>
          </a:xfrm>
          <a:prstGeom prst="rect">
            <a:avLst/>
          </a:prstGeom>
        </p:spPr>
        <p:txBody>
          <a:bodyPr vert="horz" wrap="square" lIns="0" tIns="12700" rIns="0" bIns="0" rtlCol="0">
            <a:spAutoFit/>
          </a:bodyPr>
          <a:lstStyle/>
          <a:p>
            <a:pPr marL="12065">
              <a:lnSpc>
                <a:spcPct val="100000"/>
              </a:lnSpc>
              <a:tabLst>
                <a:tab pos="273050" algn="l"/>
              </a:tabLst>
            </a:pPr>
            <a:r>
              <a:rPr lang="en-US" sz="2000" b="1">
                <a:latin typeface="Yu Gothic" panose="020B0400000000000000" pitchFamily="34" charset="-128"/>
                <a:ea typeface="Yu Gothic" panose="020B0400000000000000" pitchFamily="34" charset="-128"/>
                <a:cs typeface="YuGothic"/>
              </a:rPr>
              <a:t>2.</a:t>
            </a:r>
            <a:r>
              <a:rPr lang="ja-JP" altLang="en-US" sz="2000" b="1">
                <a:latin typeface="Yu Gothic" panose="020B0400000000000000" pitchFamily="34" charset="-128"/>
                <a:ea typeface="Yu Gothic" panose="020B0400000000000000" pitchFamily="34" charset="-128"/>
                <a:cs typeface="YuGothic"/>
              </a:rPr>
              <a:t>各種情報やルールの周知・伝達</a:t>
            </a:r>
            <a:endParaRPr sz="2000" b="1">
              <a:latin typeface="Yu Gothic" panose="020B0400000000000000" pitchFamily="34" charset="-128"/>
              <a:ea typeface="Yu Gothic" panose="020B0400000000000000" pitchFamily="34" charset="-128"/>
              <a:cs typeface="YuGothic"/>
            </a:endParaRPr>
          </a:p>
        </p:txBody>
      </p:sp>
      <p:sp>
        <p:nvSpPr>
          <p:cNvPr id="1984" name="object 10"/>
          <p:cNvSpPr txBox="1"/>
          <p:nvPr/>
        </p:nvSpPr>
        <p:spPr>
          <a:xfrm>
            <a:off x="823454" y="4602791"/>
            <a:ext cx="3280314" cy="320601"/>
          </a:xfrm>
          <a:prstGeom prst="rect">
            <a:avLst/>
          </a:prstGeom>
        </p:spPr>
        <p:txBody>
          <a:bodyPr vert="horz" wrap="square" lIns="0" tIns="12700" rIns="0" bIns="0" rtlCol="0">
            <a:spAutoFit/>
          </a:bodyPr>
          <a:lstStyle/>
          <a:p>
            <a:pPr marL="12065">
              <a:lnSpc>
                <a:spcPct val="100000"/>
              </a:lnSpc>
              <a:spcBef>
                <a:spcPts val="5"/>
              </a:spcBef>
              <a:tabLst>
                <a:tab pos="273050" algn="l"/>
              </a:tabLst>
            </a:pPr>
            <a:r>
              <a:rPr lang="en-US" sz="2000" b="1">
                <a:latin typeface="Yu Gothic" panose="020B0400000000000000" pitchFamily="34" charset="-128"/>
                <a:ea typeface="Yu Gothic" panose="020B0400000000000000" pitchFamily="34" charset="-128"/>
                <a:cs typeface="YuGothic"/>
              </a:rPr>
              <a:t>3.</a:t>
            </a:r>
            <a:r>
              <a:rPr lang="ja-JP" altLang="en-US" sz="2000" b="1">
                <a:latin typeface="Yu Gothic" panose="020B0400000000000000" pitchFamily="34" charset="-128"/>
                <a:ea typeface="Yu Gothic" panose="020B0400000000000000" pitchFamily="34" charset="-128"/>
                <a:cs typeface="YuGothic"/>
              </a:rPr>
              <a:t>在宅避難者向けの情報提供</a:t>
            </a:r>
            <a:endParaRPr sz="2000" b="1">
              <a:latin typeface="Yu Gothic" panose="020B0400000000000000" pitchFamily="34" charset="-128"/>
              <a:ea typeface="Yu Gothic" panose="020B0400000000000000" pitchFamily="34" charset="-128"/>
              <a:cs typeface="YuGothic"/>
            </a:endParaRPr>
          </a:p>
        </p:txBody>
      </p:sp>
      <p:sp>
        <p:nvSpPr>
          <p:cNvPr id="1985" name="object 10"/>
          <p:cNvSpPr txBox="1"/>
          <p:nvPr/>
        </p:nvSpPr>
        <p:spPr>
          <a:xfrm>
            <a:off x="823454" y="5206333"/>
            <a:ext cx="3889914" cy="320601"/>
          </a:xfrm>
          <a:prstGeom prst="rect">
            <a:avLst/>
          </a:prstGeom>
        </p:spPr>
        <p:txBody>
          <a:bodyPr vert="horz" wrap="square" lIns="0" tIns="12700" rIns="0" bIns="0" rtlCol="0">
            <a:spAutoFit/>
          </a:bodyPr>
          <a:lstStyle/>
          <a:p>
            <a:pPr marL="12065">
              <a:lnSpc>
                <a:spcPct val="100000"/>
              </a:lnSpc>
              <a:tabLst>
                <a:tab pos="273050" algn="l"/>
              </a:tabLst>
            </a:pPr>
            <a:r>
              <a:rPr lang="en-US" sz="2000" b="1">
                <a:latin typeface="Yu Gothic" panose="020B0400000000000000" pitchFamily="34" charset="-128"/>
                <a:ea typeface="Yu Gothic" panose="020B0400000000000000" pitchFamily="34" charset="-128"/>
                <a:cs typeface="YuGothic"/>
              </a:rPr>
              <a:t>4.</a:t>
            </a:r>
            <a:r>
              <a:rPr lang="ja-JP" altLang="en-US" sz="2000" b="1">
                <a:latin typeface="Yu Gothic" panose="020B0400000000000000" pitchFamily="34" charset="-128"/>
                <a:ea typeface="Yu Gothic" panose="020B0400000000000000" pitchFamily="34" charset="-128"/>
                <a:cs typeface="YuGothic"/>
              </a:rPr>
              <a:t>取材対応</a:t>
            </a:r>
            <a:endParaRPr sz="2000" b="1">
              <a:latin typeface="Yu Gothic" panose="020B0400000000000000" pitchFamily="34" charset="-128"/>
              <a:ea typeface="Yu Gothic" panose="020B0400000000000000" pitchFamily="34" charset="-128"/>
              <a:cs typeface="YuGothic"/>
            </a:endParaRPr>
          </a:p>
        </p:txBody>
      </p:sp>
      <p:sp>
        <p:nvSpPr>
          <p:cNvPr id="1986" name="object 14"/>
          <p:cNvSpPr/>
          <p:nvPr/>
        </p:nvSpPr>
        <p:spPr>
          <a:xfrm>
            <a:off x="785354" y="7137243"/>
            <a:ext cx="6120130" cy="1009513"/>
          </a:xfrm>
          <a:custGeom>
            <a:avLst/>
            <a:gdLst/>
            <a:ahLst/>
            <a:cxnLst/>
            <a:rect l="l" t="t" r="r" b="b"/>
            <a:pathLst>
              <a:path w="6120130" h="1391920">
                <a:moveTo>
                  <a:pt x="6120003" y="0"/>
                </a:moveTo>
                <a:lnTo>
                  <a:pt x="0" y="0"/>
                </a:lnTo>
                <a:lnTo>
                  <a:pt x="0" y="1391526"/>
                </a:lnTo>
                <a:lnTo>
                  <a:pt x="6120003" y="1391526"/>
                </a:lnTo>
                <a:lnTo>
                  <a:pt x="6120003" y="0"/>
                </a:lnTo>
                <a:close/>
              </a:path>
            </a:pathLst>
          </a:custGeom>
          <a:solidFill>
            <a:srgbClr val="DDD9C3"/>
          </a:solidFill>
        </p:spPr>
        <p:txBody>
          <a:bodyPr wrap="square" lIns="0" tIns="0" rIns="0" bIns="0" rtlCol="0"/>
          <a:lstStyle/>
          <a:p>
            <a:endParaRPr/>
          </a:p>
        </p:txBody>
      </p:sp>
      <p:sp>
        <p:nvSpPr>
          <p:cNvPr id="1987" name="object 15"/>
          <p:cNvSpPr txBox="1"/>
          <p:nvPr/>
        </p:nvSpPr>
        <p:spPr>
          <a:xfrm>
            <a:off x="1053264" y="7287571"/>
            <a:ext cx="5641304" cy="651653"/>
          </a:xfrm>
          <a:prstGeom prst="rect">
            <a:avLst/>
          </a:prstGeom>
        </p:spPr>
        <p:txBody>
          <a:bodyPr vert="horz" wrap="square" lIns="0" tIns="12700" rIns="0" bIns="0" rtlCol="0">
            <a:spAutoFit/>
          </a:bodyPr>
          <a:lstStyle/>
          <a:p>
            <a:pPr marL="12700" marR="5080">
              <a:lnSpc>
                <a:spcPct val="135400"/>
              </a:lnSpc>
              <a:spcBef>
                <a:spcPts val="100"/>
              </a:spcBef>
            </a:pPr>
            <a:r>
              <a:rPr lang="ja-JP" altLang="en-US" sz="1600" b="1" dirty="0">
                <a:solidFill>
                  <a:srgbClr val="221815"/>
                </a:solidFill>
                <a:latin typeface="Yu Gothic" panose="020B0400000000000000" pitchFamily="34" charset="-128"/>
                <a:ea typeface="Yu Gothic" panose="020B0400000000000000" pitchFamily="34" charset="-128"/>
                <a:cs typeface="YuGothic"/>
              </a:rPr>
              <a:t>定期的な班会議を行うなどして、情報班内での情報共有をしっかりと行いましょう！</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p:txBody>
      </p:sp>
      <p:sp>
        <p:nvSpPr>
          <p:cNvPr id="1988" name="テキスト ボックス 37"/>
          <p:cNvSpPr txBox="1"/>
          <p:nvPr/>
        </p:nvSpPr>
        <p:spPr>
          <a:xfrm>
            <a:off x="708363" y="1543050"/>
            <a:ext cx="6214805" cy="794641"/>
          </a:xfrm>
          <a:prstGeom prst="rect">
            <a:avLst/>
          </a:prstGeom>
          <a:noFill/>
        </p:spPr>
        <p:txBody>
          <a:bodyPr wrap="square">
            <a:spAutoFit/>
          </a:bodyPr>
          <a:lstStyle/>
          <a:p>
            <a:pPr indent="133350" algn="just">
              <a:lnSpc>
                <a:spcPct val="110000"/>
              </a:lnSpc>
            </a:pPr>
            <a:r>
              <a:rPr lang="ja-JP" altLang="en-US"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情報班は避難所運営において、</a:t>
            </a:r>
            <a:r>
              <a:rPr lang="ja-JP" altLang="en-US" sz="14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「情報の収集と整理」「情報・ルール等の周知・伝達」「取材対応」</a:t>
            </a:r>
            <a:r>
              <a:rPr lang="ja-JP" altLang="en-US"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を行うことが主要な役割になります。</a:t>
            </a:r>
            <a:endParaRPr lang="en-US" altLang="ja-JP" sz="14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indent="133350" algn="just">
              <a:lnSpc>
                <a:spcPct val="110000"/>
              </a:lnSpc>
            </a:pPr>
            <a:r>
              <a:rPr lang="ja-JP" altLang="en-US"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そのために、具体的には下記４つの業務を実施します。</a:t>
            </a:r>
            <a:endParaRPr lang="en-US" altLang="ja-JP"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989" name="テキスト ボックス 38"/>
          <p:cNvSpPr txBox="1"/>
          <p:nvPr/>
        </p:nvSpPr>
        <p:spPr>
          <a:xfrm>
            <a:off x="6755861" y="10175421"/>
            <a:ext cx="653467"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４１</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42890150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1" name="object 2"/>
          <p:cNvSpPr txBox="1"/>
          <p:nvPr/>
        </p:nvSpPr>
        <p:spPr>
          <a:xfrm>
            <a:off x="647363" y="945068"/>
            <a:ext cx="6281142"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6E663E"/>
                </a:solidFill>
                <a:latin typeface="Yu Gothic" panose="020B0400000000000000" pitchFamily="34" charset="-128"/>
                <a:ea typeface="Yu Gothic" panose="020B0400000000000000" pitchFamily="34" charset="-128"/>
              </a:rPr>
              <a:t>１</a:t>
            </a:r>
            <a:r>
              <a:rPr kumimoji="0" lang="en-US" altLang="ja-JP" sz="3200" b="1" kern="0">
                <a:solidFill>
                  <a:srgbClr val="6E663E"/>
                </a:solidFill>
                <a:latin typeface="Yu Gothic" panose="020B0400000000000000" pitchFamily="34" charset="-128"/>
                <a:ea typeface="Yu Gothic" panose="020B0400000000000000" pitchFamily="34" charset="-128"/>
              </a:rPr>
              <a:t>. </a:t>
            </a:r>
            <a:r>
              <a:rPr kumimoji="0" lang="ja-JP" altLang="en-US" sz="3200" b="1" kern="0">
                <a:solidFill>
                  <a:srgbClr val="6E663E"/>
                </a:solidFill>
                <a:latin typeface="Yu Gothic" panose="020B0400000000000000" pitchFamily="34" charset="-128"/>
                <a:ea typeface="Yu Gothic" panose="020B0400000000000000" pitchFamily="34" charset="-128"/>
              </a:rPr>
              <a:t>情報収集・整理</a:t>
            </a:r>
          </a:p>
        </p:txBody>
      </p:sp>
      <p:sp>
        <p:nvSpPr>
          <p:cNvPr id="1992" name="object 9"/>
          <p:cNvSpPr txBox="1"/>
          <p:nvPr/>
        </p:nvSpPr>
        <p:spPr>
          <a:xfrm>
            <a:off x="748452" y="3117453"/>
            <a:ext cx="6186293" cy="1744260"/>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6E663E"/>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避難所に既に整備されている情報機器について確認し、情報収集する上で必要な機器等を確保する。</a:t>
            </a:r>
          </a:p>
          <a:p>
            <a:pPr marL="298450" marR="5080" indent="-285750" algn="just">
              <a:lnSpc>
                <a:spcPct val="130000"/>
              </a:lnSpc>
              <a:spcAft>
                <a:spcPts val="1200"/>
              </a:spcAft>
              <a:buClr>
                <a:srgbClr val="6E663E"/>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避難所内で入手できない場合は、食料・物資班への物資等依頼票を使用して食料・物資班に調達を依頼し、必要な機器等を確保する。</a:t>
            </a:r>
          </a:p>
        </p:txBody>
      </p:sp>
      <p:grpSp>
        <p:nvGrpSpPr>
          <p:cNvPr id="1993" name="グループ化 4"/>
          <p:cNvGrpSpPr/>
          <p:nvPr/>
        </p:nvGrpSpPr>
        <p:grpSpPr>
          <a:xfrm>
            <a:off x="638626" y="2455500"/>
            <a:ext cx="6357742" cy="504190"/>
            <a:chOff x="728646" y="1851740"/>
            <a:chExt cx="6120130" cy="504190"/>
          </a:xfrm>
        </p:grpSpPr>
        <p:sp>
          <p:nvSpPr>
            <p:cNvPr id="1994"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1995"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必要な機器の確保</a:t>
              </a:r>
            </a:p>
          </p:txBody>
        </p:sp>
        <p:sp>
          <p:nvSpPr>
            <p:cNvPr id="1996"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1997"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6E663E"/>
                  </a:solidFill>
                  <a:latin typeface="Yu Gothic" panose="020B0400000000000000" pitchFamily="34" charset="-128"/>
                  <a:ea typeface="Yu Gothic" panose="020B0400000000000000" pitchFamily="34" charset="-128"/>
                  <a:cs typeface="YuGothic"/>
                </a:rPr>
                <a:t>１</a:t>
              </a:r>
              <a:endParaRPr sz="2100" b="1">
                <a:solidFill>
                  <a:srgbClr val="6E663E"/>
                </a:solidFill>
                <a:latin typeface="Yu Gothic" panose="020B0400000000000000" pitchFamily="34" charset="-128"/>
                <a:ea typeface="Yu Gothic" panose="020B0400000000000000" pitchFamily="34" charset="-128"/>
                <a:cs typeface="YuGothic"/>
              </a:endParaRPr>
            </a:p>
          </p:txBody>
        </p:sp>
      </p:grpSp>
      <p:grpSp>
        <p:nvGrpSpPr>
          <p:cNvPr id="1998" name="グループ化 9"/>
          <p:cNvGrpSpPr/>
          <p:nvPr/>
        </p:nvGrpSpPr>
        <p:grpSpPr>
          <a:xfrm>
            <a:off x="699893" y="1599562"/>
            <a:ext cx="6283775" cy="648000"/>
            <a:chOff x="689917" y="1624372"/>
            <a:chExt cx="6283775" cy="648000"/>
          </a:xfrm>
        </p:grpSpPr>
        <p:pic>
          <p:nvPicPr>
            <p:cNvPr id="1999" name="グラフィックス 10"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665526"/>
              <a:ext cx="530604" cy="530604"/>
            </a:xfrm>
            <a:prstGeom prst="rect">
              <a:avLst/>
            </a:prstGeom>
          </p:spPr>
        </p:pic>
        <p:sp>
          <p:nvSpPr>
            <p:cNvPr id="2000" name="正方形/長方形 11"/>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01" name="object 9"/>
          <p:cNvSpPr txBox="1"/>
          <p:nvPr/>
        </p:nvSpPr>
        <p:spPr>
          <a:xfrm>
            <a:off x="742212" y="6119591"/>
            <a:ext cx="6186293" cy="3012299"/>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6E663E"/>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市災害対策本部から避難所に関係する情報、地域に関係する被害やライフライン等の情報を収集する。</a:t>
            </a:r>
          </a:p>
          <a:p>
            <a:pPr marL="298450" marR="5080" indent="-285750" algn="just">
              <a:lnSpc>
                <a:spcPct val="130000"/>
              </a:lnSpc>
              <a:spcAft>
                <a:spcPts val="1200"/>
              </a:spcAft>
              <a:buClr>
                <a:srgbClr val="6E663E"/>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ラジオ、新聞、テレビ、パソコン（インターネットやＳＮＳ）など、メディアを通じて、地域に関する情報を収集する。</a:t>
            </a:r>
          </a:p>
          <a:p>
            <a:pPr marL="298450" marR="5080" indent="-285750" algn="just">
              <a:lnSpc>
                <a:spcPct val="130000"/>
              </a:lnSpc>
              <a:spcAft>
                <a:spcPts val="1200"/>
              </a:spcAft>
              <a:buClr>
                <a:srgbClr val="6E663E"/>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避難所周辺や地域の状況確認（情報収集）を行い、地域の情報を収集する。</a:t>
            </a:r>
          </a:p>
          <a:p>
            <a:pPr marL="298450" marR="5080" indent="-285750" algn="just">
              <a:lnSpc>
                <a:spcPct val="130000"/>
              </a:lnSpc>
              <a:spcAft>
                <a:spcPts val="1200"/>
              </a:spcAft>
              <a:buClr>
                <a:srgbClr val="6E663E"/>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収集した情報は種類や分類ごとに整理する。避難所に関係する機関等の連絡先は、関係機関連絡先一覧表に整理する。</a:t>
            </a:r>
          </a:p>
        </p:txBody>
      </p:sp>
      <p:grpSp>
        <p:nvGrpSpPr>
          <p:cNvPr id="2002" name="グループ化 13"/>
          <p:cNvGrpSpPr/>
          <p:nvPr/>
        </p:nvGrpSpPr>
        <p:grpSpPr>
          <a:xfrm>
            <a:off x="632386" y="5457638"/>
            <a:ext cx="6357742" cy="504190"/>
            <a:chOff x="728646" y="1851740"/>
            <a:chExt cx="6120130" cy="504190"/>
          </a:xfrm>
        </p:grpSpPr>
        <p:sp>
          <p:nvSpPr>
            <p:cNvPr id="2003"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004"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外部からの情報の収集・整理</a:t>
              </a:r>
            </a:p>
          </p:txBody>
        </p:sp>
        <p:sp>
          <p:nvSpPr>
            <p:cNvPr id="2005"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006"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6E663E"/>
                  </a:solidFill>
                  <a:latin typeface="Yu Gothic" panose="020B0400000000000000" pitchFamily="34" charset="-128"/>
                  <a:ea typeface="Yu Gothic" panose="020B0400000000000000" pitchFamily="34" charset="-128"/>
                  <a:cs typeface="YuGothic"/>
                </a:rPr>
                <a:t>２</a:t>
              </a:r>
              <a:endParaRPr sz="2100" b="1">
                <a:solidFill>
                  <a:srgbClr val="6E663E"/>
                </a:solidFill>
                <a:latin typeface="Yu Gothic" panose="020B0400000000000000" pitchFamily="34" charset="-128"/>
                <a:ea typeface="Yu Gothic" panose="020B0400000000000000" pitchFamily="34" charset="-128"/>
                <a:cs typeface="YuGothic"/>
              </a:endParaRPr>
            </a:p>
          </p:txBody>
        </p:sp>
      </p:grpSp>
      <p:sp>
        <p:nvSpPr>
          <p:cNvPr id="2007" name="object 5"/>
          <p:cNvSpPr txBox="1"/>
          <p:nvPr/>
        </p:nvSpPr>
        <p:spPr>
          <a:xfrm>
            <a:off x="1386123" y="1708299"/>
            <a:ext cx="5338977" cy="443711"/>
          </a:xfrm>
          <a:prstGeom prst="rect">
            <a:avLst/>
          </a:prstGeom>
        </p:spPr>
        <p:txBody>
          <a:bodyPr vert="horz" wrap="square" lIns="0" tIns="12700" rIns="0" bIns="0" rtlCol="0">
            <a:spAutoFit/>
          </a:bodyPr>
          <a:lstStyle/>
          <a:p>
            <a:pPr marL="12700">
              <a:lnSpc>
                <a:spcPct val="100000"/>
              </a:lnSpc>
              <a:spcBef>
                <a:spcPts val="100"/>
              </a:spcBef>
            </a:pPr>
            <a:r>
              <a:rPr lang="ja-JP" altLang="en-US" sz="1400" b="1" dirty="0">
                <a:solidFill>
                  <a:srgbClr val="221815"/>
                </a:solidFill>
                <a:latin typeface="Yu Gothic" panose="020B0400000000000000" pitchFamily="34" charset="-128"/>
                <a:ea typeface="Yu Gothic" panose="020B0400000000000000" pitchFamily="34" charset="-128"/>
                <a:cs typeface="YuGothic"/>
              </a:rPr>
              <a:t>様式</a:t>
            </a:r>
            <a:r>
              <a:rPr lang="en-US" altLang="ja-JP" sz="1400" b="1" dirty="0">
                <a:solidFill>
                  <a:srgbClr val="221815"/>
                </a:solidFill>
                <a:latin typeface="Yu Gothic" panose="020B0400000000000000" pitchFamily="34" charset="-128"/>
                <a:ea typeface="Yu Gothic" panose="020B0400000000000000" pitchFamily="34" charset="-128"/>
                <a:cs typeface="YuGothic"/>
              </a:rPr>
              <a:t>24</a:t>
            </a:r>
            <a:r>
              <a:rPr lang="ja-JP" altLang="en-US" sz="1400" b="1" dirty="0">
                <a:solidFill>
                  <a:srgbClr val="221815"/>
                </a:solidFill>
                <a:latin typeface="Yu Gothic" panose="020B0400000000000000" pitchFamily="34" charset="-128"/>
                <a:ea typeface="Yu Gothic" panose="020B0400000000000000" pitchFamily="34" charset="-128"/>
                <a:cs typeface="YuGothic"/>
              </a:rPr>
              <a:t>：関係機関連絡先一覧表、様式</a:t>
            </a:r>
            <a:r>
              <a:rPr lang="en-US" altLang="ja-JP" sz="1400" b="1" dirty="0">
                <a:solidFill>
                  <a:srgbClr val="221815"/>
                </a:solidFill>
                <a:latin typeface="Yu Gothic" panose="020B0400000000000000" pitchFamily="34" charset="-128"/>
                <a:ea typeface="Yu Gothic" panose="020B0400000000000000" pitchFamily="34" charset="-128"/>
                <a:cs typeface="YuGothic"/>
              </a:rPr>
              <a:t>32</a:t>
            </a:r>
            <a:r>
              <a:rPr lang="ja-JP" altLang="en-US" sz="1400" b="1" dirty="0">
                <a:solidFill>
                  <a:srgbClr val="221815"/>
                </a:solidFill>
                <a:latin typeface="Yu Gothic" panose="020B0400000000000000" pitchFamily="34" charset="-128"/>
                <a:ea typeface="Yu Gothic" panose="020B0400000000000000" pitchFamily="34" charset="-128"/>
                <a:cs typeface="YuGothic"/>
              </a:rPr>
              <a:t>：食料・物資班への物資等依頼票</a:t>
            </a:r>
            <a:endParaRPr lang="zh-TW" altLang="en-US" sz="1400" b="1" dirty="0">
              <a:solidFill>
                <a:srgbClr val="221815"/>
              </a:solidFill>
              <a:latin typeface="Yu Gothic" panose="020B0400000000000000" pitchFamily="34" charset="-128"/>
              <a:ea typeface="Yu Gothic" panose="020B0400000000000000" pitchFamily="34" charset="-128"/>
              <a:cs typeface="YuGothic"/>
            </a:endParaRPr>
          </a:p>
        </p:txBody>
      </p:sp>
      <p:sp>
        <p:nvSpPr>
          <p:cNvPr id="2008" name="テキスト ボックス 19"/>
          <p:cNvSpPr txBox="1"/>
          <p:nvPr/>
        </p:nvSpPr>
        <p:spPr>
          <a:xfrm>
            <a:off x="699893" y="4980034"/>
            <a:ext cx="5529610" cy="338554"/>
          </a:xfrm>
          <a:prstGeom prst="rect">
            <a:avLst/>
          </a:prstGeom>
          <a:noFill/>
        </p:spPr>
        <p:txBody>
          <a:bodyPr wrap="square">
            <a:spAutoFit/>
          </a:bodyPr>
          <a:lstStyle/>
          <a:p>
            <a:r>
              <a:rPr lang="ja-JP" altLang="en-US" sz="1600" b="1" u="sng" dirty="0">
                <a:solidFill>
                  <a:srgbClr val="172A88"/>
                </a:solidFill>
                <a:latin typeface="Yu Gothic" panose="020B0400000000000000" pitchFamily="34" charset="-128"/>
                <a:ea typeface="Yu Gothic" panose="020B0400000000000000" pitchFamily="34" charset="-128"/>
                <a:cs typeface="YuGothic"/>
              </a:rPr>
              <a:t>⇒</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コツ・ポイント７</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情報機器の確保</a:t>
            </a:r>
            <a:endParaRPr lang="ja-JP" altLang="en-US" sz="1600" u="sng" dirty="0">
              <a:solidFill>
                <a:srgbClr val="172A88"/>
              </a:solidFill>
            </a:endParaRPr>
          </a:p>
        </p:txBody>
      </p:sp>
      <p:sp>
        <p:nvSpPr>
          <p:cNvPr id="2009" name="テキスト ボックス 20"/>
          <p:cNvSpPr txBox="1"/>
          <p:nvPr/>
        </p:nvSpPr>
        <p:spPr>
          <a:xfrm>
            <a:off x="708101" y="9504536"/>
            <a:ext cx="5529610" cy="338554"/>
          </a:xfrm>
          <a:prstGeom prst="rect">
            <a:avLst/>
          </a:prstGeom>
          <a:noFill/>
        </p:spPr>
        <p:txBody>
          <a:bodyPr wrap="square">
            <a:spAutoFit/>
          </a:bodyPr>
          <a:lstStyle/>
          <a:p>
            <a:r>
              <a:rPr lang="ja-JP" altLang="en-US" sz="1600" b="1" u="sng">
                <a:solidFill>
                  <a:srgbClr val="172A88"/>
                </a:solidFill>
                <a:latin typeface="Yu Gothic" panose="020B0400000000000000" pitchFamily="34" charset="-128"/>
                <a:ea typeface="Yu Gothic" panose="020B0400000000000000" pitchFamily="34" charset="-128"/>
                <a:cs typeface="YuGothic"/>
              </a:rPr>
              <a:t>⇒</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コツ・ポイント８</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収集する情報</a:t>
            </a:r>
            <a:endParaRPr lang="ja-JP" altLang="en-US" sz="1600" u="sng">
              <a:solidFill>
                <a:srgbClr val="172A88"/>
              </a:solidFill>
            </a:endParaRPr>
          </a:p>
        </p:txBody>
      </p:sp>
      <p:sp>
        <p:nvSpPr>
          <p:cNvPr id="2010" name="テキスト ボックス 21"/>
          <p:cNvSpPr txBox="1"/>
          <p:nvPr/>
        </p:nvSpPr>
        <p:spPr>
          <a:xfrm>
            <a:off x="151488" y="10148207"/>
            <a:ext cx="667321" cy="369332"/>
          </a:xfrm>
          <a:prstGeom prst="rect">
            <a:avLst/>
          </a:prstGeom>
          <a:noFill/>
        </p:spPr>
        <p:txBody>
          <a:bodyPr wrap="square">
            <a:spAutoFit/>
          </a:bodyPr>
          <a:lstStyle/>
          <a:p>
            <a:pPr algn="ctr"/>
            <a:r>
              <a:rPr lang="ja-JP" altLang="en-US" kern="100" dirty="0">
                <a:solidFill>
                  <a:schemeClr val="tx1">
                    <a:lumMod val="50000"/>
                    <a:lumOff val="50000"/>
                  </a:schemeClr>
                </a:solidFill>
                <a:latin typeface="+mj-ea"/>
                <a:ea typeface="+mj-ea"/>
                <a:cs typeface="Times New Roman" panose="02020603050405020304" pitchFamily="18" charset="0"/>
              </a:rPr>
              <a:t>４２</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21778517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2" name="object 2"/>
          <p:cNvSpPr txBox="1"/>
          <p:nvPr/>
        </p:nvSpPr>
        <p:spPr>
          <a:xfrm>
            <a:off x="554534" y="932383"/>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dirty="0">
                <a:solidFill>
                  <a:srgbClr val="6E663E"/>
                </a:solidFill>
                <a:latin typeface="Yu Gothic" panose="020B0400000000000000" pitchFamily="34" charset="-128"/>
                <a:ea typeface="Yu Gothic" panose="020B0400000000000000" pitchFamily="34" charset="-128"/>
              </a:rPr>
              <a:t>１</a:t>
            </a:r>
            <a:r>
              <a:rPr kumimoji="0" lang="en-US" altLang="ja-JP" sz="3200" b="1" kern="0" dirty="0">
                <a:solidFill>
                  <a:srgbClr val="6E663E"/>
                </a:solidFill>
                <a:latin typeface="Yu Gothic" panose="020B0400000000000000" pitchFamily="34" charset="-128"/>
                <a:ea typeface="Yu Gothic" panose="020B0400000000000000" pitchFamily="34" charset="-128"/>
              </a:rPr>
              <a:t>. </a:t>
            </a:r>
            <a:r>
              <a:rPr kumimoji="0" lang="ja-JP" altLang="en-US" sz="3200" b="1" kern="0" dirty="0">
                <a:solidFill>
                  <a:srgbClr val="6E663E"/>
                </a:solidFill>
                <a:latin typeface="Yu Gothic" panose="020B0400000000000000" pitchFamily="34" charset="-128"/>
                <a:ea typeface="Yu Gothic" panose="020B0400000000000000" pitchFamily="34" charset="-128"/>
              </a:rPr>
              <a:t>情報収集・整理</a:t>
            </a:r>
          </a:p>
        </p:txBody>
      </p:sp>
      <p:grpSp>
        <p:nvGrpSpPr>
          <p:cNvPr id="2013" name="グループ化 3"/>
          <p:cNvGrpSpPr/>
          <p:nvPr/>
        </p:nvGrpSpPr>
        <p:grpSpPr>
          <a:xfrm>
            <a:off x="696349" y="1643602"/>
            <a:ext cx="6283775" cy="648000"/>
            <a:chOff x="689917" y="1624372"/>
            <a:chExt cx="6283775" cy="648000"/>
          </a:xfrm>
        </p:grpSpPr>
        <p:pic>
          <p:nvPicPr>
            <p:cNvPr id="2014" name="グラフィックス 4"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665526"/>
              <a:ext cx="530604" cy="530604"/>
            </a:xfrm>
            <a:prstGeom prst="rect">
              <a:avLst/>
            </a:prstGeom>
          </p:spPr>
        </p:pic>
        <p:sp>
          <p:nvSpPr>
            <p:cNvPr id="2015" name="正方形/長方形 5"/>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16" name="グループ化 6"/>
          <p:cNvGrpSpPr/>
          <p:nvPr/>
        </p:nvGrpSpPr>
        <p:grpSpPr>
          <a:xfrm>
            <a:off x="641686" y="2455817"/>
            <a:ext cx="6357742" cy="504190"/>
            <a:chOff x="728646" y="1851740"/>
            <a:chExt cx="6120130" cy="504190"/>
          </a:xfrm>
        </p:grpSpPr>
        <p:sp>
          <p:nvSpPr>
            <p:cNvPr id="2017"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018"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外部からの情報の収集・整理</a:t>
              </a:r>
            </a:p>
          </p:txBody>
        </p:sp>
        <p:sp>
          <p:nvSpPr>
            <p:cNvPr id="2019"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020"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6E663E"/>
                  </a:solidFill>
                  <a:latin typeface="Yu Gothic" panose="020B0400000000000000" pitchFamily="34" charset="-128"/>
                  <a:ea typeface="Yu Gothic" panose="020B0400000000000000" pitchFamily="34" charset="-128"/>
                  <a:cs typeface="YuGothic"/>
                </a:rPr>
                <a:t>２</a:t>
              </a:r>
            </a:p>
          </p:txBody>
        </p:sp>
      </p:grpSp>
      <p:sp>
        <p:nvSpPr>
          <p:cNvPr id="2021" name="object 5"/>
          <p:cNvSpPr txBox="1"/>
          <p:nvPr/>
        </p:nvSpPr>
        <p:spPr>
          <a:xfrm>
            <a:off x="1382580" y="1848835"/>
            <a:ext cx="5031002" cy="228268"/>
          </a:xfrm>
          <a:prstGeom prst="rect">
            <a:avLst/>
          </a:prstGeom>
        </p:spPr>
        <p:txBody>
          <a:bodyPr vert="horz" wrap="square" lIns="0" tIns="12700" rIns="0" bIns="0" rtlCol="0">
            <a:spAutoFit/>
          </a:bodyPr>
          <a:lstStyle/>
          <a:p>
            <a:pPr marL="12700">
              <a:lnSpc>
                <a:spcPct val="100000"/>
              </a:lnSpc>
              <a:spcBef>
                <a:spcPts val="100"/>
              </a:spcBef>
            </a:pPr>
            <a:r>
              <a:rPr lang="zh-TW" altLang="en-US" sz="1400" b="1">
                <a:latin typeface="Yu Gothic" panose="020B0400000000000000" pitchFamily="34" charset="-128"/>
                <a:ea typeface="Yu Gothic" panose="020B0400000000000000" pitchFamily="34" charset="-128"/>
                <a:cs typeface="YuGothic"/>
              </a:rPr>
              <a:t>様式</a:t>
            </a:r>
            <a:r>
              <a:rPr lang="en-US" altLang="zh-TW" sz="1400" b="1">
                <a:latin typeface="Yu Gothic" panose="020B0400000000000000" pitchFamily="34" charset="-128"/>
                <a:ea typeface="Yu Gothic" panose="020B0400000000000000" pitchFamily="34" charset="-128"/>
                <a:cs typeface="YuGothic"/>
              </a:rPr>
              <a:t>07</a:t>
            </a:r>
            <a:r>
              <a:rPr lang="zh-TW" altLang="en-US" sz="1400" b="1">
                <a:latin typeface="Yu Gothic" panose="020B0400000000000000" pitchFamily="34" charset="-128"/>
                <a:ea typeface="Yu Gothic" panose="020B0400000000000000" pitchFamily="34" charset="-128"/>
                <a:cs typeface="YuGothic"/>
              </a:rPr>
              <a:t>：避難所状況報告書</a:t>
            </a:r>
          </a:p>
        </p:txBody>
      </p:sp>
      <p:graphicFrame>
        <p:nvGraphicFramePr>
          <p:cNvPr id="2022" name="表 5"/>
          <p:cNvGraphicFramePr>
            <a:graphicFrameLocks noGrp="1"/>
          </p:cNvGraphicFramePr>
          <p:nvPr>
            <p:extLst>
              <p:ext uri="{D42A27DB-BD31-4B8C-83A1-F6EECF244321}">
                <p14:modId xmlns:p14="http://schemas.microsoft.com/office/powerpoint/2010/main" val="2544289275"/>
              </p:ext>
            </p:extLst>
          </p:nvPr>
        </p:nvGraphicFramePr>
        <p:xfrm>
          <a:off x="460012" y="3469724"/>
          <a:ext cx="6629709" cy="6731000"/>
        </p:xfrm>
        <a:graphic>
          <a:graphicData uri="http://schemas.openxmlformats.org/drawingml/2006/table">
            <a:tbl>
              <a:tblPr firstRow="1" bandRow="1">
                <a:tableStyleId>{5C22544A-7EE6-4342-B048-85BDC9FD1C3A}</a:tableStyleId>
              </a:tblPr>
              <a:tblGrid>
                <a:gridCol w="472934">
                  <a:extLst>
                    <a:ext uri="{9D8B030D-6E8A-4147-A177-3AD203B41FA5}"/>
                  </a:extLst>
                </a:gridCol>
                <a:gridCol w="3204775">
                  <a:extLst>
                    <a:ext uri="{9D8B030D-6E8A-4147-A177-3AD203B41FA5}"/>
                  </a:extLst>
                </a:gridCol>
                <a:gridCol w="2952000">
                  <a:extLst>
                    <a:ext uri="{9D8B030D-6E8A-4147-A177-3AD203B41FA5}"/>
                  </a:extLst>
                </a:gridCol>
              </a:tblGrid>
              <a:tr h="324000">
                <a:tc>
                  <a:txBody>
                    <a:bodyPr/>
                    <a:lstStyle/>
                    <a:p>
                      <a:pPr algn="ctr"/>
                      <a:r>
                        <a:rPr kumimoji="1" lang="en-US" altLang="ja-JP" sz="1600" dirty="0">
                          <a:solidFill>
                            <a:schemeClr val="bg1"/>
                          </a:solidFill>
                          <a:latin typeface="游ゴシック" panose="020B0400000000000000" pitchFamily="50" charset="-128"/>
                          <a:ea typeface="游ゴシック" panose="020B0400000000000000" pitchFamily="50" charset="-128"/>
                        </a:rPr>
                        <a:t>No</a:t>
                      </a:r>
                      <a:endParaRPr kumimoji="1" lang="ja-JP" altLang="en-US" sz="1600" dirty="0">
                        <a:solidFill>
                          <a:schemeClr val="bg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E663E"/>
                    </a:solidFill>
                  </a:tcPr>
                </a:tc>
                <a:tc>
                  <a:txBody>
                    <a:bodyPr/>
                    <a:lstStyle/>
                    <a:p>
                      <a:pPr algn="ctr"/>
                      <a:r>
                        <a:rPr kumimoji="1" lang="ja-JP" altLang="en-US" sz="1600" dirty="0">
                          <a:solidFill>
                            <a:schemeClr val="bg1"/>
                          </a:solidFill>
                          <a:latin typeface="游ゴシック" panose="020B0400000000000000" pitchFamily="50" charset="-128"/>
                          <a:ea typeface="游ゴシック" panose="020B0400000000000000" pitchFamily="50" charset="-128"/>
                        </a:rPr>
                        <a:t>必要な情報</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E663E"/>
                    </a:solidFill>
                  </a:tcPr>
                </a:tc>
                <a:tc>
                  <a:txBody>
                    <a:bodyPr/>
                    <a:lstStyle/>
                    <a:p>
                      <a:pPr algn="ctr"/>
                      <a:r>
                        <a:rPr kumimoji="1" lang="ja-JP" altLang="en-US" sz="1600" dirty="0">
                          <a:solidFill>
                            <a:schemeClr val="bg1"/>
                          </a:solidFill>
                          <a:latin typeface="游ゴシック" panose="020B0400000000000000" pitchFamily="50" charset="-128"/>
                          <a:ea typeface="游ゴシック" panose="020B0400000000000000" pitchFamily="50" charset="-128"/>
                        </a:rPr>
                        <a:t>情報の入手手段（例）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E663E"/>
                    </a:solidFill>
                  </a:tcPr>
                </a:tc>
                <a:extLst>
                  <a:ext uri="{0D108BD9-81ED-4DB2-BD59-A6C34878D82A}"/>
                </a:extLst>
              </a:tr>
              <a:tr h="370840">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1</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安否情報</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zh-TW" altLang="en-US" sz="1600" b="1">
                          <a:solidFill>
                            <a:schemeClr val="tx1"/>
                          </a:solidFill>
                          <a:latin typeface="游ゴシック" panose="020B0400000000000000" pitchFamily="50" charset="-128"/>
                          <a:ea typeface="游ゴシック" panose="020B0400000000000000" pitchFamily="50" charset="-128"/>
                        </a:rPr>
                        <a:t>市災害対策本部</a:t>
                      </a:r>
                      <a:r>
                        <a:rPr kumimoji="1" lang="ja-JP" altLang="en-US" sz="1600" b="1">
                          <a:solidFill>
                            <a:schemeClr val="tx1"/>
                          </a:solidFill>
                          <a:latin typeface="游ゴシック" panose="020B0400000000000000" pitchFamily="50" charset="-128"/>
                          <a:ea typeface="游ゴシック" panose="020B0400000000000000" pitchFamily="50" charset="-128"/>
                        </a:rPr>
                        <a:t>へ</a:t>
                      </a:r>
                      <a:r>
                        <a:rPr kumimoji="1" lang="ja-JP" altLang="en-US" sz="1600" b="1" dirty="0">
                          <a:solidFill>
                            <a:schemeClr val="tx1"/>
                          </a:solidFill>
                          <a:latin typeface="游ゴシック" panose="020B0400000000000000" pitchFamily="50" charset="-128"/>
                          <a:ea typeface="游ゴシック" panose="020B0400000000000000" pitchFamily="50" charset="-128"/>
                        </a:rPr>
                        <a:t>の問合せ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extLst>
              </a:tr>
              <a:tr h="370840">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2</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被害情報</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zh-TW" altLang="en-US" sz="1600" b="1">
                          <a:solidFill>
                            <a:schemeClr val="tx1"/>
                          </a:solidFill>
                          <a:latin typeface="游ゴシック" panose="020B0400000000000000" pitchFamily="50" charset="-128"/>
                          <a:ea typeface="游ゴシック" panose="020B0400000000000000" pitchFamily="50" charset="-128"/>
                        </a:rPr>
                        <a:t>市災害対策本部</a:t>
                      </a:r>
                      <a:r>
                        <a:rPr kumimoji="1" lang="ja-JP" altLang="en-US" sz="1600" b="1">
                          <a:solidFill>
                            <a:schemeClr val="tx1"/>
                          </a:solidFill>
                          <a:latin typeface="游ゴシック" panose="020B0400000000000000" pitchFamily="50" charset="-128"/>
                          <a:ea typeface="游ゴシック" panose="020B0400000000000000" pitchFamily="50" charset="-128"/>
                        </a:rPr>
                        <a:t>へ</a:t>
                      </a:r>
                      <a:r>
                        <a:rPr kumimoji="1" lang="ja-JP" altLang="en-US" sz="1600" b="1" dirty="0">
                          <a:solidFill>
                            <a:schemeClr val="tx1"/>
                          </a:solidFill>
                          <a:latin typeface="游ゴシック" panose="020B0400000000000000" pitchFamily="50" charset="-128"/>
                          <a:ea typeface="游ゴシック" panose="020B0400000000000000" pitchFamily="50" charset="-128"/>
                        </a:rPr>
                        <a:t>の問合せ、地域での情報収集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extLst>
              </a:tr>
              <a:tr h="370840">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3</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救護所の設置状況や医療対応できる避難所の状況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zh-TW" altLang="en-US" sz="1600" b="1">
                          <a:solidFill>
                            <a:schemeClr val="tx1"/>
                          </a:solidFill>
                          <a:latin typeface="游ゴシック" panose="020B0400000000000000" pitchFamily="50" charset="-128"/>
                          <a:ea typeface="游ゴシック" panose="020B0400000000000000" pitchFamily="50" charset="-128"/>
                        </a:rPr>
                        <a:t>市災害対策本部</a:t>
                      </a:r>
                      <a:r>
                        <a:rPr kumimoji="1" lang="ja-JP" altLang="en-US" sz="1600" b="1">
                          <a:solidFill>
                            <a:schemeClr val="tx1"/>
                          </a:solidFill>
                          <a:latin typeface="游ゴシック" panose="020B0400000000000000" pitchFamily="50" charset="-128"/>
                          <a:ea typeface="游ゴシック" panose="020B0400000000000000" pitchFamily="50" charset="-128"/>
                        </a:rPr>
                        <a:t>へ</a:t>
                      </a:r>
                      <a:r>
                        <a:rPr kumimoji="1" lang="ja-JP" altLang="en-US" sz="1600" b="1" dirty="0">
                          <a:solidFill>
                            <a:schemeClr val="tx1"/>
                          </a:solidFill>
                          <a:latin typeface="游ゴシック" panose="020B0400000000000000" pitchFamily="50" charset="-128"/>
                          <a:ea typeface="游ゴシック" panose="020B0400000000000000" pitchFamily="50" charset="-128"/>
                        </a:rPr>
                        <a:t>の問合せ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extLst>
              </a:tr>
              <a:tr h="370840">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4</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近くの病院など医療機関の開業状況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近隣の医療機関への</a:t>
                      </a:r>
                      <a:r>
                        <a:rPr kumimoji="1" lang="en-US" altLang="ja-JP" sz="1600" b="1" dirty="0">
                          <a:solidFill>
                            <a:schemeClr val="tx1"/>
                          </a:solidFill>
                          <a:latin typeface="游ゴシック" panose="020B0400000000000000" pitchFamily="50" charset="-128"/>
                          <a:ea typeface="游ゴシック" panose="020B0400000000000000" pitchFamily="50" charset="-128"/>
                        </a:rPr>
                        <a:t>HP</a:t>
                      </a:r>
                      <a:r>
                        <a:rPr kumimoji="1" lang="ja-JP" altLang="en-US" sz="1600" b="1" dirty="0">
                          <a:solidFill>
                            <a:schemeClr val="tx1"/>
                          </a:solidFill>
                          <a:latin typeface="游ゴシック" panose="020B0400000000000000" pitchFamily="50" charset="-128"/>
                          <a:ea typeface="游ゴシック" panose="020B0400000000000000" pitchFamily="50" charset="-128"/>
                        </a:rPr>
                        <a:t>や</a:t>
                      </a:r>
                      <a:r>
                        <a:rPr kumimoji="1" lang="en-US" altLang="ja-JP" sz="1600" b="1" dirty="0">
                          <a:solidFill>
                            <a:schemeClr val="tx1"/>
                          </a:solidFill>
                          <a:latin typeface="游ゴシック" panose="020B0400000000000000" pitchFamily="50" charset="-128"/>
                          <a:ea typeface="游ゴシック" panose="020B0400000000000000" pitchFamily="50" charset="-128"/>
                        </a:rPr>
                        <a:t>SNS</a:t>
                      </a:r>
                      <a:r>
                        <a:rPr kumimoji="1" lang="ja-JP" altLang="en-US" sz="1600" b="1" dirty="0">
                          <a:solidFill>
                            <a:schemeClr val="tx1"/>
                          </a:solidFill>
                          <a:latin typeface="游ゴシック" panose="020B0400000000000000" pitchFamily="50" charset="-128"/>
                          <a:ea typeface="游ゴシック" panose="020B0400000000000000" pitchFamily="50" charset="-128"/>
                        </a:rPr>
                        <a:t>の確認または問合せ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extLst>
              </a:tr>
              <a:tr h="370840">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5</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福祉避難所の受け入れ状況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zh-TW" altLang="en-US" sz="1600" b="1">
                          <a:solidFill>
                            <a:schemeClr val="tx1"/>
                          </a:solidFill>
                          <a:latin typeface="游ゴシック" panose="020B0400000000000000" pitchFamily="50" charset="-128"/>
                          <a:ea typeface="游ゴシック" panose="020B0400000000000000" pitchFamily="50" charset="-128"/>
                        </a:rPr>
                        <a:t>市災害対策本部</a:t>
                      </a:r>
                      <a:r>
                        <a:rPr kumimoji="1" lang="ja-JP" altLang="en-US" sz="1600" b="1">
                          <a:solidFill>
                            <a:schemeClr val="tx1"/>
                          </a:solidFill>
                          <a:latin typeface="游ゴシック" panose="020B0400000000000000" pitchFamily="50" charset="-128"/>
                          <a:ea typeface="游ゴシック" panose="020B0400000000000000" pitchFamily="50" charset="-128"/>
                        </a:rPr>
                        <a:t>へ</a:t>
                      </a:r>
                      <a:r>
                        <a:rPr kumimoji="1" lang="ja-JP" altLang="en-US" sz="1600" b="1" dirty="0">
                          <a:solidFill>
                            <a:schemeClr val="tx1"/>
                          </a:solidFill>
                          <a:latin typeface="游ゴシック" panose="020B0400000000000000" pitchFamily="50" charset="-128"/>
                          <a:ea typeface="游ゴシック" panose="020B0400000000000000" pitchFamily="50" charset="-128"/>
                        </a:rPr>
                        <a:t>の問合せ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extLst>
              </a:tr>
              <a:tr h="370840">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6</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新たな避難所の開設状況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zh-TW" altLang="en-US" sz="1600" b="1">
                          <a:solidFill>
                            <a:schemeClr val="tx1"/>
                          </a:solidFill>
                          <a:latin typeface="游ゴシック" panose="020B0400000000000000" pitchFamily="50" charset="-128"/>
                          <a:ea typeface="游ゴシック" panose="020B0400000000000000" pitchFamily="50" charset="-128"/>
                        </a:rPr>
                        <a:t>市災害対策本部</a:t>
                      </a:r>
                      <a:r>
                        <a:rPr kumimoji="1" lang="ja-JP" altLang="en-US" sz="1600" b="1">
                          <a:solidFill>
                            <a:schemeClr val="tx1"/>
                          </a:solidFill>
                          <a:latin typeface="游ゴシック" panose="020B0400000000000000" pitchFamily="50" charset="-128"/>
                          <a:ea typeface="游ゴシック" panose="020B0400000000000000" pitchFamily="50" charset="-128"/>
                        </a:rPr>
                        <a:t>へ</a:t>
                      </a:r>
                      <a:r>
                        <a:rPr kumimoji="1" lang="ja-JP" altLang="en-US" sz="1600" b="1" dirty="0">
                          <a:solidFill>
                            <a:schemeClr val="tx1"/>
                          </a:solidFill>
                          <a:latin typeface="游ゴシック" panose="020B0400000000000000" pitchFamily="50" charset="-128"/>
                          <a:ea typeface="游ゴシック" panose="020B0400000000000000" pitchFamily="50" charset="-128"/>
                        </a:rPr>
                        <a:t>の問合せ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extLst>
              </a:tr>
              <a:tr h="370840">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7</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医療チームや保健師、</a:t>
                      </a:r>
                      <a:r>
                        <a:rPr kumimoji="1" lang="en-US" altLang="ja-JP" sz="1600" b="1" dirty="0">
                          <a:solidFill>
                            <a:schemeClr val="tx1"/>
                          </a:solidFill>
                          <a:latin typeface="游ゴシック" panose="020B0400000000000000" pitchFamily="50" charset="-128"/>
                          <a:ea typeface="游ゴシック" panose="020B0400000000000000" pitchFamily="50" charset="-128"/>
                        </a:rPr>
                        <a:t>DCAT</a:t>
                      </a:r>
                      <a:r>
                        <a:rPr kumimoji="1" lang="ja-JP" altLang="en-US" sz="1600" b="1" dirty="0">
                          <a:solidFill>
                            <a:schemeClr val="tx1"/>
                          </a:solidFill>
                          <a:latin typeface="游ゴシック" panose="020B0400000000000000" pitchFamily="50" charset="-128"/>
                          <a:ea typeface="游ゴシック" panose="020B0400000000000000" pitchFamily="50" charset="-128"/>
                        </a:rPr>
                        <a:t>（災害派遣福祉チーム）など医療、保健や福祉の専門家の巡回状況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zh-TW" altLang="en-US" sz="1600" b="1">
                          <a:solidFill>
                            <a:schemeClr val="tx1"/>
                          </a:solidFill>
                          <a:latin typeface="游ゴシック" panose="020B0400000000000000" pitchFamily="50" charset="-128"/>
                          <a:ea typeface="游ゴシック" panose="020B0400000000000000" pitchFamily="50" charset="-128"/>
                        </a:rPr>
                        <a:t>市災害対策本部</a:t>
                      </a:r>
                      <a:r>
                        <a:rPr kumimoji="1" lang="ja-JP" altLang="en-US" sz="1600" b="1">
                          <a:solidFill>
                            <a:schemeClr val="tx1"/>
                          </a:solidFill>
                          <a:latin typeface="游ゴシック" panose="020B0400000000000000" pitchFamily="50" charset="-128"/>
                          <a:ea typeface="游ゴシック" panose="020B0400000000000000" pitchFamily="50" charset="-128"/>
                        </a:rPr>
                        <a:t>へ</a:t>
                      </a:r>
                      <a:r>
                        <a:rPr kumimoji="1" lang="ja-JP" altLang="en-US" sz="1600" b="1" dirty="0">
                          <a:solidFill>
                            <a:schemeClr val="tx1"/>
                          </a:solidFill>
                          <a:latin typeface="游ゴシック" panose="020B0400000000000000" pitchFamily="50" charset="-128"/>
                          <a:ea typeface="游ゴシック" panose="020B0400000000000000" pitchFamily="50" charset="-128"/>
                        </a:rPr>
                        <a:t>の問合せ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extLst>
              </a:tr>
              <a:tr h="370840">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8</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ライフラインなどの復旧情報</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電気、水道、ガスの事業者の</a:t>
                      </a:r>
                      <a:r>
                        <a:rPr kumimoji="1" lang="en-US" altLang="ja-JP" sz="1600" b="1" dirty="0">
                          <a:solidFill>
                            <a:schemeClr val="tx1"/>
                          </a:solidFill>
                          <a:latin typeface="游ゴシック" panose="020B0400000000000000" pitchFamily="50" charset="-128"/>
                          <a:ea typeface="游ゴシック" panose="020B0400000000000000" pitchFamily="50" charset="-128"/>
                        </a:rPr>
                        <a:t>HP</a:t>
                      </a:r>
                      <a:r>
                        <a:rPr kumimoji="1" lang="ja-JP" altLang="en-US" sz="1600" b="1" dirty="0">
                          <a:solidFill>
                            <a:schemeClr val="tx1"/>
                          </a:solidFill>
                          <a:latin typeface="游ゴシック" panose="020B0400000000000000" pitchFamily="50" charset="-128"/>
                          <a:ea typeface="游ゴシック" panose="020B0400000000000000" pitchFamily="50" charset="-128"/>
                        </a:rPr>
                        <a:t>や</a:t>
                      </a:r>
                      <a:r>
                        <a:rPr kumimoji="1" lang="en-US" altLang="ja-JP" sz="1600" b="1" dirty="0">
                          <a:solidFill>
                            <a:schemeClr val="tx1"/>
                          </a:solidFill>
                          <a:latin typeface="游ゴシック" panose="020B0400000000000000" pitchFamily="50" charset="-128"/>
                          <a:ea typeface="游ゴシック" panose="020B0400000000000000" pitchFamily="50" charset="-128"/>
                        </a:rPr>
                        <a:t>SNS</a:t>
                      </a:r>
                      <a:r>
                        <a:rPr kumimoji="1" lang="ja-JP" altLang="en-US" sz="1600" b="1" dirty="0">
                          <a:solidFill>
                            <a:schemeClr val="tx1"/>
                          </a:solidFill>
                          <a:latin typeface="游ゴシック" panose="020B0400000000000000" pitchFamily="50" charset="-128"/>
                          <a:ea typeface="游ゴシック" panose="020B0400000000000000" pitchFamily="50" charset="-128"/>
                        </a:rPr>
                        <a:t>の確認または問合せ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extLst>
              </a:tr>
              <a:tr h="370840">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9</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水・食料など生活物資供給情報</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zh-TW" altLang="en-US" sz="1600" b="1">
                          <a:solidFill>
                            <a:schemeClr val="tx1"/>
                          </a:solidFill>
                          <a:latin typeface="游ゴシック" panose="020B0400000000000000" pitchFamily="50" charset="-128"/>
                          <a:ea typeface="游ゴシック" panose="020B0400000000000000" pitchFamily="50" charset="-128"/>
                        </a:rPr>
                        <a:t>市災害対策本部</a:t>
                      </a:r>
                      <a:r>
                        <a:rPr kumimoji="1" lang="ja-JP" altLang="en-US" sz="1600" b="1">
                          <a:solidFill>
                            <a:schemeClr val="tx1"/>
                          </a:solidFill>
                          <a:latin typeface="游ゴシック" panose="020B0400000000000000" pitchFamily="50" charset="-128"/>
                          <a:ea typeface="游ゴシック" panose="020B0400000000000000" pitchFamily="50" charset="-128"/>
                        </a:rPr>
                        <a:t>へ</a:t>
                      </a:r>
                      <a:r>
                        <a:rPr kumimoji="1" lang="ja-JP" altLang="en-US" sz="1600" b="1" dirty="0">
                          <a:solidFill>
                            <a:schemeClr val="tx1"/>
                          </a:solidFill>
                          <a:latin typeface="游ゴシック" panose="020B0400000000000000" pitchFamily="50" charset="-128"/>
                          <a:ea typeface="游ゴシック" panose="020B0400000000000000" pitchFamily="50" charset="-128"/>
                        </a:rPr>
                        <a:t>の問合せ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extLst>
              </a:tr>
              <a:tr h="370840">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10</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葬儀・埋葬に関する情報</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地域での情報収集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extLst>
              </a:tr>
              <a:tr h="370840">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11</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鉄道、道路など交通機関の復旧状況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鉄道会社や町の</a:t>
                      </a:r>
                      <a:r>
                        <a:rPr kumimoji="1" lang="en-US" altLang="ja-JP" sz="1600" b="1" dirty="0">
                          <a:solidFill>
                            <a:schemeClr val="tx1"/>
                          </a:solidFill>
                          <a:latin typeface="游ゴシック" panose="020B0400000000000000" pitchFamily="50" charset="-128"/>
                          <a:ea typeface="游ゴシック" panose="020B0400000000000000" pitchFamily="50" charset="-128"/>
                        </a:rPr>
                        <a:t>HP</a:t>
                      </a:r>
                      <a:r>
                        <a:rPr kumimoji="1" lang="ja-JP" altLang="en-US" sz="1600" b="1" dirty="0">
                          <a:solidFill>
                            <a:schemeClr val="tx1"/>
                          </a:solidFill>
                          <a:latin typeface="游ゴシック" panose="020B0400000000000000" pitchFamily="50" charset="-128"/>
                          <a:ea typeface="游ゴシック" panose="020B0400000000000000" pitchFamily="50" charset="-128"/>
                        </a:rPr>
                        <a:t>や</a:t>
                      </a:r>
                      <a:r>
                        <a:rPr kumimoji="1" lang="en-US" altLang="ja-JP" sz="1600" b="1" dirty="0">
                          <a:solidFill>
                            <a:schemeClr val="tx1"/>
                          </a:solidFill>
                          <a:latin typeface="游ゴシック" panose="020B0400000000000000" pitchFamily="50" charset="-128"/>
                          <a:ea typeface="游ゴシック" panose="020B0400000000000000" pitchFamily="50" charset="-128"/>
                        </a:rPr>
                        <a:t>SNS</a:t>
                      </a:r>
                      <a:r>
                        <a:rPr kumimoji="1" lang="ja-JP" altLang="en-US" sz="1600" b="1" dirty="0">
                          <a:solidFill>
                            <a:schemeClr val="tx1"/>
                          </a:solidFill>
                          <a:latin typeface="游ゴシック" panose="020B0400000000000000" pitchFamily="50" charset="-128"/>
                          <a:ea typeface="游ゴシック" panose="020B0400000000000000" pitchFamily="50" charset="-128"/>
                        </a:rPr>
                        <a:t>の確認または問合せ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extLst>
              </a:tr>
              <a:tr h="370840">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12</a:t>
                      </a: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生活関連情報（商業施設、銭湯の開店状況など）</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r>
                        <a:rPr kumimoji="1" lang="ja-JP" altLang="en-US" sz="1600" b="1" dirty="0">
                          <a:solidFill>
                            <a:schemeClr val="tx1"/>
                          </a:solidFill>
                          <a:latin typeface="游ゴシック" panose="020B0400000000000000" pitchFamily="50" charset="-128"/>
                          <a:ea typeface="游ゴシック" panose="020B0400000000000000" pitchFamily="50" charset="-128"/>
                        </a:rPr>
                        <a:t>地域での情報収集、</a:t>
                      </a:r>
                      <a:endParaRPr kumimoji="1" lang="en-US" altLang="ja-JP" sz="1600" b="1" dirty="0">
                        <a:solidFill>
                          <a:schemeClr val="tx1"/>
                        </a:solidFill>
                        <a:latin typeface="游ゴシック" panose="020B0400000000000000" pitchFamily="50" charset="-128"/>
                        <a:ea typeface="游ゴシック" panose="020B0400000000000000" pitchFamily="50" charset="-128"/>
                      </a:endParaRPr>
                    </a:p>
                    <a:p>
                      <a:r>
                        <a:rPr kumimoji="1" lang="ja-JP" altLang="en-US" sz="1600" b="1" dirty="0">
                          <a:solidFill>
                            <a:schemeClr val="tx1"/>
                          </a:solidFill>
                          <a:latin typeface="游ゴシック" panose="020B0400000000000000" pitchFamily="50" charset="-128"/>
                          <a:ea typeface="游ゴシック" panose="020B0400000000000000" pitchFamily="50" charset="-128"/>
                        </a:rPr>
                        <a:t>店舗等の</a:t>
                      </a:r>
                      <a:r>
                        <a:rPr kumimoji="1" lang="en-US" altLang="ja-JP" sz="1600" b="1" dirty="0">
                          <a:solidFill>
                            <a:schemeClr val="tx1"/>
                          </a:solidFill>
                          <a:latin typeface="游ゴシック" panose="020B0400000000000000" pitchFamily="50" charset="-128"/>
                          <a:ea typeface="游ゴシック" panose="020B0400000000000000" pitchFamily="50" charset="-128"/>
                        </a:rPr>
                        <a:t>HP</a:t>
                      </a:r>
                      <a:r>
                        <a:rPr kumimoji="1" lang="ja-JP" altLang="en-US" sz="1600" b="1" dirty="0">
                          <a:solidFill>
                            <a:schemeClr val="tx1"/>
                          </a:solidFill>
                          <a:latin typeface="游ゴシック" panose="020B0400000000000000" pitchFamily="50" charset="-128"/>
                          <a:ea typeface="游ゴシック" panose="020B0400000000000000" pitchFamily="50" charset="-128"/>
                        </a:rPr>
                        <a:t>や</a:t>
                      </a:r>
                      <a:r>
                        <a:rPr kumimoji="1" lang="en-US" altLang="ja-JP" sz="1600" b="1" dirty="0">
                          <a:solidFill>
                            <a:schemeClr val="tx1"/>
                          </a:solidFill>
                          <a:latin typeface="游ゴシック" panose="020B0400000000000000" pitchFamily="50" charset="-128"/>
                          <a:ea typeface="游ゴシック" panose="020B0400000000000000" pitchFamily="50" charset="-128"/>
                        </a:rPr>
                        <a:t>SNS</a:t>
                      </a:r>
                      <a:r>
                        <a:rPr kumimoji="1" lang="ja-JP" altLang="en-US" sz="1600" b="1" dirty="0">
                          <a:solidFill>
                            <a:schemeClr val="tx1"/>
                          </a:solidFill>
                          <a:latin typeface="游ゴシック" panose="020B0400000000000000" pitchFamily="50" charset="-128"/>
                          <a:ea typeface="游ゴシック" panose="020B0400000000000000" pitchFamily="50" charset="-128"/>
                        </a:rPr>
                        <a:t>の確認または問合せ</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extLst>
              </a:tr>
            </a:tbl>
          </a:graphicData>
        </a:graphic>
      </p:graphicFrame>
      <p:sp>
        <p:nvSpPr>
          <p:cNvPr id="2023" name="object 9"/>
          <p:cNvSpPr txBox="1"/>
          <p:nvPr/>
        </p:nvSpPr>
        <p:spPr>
          <a:xfrm>
            <a:off x="681720" y="3098462"/>
            <a:ext cx="6186293" cy="310021"/>
          </a:xfrm>
          <a:prstGeom prst="rect">
            <a:avLst/>
          </a:prstGeom>
        </p:spPr>
        <p:txBody>
          <a:bodyPr vert="horz" wrap="square" lIns="0" tIns="12700" rIns="0" bIns="0" rtlCol="0">
            <a:spAutoFit/>
          </a:bodyPr>
          <a:lstStyle/>
          <a:p>
            <a:pPr marL="12700" marR="5080" algn="ctr">
              <a:lnSpc>
                <a:spcPct val="130000"/>
              </a:lnSpc>
              <a:spcAft>
                <a:spcPts val="1200"/>
              </a:spcAft>
              <a:buClr>
                <a:srgbClr val="D9BD15"/>
              </a:buClr>
              <a:buSzPct val="120000"/>
            </a:pPr>
            <a:r>
              <a:rPr lang="ja-JP" altLang="en-US" sz="1600" b="1" dirty="0">
                <a:solidFill>
                  <a:srgbClr val="221815"/>
                </a:solidFill>
                <a:latin typeface="Yu Gothic" panose="020B0400000000000000" pitchFamily="34" charset="-128"/>
                <a:ea typeface="Yu Gothic" panose="020B0400000000000000" pitchFamily="34" charset="-128"/>
                <a:cs typeface="YuGothic"/>
              </a:rPr>
              <a:t>避難所運営に必要な情報一覧表（例）</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p:txBody>
      </p:sp>
      <p:sp>
        <p:nvSpPr>
          <p:cNvPr id="2024" name="テキスト ボックス 14"/>
          <p:cNvSpPr txBox="1"/>
          <p:nvPr/>
        </p:nvSpPr>
        <p:spPr>
          <a:xfrm>
            <a:off x="6755861" y="10175421"/>
            <a:ext cx="748601" cy="369332"/>
          </a:xfrm>
          <a:prstGeom prst="rect">
            <a:avLst/>
          </a:prstGeom>
          <a:noFill/>
        </p:spPr>
        <p:txBody>
          <a:bodyPr wrap="square">
            <a:spAutoFit/>
          </a:bodyPr>
          <a:lstStyle/>
          <a:p>
            <a:pPr algn="ctr"/>
            <a:r>
              <a:rPr lang="ja-JP" altLang="en-US" sz="1800" kern="100" dirty="0">
                <a:solidFill>
                  <a:schemeClr val="tx1">
                    <a:lumMod val="50000"/>
                    <a:lumOff val="50000"/>
                  </a:schemeClr>
                </a:solidFill>
                <a:latin typeface="+mj-ea"/>
                <a:ea typeface="+mj-ea"/>
                <a:cs typeface="Times New Roman" panose="02020603050405020304" pitchFamily="18" charset="0"/>
              </a:rPr>
              <a:t>４３</a:t>
            </a:r>
            <a:endParaRPr lang="ja-JP" altLang="en-US"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20035815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6" name="object 2"/>
          <p:cNvSpPr txBox="1"/>
          <p:nvPr/>
        </p:nvSpPr>
        <p:spPr>
          <a:xfrm>
            <a:off x="515706" y="932066"/>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6E663E"/>
                </a:solidFill>
                <a:latin typeface="Yu Gothic" panose="020B0400000000000000" pitchFamily="34" charset="-128"/>
                <a:ea typeface="Yu Gothic" panose="020B0400000000000000" pitchFamily="34" charset="-128"/>
              </a:rPr>
              <a:t>１</a:t>
            </a:r>
            <a:r>
              <a:rPr kumimoji="0" lang="en-US" altLang="ja-JP" sz="3200" b="1" kern="0">
                <a:solidFill>
                  <a:srgbClr val="6E663E"/>
                </a:solidFill>
                <a:latin typeface="Yu Gothic" panose="020B0400000000000000" pitchFamily="34" charset="-128"/>
                <a:ea typeface="Yu Gothic" panose="020B0400000000000000" pitchFamily="34" charset="-128"/>
              </a:rPr>
              <a:t>. </a:t>
            </a:r>
            <a:r>
              <a:rPr kumimoji="0" lang="ja-JP" altLang="en-US" sz="3200" b="1" kern="0">
                <a:solidFill>
                  <a:srgbClr val="6E663E"/>
                </a:solidFill>
                <a:latin typeface="Yu Gothic" panose="020B0400000000000000" pitchFamily="34" charset="-128"/>
                <a:ea typeface="Yu Gothic" panose="020B0400000000000000" pitchFamily="34" charset="-128"/>
              </a:rPr>
              <a:t>情報収集・整理</a:t>
            </a:r>
          </a:p>
        </p:txBody>
      </p:sp>
      <p:grpSp>
        <p:nvGrpSpPr>
          <p:cNvPr id="2027" name="グループ化 2"/>
          <p:cNvGrpSpPr/>
          <p:nvPr/>
        </p:nvGrpSpPr>
        <p:grpSpPr>
          <a:xfrm>
            <a:off x="657521" y="1643285"/>
            <a:ext cx="6283775" cy="648000"/>
            <a:chOff x="689917" y="1624372"/>
            <a:chExt cx="6283775" cy="648000"/>
          </a:xfrm>
        </p:grpSpPr>
        <p:pic>
          <p:nvPicPr>
            <p:cNvPr id="2028" name="グラフィックス 3"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665526"/>
              <a:ext cx="530604" cy="530604"/>
            </a:xfrm>
            <a:prstGeom prst="rect">
              <a:avLst/>
            </a:prstGeom>
          </p:spPr>
        </p:pic>
        <p:sp>
          <p:nvSpPr>
            <p:cNvPr id="2029" name="正方形/長方形 4"/>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30" name="object 9"/>
          <p:cNvSpPr txBox="1"/>
          <p:nvPr/>
        </p:nvSpPr>
        <p:spPr>
          <a:xfrm>
            <a:off x="712684" y="3117453"/>
            <a:ext cx="6186293" cy="1744260"/>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6E663E"/>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総務班と協力して、避難所の利用者数、避難所以外の場所に滞在する被災者の数、避難者の出入り状況を確認し、避難所状況報告書に整理する。</a:t>
            </a:r>
          </a:p>
          <a:p>
            <a:pPr marL="298450" marR="5080" indent="-285750" algn="just">
              <a:lnSpc>
                <a:spcPct val="130000"/>
              </a:lnSpc>
              <a:spcAft>
                <a:spcPts val="1200"/>
              </a:spcAft>
              <a:buClr>
                <a:srgbClr val="6E663E"/>
              </a:buClr>
              <a:buSzPct val="120000"/>
              <a:buFont typeface="Wingdings" panose="05000000000000000000" pitchFamily="2" charset="2"/>
              <a:buChar char="p"/>
            </a:pPr>
            <a:r>
              <a:rPr lang="ja-JP" altLang="en-US" sz="1600" b="1">
                <a:solidFill>
                  <a:srgbClr val="221815"/>
                </a:solidFill>
                <a:latin typeface="Yu Gothic" panose="020B0400000000000000" pitchFamily="34" charset="-128"/>
                <a:ea typeface="Yu Gothic" panose="020B0400000000000000" pitchFamily="34" charset="-128"/>
                <a:cs typeface="YuGothic"/>
              </a:rPr>
              <a:t>避難所状況報告書の記載事項のうち、避難者に周知・伝達すべき事項を整理する。</a:t>
            </a:r>
          </a:p>
        </p:txBody>
      </p:sp>
      <p:grpSp>
        <p:nvGrpSpPr>
          <p:cNvPr id="2031" name="グループ化 6"/>
          <p:cNvGrpSpPr/>
          <p:nvPr/>
        </p:nvGrpSpPr>
        <p:grpSpPr>
          <a:xfrm>
            <a:off x="602858" y="2455500"/>
            <a:ext cx="6357742" cy="504190"/>
            <a:chOff x="728646" y="1851740"/>
            <a:chExt cx="6120130" cy="504190"/>
          </a:xfrm>
        </p:grpSpPr>
        <p:sp>
          <p:nvSpPr>
            <p:cNvPr id="2032"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033"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避難者状況のとりまとめ</a:t>
              </a:r>
            </a:p>
          </p:txBody>
        </p:sp>
        <p:sp>
          <p:nvSpPr>
            <p:cNvPr id="2034"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035"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6E663E"/>
                  </a:solidFill>
                  <a:latin typeface="Yu Gothic" panose="020B0400000000000000" pitchFamily="34" charset="-128"/>
                  <a:ea typeface="Yu Gothic" panose="020B0400000000000000" pitchFamily="34" charset="-128"/>
                  <a:cs typeface="YuGothic"/>
                </a:rPr>
                <a:t>３</a:t>
              </a:r>
            </a:p>
          </p:txBody>
        </p:sp>
      </p:grpSp>
      <p:sp>
        <p:nvSpPr>
          <p:cNvPr id="2036" name="object 5"/>
          <p:cNvSpPr txBox="1"/>
          <p:nvPr/>
        </p:nvSpPr>
        <p:spPr>
          <a:xfrm>
            <a:off x="1343752" y="1848518"/>
            <a:ext cx="5031002" cy="228268"/>
          </a:xfrm>
          <a:prstGeom prst="rect">
            <a:avLst/>
          </a:prstGeom>
        </p:spPr>
        <p:txBody>
          <a:bodyPr vert="horz" wrap="square" lIns="0" tIns="12700" rIns="0" bIns="0" rtlCol="0">
            <a:spAutoFit/>
          </a:bodyPr>
          <a:lstStyle/>
          <a:p>
            <a:pPr marL="12700">
              <a:lnSpc>
                <a:spcPct val="100000"/>
              </a:lnSpc>
              <a:spcBef>
                <a:spcPts val="100"/>
              </a:spcBef>
            </a:pPr>
            <a:r>
              <a:rPr lang="zh-TW" altLang="en-US" sz="1400" b="1">
                <a:latin typeface="Yu Gothic" panose="020B0400000000000000" pitchFamily="34" charset="-128"/>
                <a:ea typeface="Yu Gothic" panose="020B0400000000000000" pitchFamily="34" charset="-128"/>
                <a:cs typeface="YuGothic"/>
              </a:rPr>
              <a:t>様式</a:t>
            </a:r>
            <a:r>
              <a:rPr lang="en-US" altLang="zh-TW" sz="1400" b="1">
                <a:latin typeface="Yu Gothic" panose="020B0400000000000000" pitchFamily="34" charset="-128"/>
                <a:ea typeface="Yu Gothic" panose="020B0400000000000000" pitchFamily="34" charset="-128"/>
                <a:cs typeface="YuGothic"/>
              </a:rPr>
              <a:t>07</a:t>
            </a:r>
            <a:r>
              <a:rPr lang="zh-TW" altLang="en-US" sz="1400" b="1">
                <a:latin typeface="Yu Gothic" panose="020B0400000000000000" pitchFamily="34" charset="-128"/>
                <a:ea typeface="Yu Gothic" panose="020B0400000000000000" pitchFamily="34" charset="-128"/>
                <a:cs typeface="YuGothic"/>
              </a:rPr>
              <a:t>：避難所状況報告書</a:t>
            </a:r>
          </a:p>
        </p:txBody>
      </p:sp>
      <p:sp>
        <p:nvSpPr>
          <p:cNvPr id="2037" name="テキスト ボックス 15"/>
          <p:cNvSpPr txBox="1"/>
          <p:nvPr/>
        </p:nvSpPr>
        <p:spPr>
          <a:xfrm>
            <a:off x="151489" y="10148207"/>
            <a:ext cx="720090"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４４</a:t>
            </a:r>
            <a:endParaRPr lang="ja-JP" altLang="en-US">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544081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8689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9" name="object 2"/>
          <p:cNvSpPr txBox="1"/>
          <p:nvPr/>
        </p:nvSpPr>
        <p:spPr>
          <a:xfrm>
            <a:off x="663876" y="945385"/>
            <a:ext cx="635774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6E663E"/>
                </a:solidFill>
                <a:latin typeface="Yu Gothic" panose="020B0400000000000000" pitchFamily="34" charset="-128"/>
                <a:ea typeface="Yu Gothic" panose="020B0400000000000000" pitchFamily="34" charset="-128"/>
              </a:rPr>
              <a:t>２</a:t>
            </a:r>
            <a:r>
              <a:rPr kumimoji="0" lang="en-US" altLang="ja-JP" sz="3200" b="1" kern="0">
                <a:solidFill>
                  <a:srgbClr val="6E663E"/>
                </a:solidFill>
                <a:latin typeface="Yu Gothic" panose="020B0400000000000000" pitchFamily="34" charset="-128"/>
                <a:ea typeface="Yu Gothic" panose="020B0400000000000000" pitchFamily="34" charset="-128"/>
              </a:rPr>
              <a:t>. </a:t>
            </a:r>
            <a:r>
              <a:rPr kumimoji="0" lang="ja-JP" altLang="en-US" sz="3200" b="1" kern="0">
                <a:solidFill>
                  <a:srgbClr val="6E663E"/>
                </a:solidFill>
                <a:latin typeface="Yu Gothic" panose="020B0400000000000000" pitchFamily="34" charset="-128"/>
                <a:ea typeface="Yu Gothic" panose="020B0400000000000000" pitchFamily="34" charset="-128"/>
              </a:rPr>
              <a:t>各種情報やルールの周知・伝達</a:t>
            </a:r>
          </a:p>
        </p:txBody>
      </p:sp>
      <p:sp>
        <p:nvSpPr>
          <p:cNvPr id="2040" name="object 9"/>
          <p:cNvSpPr txBox="1"/>
          <p:nvPr/>
        </p:nvSpPr>
        <p:spPr>
          <a:xfrm>
            <a:off x="750678" y="3393388"/>
            <a:ext cx="6186293" cy="630109"/>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6E663E"/>
              </a:buClr>
              <a:buSzPct val="120000"/>
              <a:buFont typeface="Wingdings" panose="05000000000000000000" pitchFamily="2" charset="2"/>
              <a:buChar char="p"/>
            </a:pPr>
            <a:r>
              <a:rPr lang="ja-JP" altLang="en-US" sz="1600" b="1">
                <a:latin typeface="Yu Gothic" panose="020B0400000000000000" pitchFamily="34" charset="-128"/>
                <a:ea typeface="Yu Gothic" panose="020B0400000000000000" pitchFamily="34" charset="-128"/>
                <a:cs typeface="YuGothic"/>
              </a:rPr>
              <a:t>外部から収集・整理した情報と、避難者状況のとりまとめ情報のうち、避難者に周知・伝達すべき事項について整理する。</a:t>
            </a:r>
          </a:p>
        </p:txBody>
      </p:sp>
      <p:grpSp>
        <p:nvGrpSpPr>
          <p:cNvPr id="2041" name="グループ化 3"/>
          <p:cNvGrpSpPr/>
          <p:nvPr/>
        </p:nvGrpSpPr>
        <p:grpSpPr>
          <a:xfrm>
            <a:off x="640852" y="2731435"/>
            <a:ext cx="6357742" cy="504190"/>
            <a:chOff x="728646" y="1851740"/>
            <a:chExt cx="6120130" cy="504190"/>
          </a:xfrm>
        </p:grpSpPr>
        <p:sp>
          <p:nvSpPr>
            <p:cNvPr id="2042"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043"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伝達事項の整理（避難所内へ）</a:t>
              </a:r>
            </a:p>
          </p:txBody>
        </p:sp>
        <p:sp>
          <p:nvSpPr>
            <p:cNvPr id="2044"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045"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6E663E"/>
                  </a:solidFill>
                  <a:latin typeface="Yu Gothic" panose="020B0400000000000000" pitchFamily="34" charset="-128"/>
                  <a:ea typeface="Yu Gothic" panose="020B0400000000000000" pitchFamily="34" charset="-128"/>
                  <a:cs typeface="YuGothic"/>
                </a:rPr>
                <a:t>１</a:t>
              </a:r>
              <a:endParaRPr sz="2100" b="1">
                <a:solidFill>
                  <a:srgbClr val="6E663E"/>
                </a:solidFill>
                <a:latin typeface="Yu Gothic" panose="020B0400000000000000" pitchFamily="34" charset="-128"/>
                <a:ea typeface="Yu Gothic" panose="020B0400000000000000" pitchFamily="34" charset="-128"/>
                <a:cs typeface="YuGothic"/>
              </a:endParaRPr>
            </a:p>
          </p:txBody>
        </p:sp>
      </p:grpSp>
      <p:grpSp>
        <p:nvGrpSpPr>
          <p:cNvPr id="2046" name="グループ化 8"/>
          <p:cNvGrpSpPr/>
          <p:nvPr/>
        </p:nvGrpSpPr>
        <p:grpSpPr>
          <a:xfrm>
            <a:off x="702119" y="1599879"/>
            <a:ext cx="6283775" cy="950898"/>
            <a:chOff x="689917" y="1624372"/>
            <a:chExt cx="6283775" cy="648000"/>
          </a:xfrm>
        </p:grpSpPr>
        <p:pic>
          <p:nvPicPr>
            <p:cNvPr id="2047" name="グラフィックス 9"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720409"/>
              <a:ext cx="530604" cy="430228"/>
            </a:xfrm>
            <a:prstGeom prst="rect">
              <a:avLst/>
            </a:prstGeom>
          </p:spPr>
        </p:pic>
        <p:sp>
          <p:nvSpPr>
            <p:cNvPr id="2048" name="正方形/長方形 10"/>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49" name="object 9"/>
          <p:cNvSpPr txBox="1"/>
          <p:nvPr/>
        </p:nvSpPr>
        <p:spPr>
          <a:xfrm>
            <a:off x="744438" y="4964378"/>
            <a:ext cx="6186293" cy="652999"/>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rgbClr val="D9BD15"/>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6E663E"/>
              </a:buClr>
            </a:pPr>
            <a:r>
              <a:rPr lang="ja-JP" altLang="en-US"/>
              <a:t>整理した情報について、定時に館内放送（ない場合には直接の声かけなど）を利用して、周知を図る。</a:t>
            </a:r>
          </a:p>
        </p:txBody>
      </p:sp>
      <p:grpSp>
        <p:nvGrpSpPr>
          <p:cNvPr id="2050" name="グループ化 12"/>
          <p:cNvGrpSpPr/>
          <p:nvPr/>
        </p:nvGrpSpPr>
        <p:grpSpPr>
          <a:xfrm>
            <a:off x="634612" y="4302425"/>
            <a:ext cx="6357742" cy="504190"/>
            <a:chOff x="728646" y="1851740"/>
            <a:chExt cx="6120130" cy="504190"/>
          </a:xfrm>
        </p:grpSpPr>
        <p:sp>
          <p:nvSpPr>
            <p:cNvPr id="2051"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solidFill>
                  <a:srgbClr val="D9BD15"/>
                </a:solidFill>
                <a:latin typeface="Yu Gothic" panose="020B0400000000000000" pitchFamily="34" charset="-128"/>
                <a:ea typeface="Yu Gothic" panose="020B0400000000000000" pitchFamily="34" charset="-128"/>
              </a:endParaRPr>
            </a:p>
          </p:txBody>
        </p:sp>
        <p:sp>
          <p:nvSpPr>
            <p:cNvPr id="2052"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放送等を通じた提示の情報提供</a:t>
              </a:r>
            </a:p>
          </p:txBody>
        </p:sp>
        <p:sp>
          <p:nvSpPr>
            <p:cNvPr id="2053"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054"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6E663E"/>
                  </a:solidFill>
                  <a:latin typeface="Yu Gothic" panose="020B0400000000000000" pitchFamily="34" charset="-128"/>
                  <a:ea typeface="Yu Gothic" panose="020B0400000000000000" pitchFamily="34" charset="-128"/>
                  <a:cs typeface="YuGothic"/>
                </a:rPr>
                <a:t>２</a:t>
              </a:r>
              <a:endParaRPr sz="2100" b="1">
                <a:solidFill>
                  <a:srgbClr val="6E663E"/>
                </a:solidFill>
                <a:latin typeface="Yu Gothic" panose="020B0400000000000000" pitchFamily="34" charset="-128"/>
                <a:ea typeface="Yu Gothic" panose="020B0400000000000000" pitchFamily="34" charset="-128"/>
                <a:cs typeface="YuGothic"/>
              </a:endParaRPr>
            </a:p>
          </p:txBody>
        </p:sp>
      </p:grpSp>
      <p:sp>
        <p:nvSpPr>
          <p:cNvPr id="2055" name="object 9"/>
          <p:cNvSpPr txBox="1"/>
          <p:nvPr/>
        </p:nvSpPr>
        <p:spPr>
          <a:xfrm>
            <a:off x="744438" y="6550549"/>
            <a:ext cx="6186293" cy="2692212"/>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rgbClr val="D9BD15"/>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6E663E"/>
              </a:buClr>
            </a:pPr>
            <a:r>
              <a:rPr lang="ja-JP" altLang="en-US" dirty="0"/>
              <a:t>避難所内部での情報交換も含め、避難者に周知・伝達すべき情報を掲示するための情報掲示板を設置する。</a:t>
            </a:r>
          </a:p>
          <a:p>
            <a:pPr>
              <a:buClr>
                <a:srgbClr val="6E663E"/>
              </a:buClr>
            </a:pPr>
            <a:r>
              <a:rPr lang="ja-JP" altLang="en-US" dirty="0"/>
              <a:t>行政等から避難者に周知・伝達すべき事項がある場合は、掲示用の資料を確保する。</a:t>
            </a:r>
          </a:p>
          <a:p>
            <a:pPr>
              <a:buClr>
                <a:srgbClr val="6E663E"/>
              </a:buClr>
            </a:pPr>
            <a:r>
              <a:rPr lang="ja-JP" altLang="en-US" dirty="0"/>
              <a:t>避難者に周知・伝達すべき事項について、掲示用の資料やチラシがない場合は、必要に応じてその作成を行う。</a:t>
            </a:r>
          </a:p>
          <a:p>
            <a:pPr>
              <a:buClr>
                <a:srgbClr val="6E663E"/>
              </a:buClr>
            </a:pPr>
            <a:r>
              <a:rPr lang="ja-JP" altLang="en-US" dirty="0"/>
              <a:t>周知・伝達すべき情報を、情報の種類によって分類し掲示する。</a:t>
            </a:r>
          </a:p>
        </p:txBody>
      </p:sp>
      <p:grpSp>
        <p:nvGrpSpPr>
          <p:cNvPr id="2056" name="グループ化 18"/>
          <p:cNvGrpSpPr/>
          <p:nvPr/>
        </p:nvGrpSpPr>
        <p:grpSpPr>
          <a:xfrm>
            <a:off x="634612" y="5888596"/>
            <a:ext cx="6357742" cy="504190"/>
            <a:chOff x="728646" y="1851740"/>
            <a:chExt cx="6120130" cy="504190"/>
          </a:xfrm>
        </p:grpSpPr>
        <p:sp>
          <p:nvSpPr>
            <p:cNvPr id="2057"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058"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掲示</a:t>
              </a:r>
              <a:r>
                <a:rPr lang="ja-JP" altLang="en-US" sz="2000" b="1">
                  <a:solidFill>
                    <a:schemeClr val="bg1"/>
                  </a:solidFill>
                  <a:latin typeface="Yu Gothic" panose="020B0400000000000000" pitchFamily="34" charset="-128"/>
                  <a:ea typeface="Yu Gothic" panose="020B0400000000000000" pitchFamily="34" charset="-128"/>
                  <a:cs typeface="YuGothic"/>
                </a:rPr>
                <a:t>板</a:t>
              </a:r>
              <a:r>
                <a:rPr lang="ja-JP" altLang="en-US" sz="2000" b="1">
                  <a:solidFill>
                    <a:srgbClr val="FFFFFF"/>
                  </a:solidFill>
                  <a:latin typeface="Yu Gothic" panose="020B0400000000000000" pitchFamily="34" charset="-128"/>
                  <a:ea typeface="Yu Gothic" panose="020B0400000000000000" pitchFamily="34" charset="-128"/>
                  <a:cs typeface="YuGothic"/>
                </a:rPr>
                <a:t>への掲示</a:t>
              </a:r>
            </a:p>
          </p:txBody>
        </p:sp>
        <p:sp>
          <p:nvSpPr>
            <p:cNvPr id="2059"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060" name="object 23"/>
            <p:cNvSpPr txBox="1"/>
            <p:nvPr/>
          </p:nvSpPr>
          <p:spPr>
            <a:xfrm>
              <a:off x="846620" y="1957134"/>
              <a:ext cx="165735" cy="335989"/>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6E663E"/>
                  </a:solidFill>
                  <a:latin typeface="Yu Gothic" panose="020B0400000000000000" pitchFamily="34" charset="-128"/>
                  <a:ea typeface="Yu Gothic" panose="020B0400000000000000" pitchFamily="34" charset="-128"/>
                  <a:cs typeface="YuGothic"/>
                </a:rPr>
                <a:t>３</a:t>
              </a:r>
              <a:endParaRPr sz="2100" b="1">
                <a:solidFill>
                  <a:srgbClr val="6E663E"/>
                </a:solidFill>
                <a:latin typeface="Yu Gothic" panose="020B0400000000000000" pitchFamily="34" charset="-128"/>
                <a:ea typeface="Yu Gothic" panose="020B0400000000000000" pitchFamily="34" charset="-128"/>
                <a:cs typeface="YuGothic"/>
              </a:endParaRPr>
            </a:p>
          </p:txBody>
        </p:sp>
      </p:grpSp>
      <p:sp>
        <p:nvSpPr>
          <p:cNvPr id="2061" name="object 5"/>
          <p:cNvSpPr txBox="1"/>
          <p:nvPr/>
        </p:nvSpPr>
        <p:spPr>
          <a:xfrm>
            <a:off x="1388350" y="1756849"/>
            <a:ext cx="5523662" cy="659155"/>
          </a:xfrm>
          <a:prstGeom prst="rect">
            <a:avLst/>
          </a:prstGeom>
        </p:spPr>
        <p:txBody>
          <a:bodyPr vert="horz" wrap="square" lIns="0" tIns="12700" rIns="0" bIns="0" rtlCol="0">
            <a:spAutoFit/>
          </a:bodyPr>
          <a:lstStyle/>
          <a:p>
            <a:pPr marL="12700">
              <a:lnSpc>
                <a:spcPct val="100000"/>
              </a:lnSpc>
              <a:spcBef>
                <a:spcPts val="100"/>
              </a:spcBef>
            </a:pPr>
            <a:r>
              <a:rPr lang="ja-JP" altLang="en-US" sz="1400" b="1">
                <a:solidFill>
                  <a:srgbClr val="221815"/>
                </a:solidFill>
                <a:latin typeface="Yu Gothic" panose="020B0400000000000000" pitchFamily="34" charset="-128"/>
                <a:ea typeface="Yu Gothic" panose="020B0400000000000000" pitchFamily="34" charset="-128"/>
                <a:cs typeface="YuGothic"/>
              </a:rPr>
              <a:t>様式</a:t>
            </a:r>
            <a:r>
              <a:rPr lang="en-US" altLang="ja-JP" sz="1400" b="1">
                <a:solidFill>
                  <a:srgbClr val="221815"/>
                </a:solidFill>
                <a:latin typeface="Yu Gothic" panose="020B0400000000000000" pitchFamily="34" charset="-128"/>
                <a:ea typeface="Yu Gothic" panose="020B0400000000000000" pitchFamily="34" charset="-128"/>
                <a:cs typeface="YuGothic"/>
              </a:rPr>
              <a:t>12</a:t>
            </a:r>
            <a:r>
              <a:rPr lang="ja-JP" altLang="en-US" sz="1400" b="1">
                <a:solidFill>
                  <a:srgbClr val="221815"/>
                </a:solidFill>
                <a:latin typeface="Yu Gothic" panose="020B0400000000000000" pitchFamily="34" charset="-128"/>
                <a:ea typeface="Yu Gothic" panose="020B0400000000000000" pitchFamily="34" charset="-128"/>
                <a:cs typeface="YuGothic"/>
              </a:rPr>
              <a:t>：避難所ルール、様式</a:t>
            </a:r>
            <a:r>
              <a:rPr lang="en-US" altLang="ja-JP" sz="1400" b="1">
                <a:solidFill>
                  <a:srgbClr val="221815"/>
                </a:solidFill>
                <a:latin typeface="Yu Gothic" panose="020B0400000000000000" pitchFamily="34" charset="-128"/>
                <a:ea typeface="Yu Gothic" panose="020B0400000000000000" pitchFamily="34" charset="-128"/>
                <a:cs typeface="YuGothic"/>
              </a:rPr>
              <a:t>20</a:t>
            </a:r>
            <a:r>
              <a:rPr lang="ja-JP" altLang="en-US" sz="1400" b="1">
                <a:solidFill>
                  <a:srgbClr val="221815"/>
                </a:solidFill>
                <a:latin typeface="Yu Gothic" panose="020B0400000000000000" pitchFamily="34" charset="-128"/>
                <a:ea typeface="Yu Gothic" panose="020B0400000000000000" pitchFamily="34" charset="-128"/>
                <a:cs typeface="YuGothic"/>
              </a:rPr>
              <a:t>：手洗いのチラシ、様式</a:t>
            </a:r>
            <a:r>
              <a:rPr lang="en-US" altLang="ja-JP" sz="1400" b="1">
                <a:solidFill>
                  <a:srgbClr val="221815"/>
                </a:solidFill>
                <a:latin typeface="Yu Gothic" panose="020B0400000000000000" pitchFamily="34" charset="-128"/>
                <a:ea typeface="Yu Gothic" panose="020B0400000000000000" pitchFamily="34" charset="-128"/>
                <a:cs typeface="YuGothic"/>
              </a:rPr>
              <a:t>21</a:t>
            </a:r>
            <a:r>
              <a:rPr lang="ja-JP" altLang="en-US" sz="1400" b="1">
                <a:solidFill>
                  <a:srgbClr val="221815"/>
                </a:solidFill>
                <a:latin typeface="Yu Gothic" panose="020B0400000000000000" pitchFamily="34" charset="-128"/>
                <a:ea typeface="Yu Gothic" panose="020B0400000000000000" pitchFamily="34" charset="-128"/>
                <a:cs typeface="YuGothic"/>
              </a:rPr>
              <a:t>：災害のあとの気持ちの変化のチラシ、様式</a:t>
            </a:r>
            <a:r>
              <a:rPr lang="en-US" altLang="ja-JP" sz="1400" b="1">
                <a:solidFill>
                  <a:srgbClr val="221815"/>
                </a:solidFill>
                <a:latin typeface="Yu Gothic" panose="020B0400000000000000" pitchFamily="34" charset="-128"/>
                <a:ea typeface="Yu Gothic" panose="020B0400000000000000" pitchFamily="34" charset="-128"/>
                <a:cs typeface="YuGothic"/>
              </a:rPr>
              <a:t>29</a:t>
            </a:r>
            <a:r>
              <a:rPr lang="ja-JP" altLang="en-US" sz="1400" b="1">
                <a:solidFill>
                  <a:srgbClr val="221815"/>
                </a:solidFill>
                <a:latin typeface="Yu Gothic" panose="020B0400000000000000" pitchFamily="34" charset="-128"/>
                <a:ea typeface="Yu Gothic" panose="020B0400000000000000" pitchFamily="34" charset="-128"/>
                <a:cs typeface="YuGothic"/>
              </a:rPr>
              <a:t>：ペットの飼育についてのチラシ</a:t>
            </a:r>
            <a:endParaRPr lang="zh-TW" altLang="en-US" sz="1400" b="1">
              <a:solidFill>
                <a:srgbClr val="221815"/>
              </a:solidFill>
              <a:latin typeface="Yu Gothic" panose="020B0400000000000000" pitchFamily="34" charset="-128"/>
              <a:ea typeface="Yu Gothic" panose="020B0400000000000000" pitchFamily="34" charset="-128"/>
              <a:cs typeface="YuGothic"/>
            </a:endParaRPr>
          </a:p>
        </p:txBody>
      </p:sp>
      <p:sp>
        <p:nvSpPr>
          <p:cNvPr id="2062" name="テキスト ボックス 24"/>
          <p:cNvSpPr txBox="1"/>
          <p:nvPr/>
        </p:nvSpPr>
        <p:spPr>
          <a:xfrm>
            <a:off x="731392" y="9403253"/>
            <a:ext cx="5529610" cy="338554"/>
          </a:xfrm>
          <a:prstGeom prst="rect">
            <a:avLst/>
          </a:prstGeom>
          <a:noFill/>
        </p:spPr>
        <p:txBody>
          <a:bodyPr wrap="square">
            <a:spAutoFit/>
          </a:bodyPr>
          <a:lstStyle/>
          <a:p>
            <a:r>
              <a:rPr lang="ja-JP" altLang="en-US" sz="1600" b="1" u="sng">
                <a:solidFill>
                  <a:srgbClr val="172A88"/>
                </a:solidFill>
                <a:latin typeface="Yu Gothic" panose="020B0400000000000000" pitchFamily="34" charset="-128"/>
                <a:ea typeface="Yu Gothic" panose="020B0400000000000000" pitchFamily="34" charset="-128"/>
                <a:cs typeface="YuGothic"/>
              </a:rPr>
              <a:t>⇒</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コツ・ポイント９</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避難所で伝えるべき情報</a:t>
            </a:r>
            <a:endParaRPr lang="ja-JP" altLang="en-US" sz="1600" u="sng">
              <a:solidFill>
                <a:srgbClr val="172A88"/>
              </a:solidFill>
            </a:endParaRPr>
          </a:p>
        </p:txBody>
      </p:sp>
      <p:sp>
        <p:nvSpPr>
          <p:cNvPr id="2063" name="テキスト ボックス 25"/>
          <p:cNvSpPr txBox="1"/>
          <p:nvPr/>
        </p:nvSpPr>
        <p:spPr>
          <a:xfrm>
            <a:off x="6755862" y="10175421"/>
            <a:ext cx="666914"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４５</a:t>
            </a:r>
            <a:endParaRPr lang="ja-JP" altLang="en-US">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22621591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object 2"/>
          <p:cNvSpPr txBox="1"/>
          <p:nvPr/>
        </p:nvSpPr>
        <p:spPr>
          <a:xfrm>
            <a:off x="647362" y="945385"/>
            <a:ext cx="635774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6E663E"/>
                </a:solidFill>
                <a:latin typeface="Yu Gothic" panose="020B0400000000000000" pitchFamily="34" charset="-128"/>
                <a:ea typeface="Yu Gothic" panose="020B0400000000000000" pitchFamily="34" charset="-128"/>
              </a:rPr>
              <a:t>２</a:t>
            </a:r>
            <a:r>
              <a:rPr kumimoji="0" lang="en-US" altLang="ja-JP" sz="3200" b="1" kern="0">
                <a:solidFill>
                  <a:srgbClr val="6E663E"/>
                </a:solidFill>
                <a:latin typeface="Yu Gothic" panose="020B0400000000000000" pitchFamily="34" charset="-128"/>
                <a:ea typeface="Yu Gothic" panose="020B0400000000000000" pitchFamily="34" charset="-128"/>
              </a:rPr>
              <a:t>. </a:t>
            </a:r>
            <a:r>
              <a:rPr kumimoji="0" lang="ja-JP" altLang="en-US" sz="3200" b="1" kern="0">
                <a:solidFill>
                  <a:srgbClr val="6E663E"/>
                </a:solidFill>
                <a:latin typeface="Yu Gothic" panose="020B0400000000000000" pitchFamily="34" charset="-128"/>
                <a:ea typeface="Yu Gothic" panose="020B0400000000000000" pitchFamily="34" charset="-128"/>
              </a:rPr>
              <a:t>各種情報やルールの周知・伝達</a:t>
            </a:r>
          </a:p>
        </p:txBody>
      </p:sp>
      <p:grpSp>
        <p:nvGrpSpPr>
          <p:cNvPr id="2066" name="グループ化 2"/>
          <p:cNvGrpSpPr/>
          <p:nvPr/>
        </p:nvGrpSpPr>
        <p:grpSpPr>
          <a:xfrm>
            <a:off x="638626" y="2731435"/>
            <a:ext cx="6357742" cy="504190"/>
            <a:chOff x="728646" y="1851740"/>
            <a:chExt cx="6120130" cy="504190"/>
          </a:xfrm>
        </p:grpSpPr>
        <p:sp>
          <p:nvSpPr>
            <p:cNvPr id="2067"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068"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掲示板への掲示（つづき）</a:t>
              </a:r>
            </a:p>
          </p:txBody>
        </p:sp>
        <p:sp>
          <p:nvSpPr>
            <p:cNvPr id="2069"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070"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6E663E"/>
                  </a:solidFill>
                  <a:latin typeface="Yu Gothic" panose="020B0400000000000000" pitchFamily="34" charset="-128"/>
                  <a:ea typeface="Yu Gothic" panose="020B0400000000000000" pitchFamily="34" charset="-128"/>
                  <a:cs typeface="YuGothic"/>
                </a:rPr>
                <a:t>３</a:t>
              </a:r>
              <a:endParaRPr sz="2100" b="1" dirty="0">
                <a:solidFill>
                  <a:srgbClr val="6E663E"/>
                </a:solidFill>
                <a:latin typeface="Yu Gothic" panose="020B0400000000000000" pitchFamily="34" charset="-128"/>
                <a:ea typeface="Yu Gothic" panose="020B0400000000000000" pitchFamily="34" charset="-128"/>
                <a:cs typeface="YuGothic"/>
              </a:endParaRPr>
            </a:p>
          </p:txBody>
        </p:sp>
      </p:grpSp>
      <p:grpSp>
        <p:nvGrpSpPr>
          <p:cNvPr id="2071" name="グループ化 7"/>
          <p:cNvGrpSpPr/>
          <p:nvPr/>
        </p:nvGrpSpPr>
        <p:grpSpPr>
          <a:xfrm>
            <a:off x="699893" y="1599879"/>
            <a:ext cx="6283775" cy="950898"/>
            <a:chOff x="689917" y="1624372"/>
            <a:chExt cx="6283775" cy="648000"/>
          </a:xfrm>
        </p:grpSpPr>
        <p:pic>
          <p:nvPicPr>
            <p:cNvPr id="2072" name="グラフィックス 8"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720409"/>
              <a:ext cx="530604" cy="430228"/>
            </a:xfrm>
            <a:prstGeom prst="rect">
              <a:avLst/>
            </a:prstGeom>
          </p:spPr>
        </p:pic>
        <p:sp>
          <p:nvSpPr>
            <p:cNvPr id="2073" name="正方形/長方形 9"/>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74" name="object 5"/>
          <p:cNvSpPr txBox="1"/>
          <p:nvPr/>
        </p:nvSpPr>
        <p:spPr>
          <a:xfrm>
            <a:off x="1386124" y="1756849"/>
            <a:ext cx="5523662" cy="659155"/>
          </a:xfrm>
          <a:prstGeom prst="rect">
            <a:avLst/>
          </a:prstGeom>
        </p:spPr>
        <p:txBody>
          <a:bodyPr vert="horz" wrap="square" lIns="0" tIns="12700" rIns="0" bIns="0" rtlCol="0">
            <a:spAutoFit/>
          </a:bodyPr>
          <a:lstStyle/>
          <a:p>
            <a:pPr marL="12700">
              <a:lnSpc>
                <a:spcPct val="100000"/>
              </a:lnSpc>
              <a:spcBef>
                <a:spcPts val="100"/>
              </a:spcBef>
            </a:pPr>
            <a:r>
              <a:rPr lang="ja-JP" altLang="en-US" sz="1400" b="1">
                <a:solidFill>
                  <a:srgbClr val="221815"/>
                </a:solidFill>
                <a:latin typeface="Yu Gothic" panose="020B0400000000000000" pitchFamily="34" charset="-128"/>
                <a:ea typeface="Yu Gothic" panose="020B0400000000000000" pitchFamily="34" charset="-128"/>
                <a:cs typeface="YuGothic"/>
              </a:rPr>
              <a:t>様式</a:t>
            </a:r>
            <a:r>
              <a:rPr lang="en-US" altLang="ja-JP" sz="1400" b="1">
                <a:solidFill>
                  <a:srgbClr val="221815"/>
                </a:solidFill>
                <a:latin typeface="Yu Gothic" panose="020B0400000000000000" pitchFamily="34" charset="-128"/>
                <a:ea typeface="Yu Gothic" panose="020B0400000000000000" pitchFamily="34" charset="-128"/>
                <a:cs typeface="YuGothic"/>
              </a:rPr>
              <a:t>12</a:t>
            </a:r>
            <a:r>
              <a:rPr lang="ja-JP" altLang="en-US" sz="1400" b="1">
                <a:solidFill>
                  <a:srgbClr val="221815"/>
                </a:solidFill>
                <a:latin typeface="Yu Gothic" panose="020B0400000000000000" pitchFamily="34" charset="-128"/>
                <a:ea typeface="Yu Gothic" panose="020B0400000000000000" pitchFamily="34" charset="-128"/>
                <a:cs typeface="YuGothic"/>
              </a:rPr>
              <a:t>：避難所ルール、様式</a:t>
            </a:r>
            <a:r>
              <a:rPr lang="en-US" altLang="ja-JP" sz="1400" b="1">
                <a:solidFill>
                  <a:srgbClr val="221815"/>
                </a:solidFill>
                <a:latin typeface="Yu Gothic" panose="020B0400000000000000" pitchFamily="34" charset="-128"/>
                <a:ea typeface="Yu Gothic" panose="020B0400000000000000" pitchFamily="34" charset="-128"/>
                <a:cs typeface="YuGothic"/>
              </a:rPr>
              <a:t>20</a:t>
            </a:r>
            <a:r>
              <a:rPr lang="ja-JP" altLang="en-US" sz="1400" b="1">
                <a:solidFill>
                  <a:srgbClr val="221815"/>
                </a:solidFill>
                <a:latin typeface="Yu Gothic" panose="020B0400000000000000" pitchFamily="34" charset="-128"/>
                <a:ea typeface="Yu Gothic" panose="020B0400000000000000" pitchFamily="34" charset="-128"/>
                <a:cs typeface="YuGothic"/>
              </a:rPr>
              <a:t>：手洗いのチラシ、様式</a:t>
            </a:r>
            <a:r>
              <a:rPr lang="en-US" altLang="ja-JP" sz="1400" b="1">
                <a:solidFill>
                  <a:srgbClr val="221815"/>
                </a:solidFill>
                <a:latin typeface="Yu Gothic" panose="020B0400000000000000" pitchFamily="34" charset="-128"/>
                <a:ea typeface="Yu Gothic" panose="020B0400000000000000" pitchFamily="34" charset="-128"/>
                <a:cs typeface="YuGothic"/>
              </a:rPr>
              <a:t>21</a:t>
            </a:r>
            <a:r>
              <a:rPr lang="ja-JP" altLang="en-US" sz="1400" b="1">
                <a:solidFill>
                  <a:srgbClr val="221815"/>
                </a:solidFill>
                <a:latin typeface="Yu Gothic" panose="020B0400000000000000" pitchFamily="34" charset="-128"/>
                <a:ea typeface="Yu Gothic" panose="020B0400000000000000" pitchFamily="34" charset="-128"/>
                <a:cs typeface="YuGothic"/>
              </a:rPr>
              <a:t>：災害のあとの気持ちの変化のチラシ、様式</a:t>
            </a:r>
            <a:r>
              <a:rPr lang="en-US" altLang="ja-JP" sz="1400" b="1">
                <a:solidFill>
                  <a:srgbClr val="221815"/>
                </a:solidFill>
                <a:latin typeface="Yu Gothic" panose="020B0400000000000000" pitchFamily="34" charset="-128"/>
                <a:ea typeface="Yu Gothic" panose="020B0400000000000000" pitchFamily="34" charset="-128"/>
                <a:cs typeface="YuGothic"/>
              </a:rPr>
              <a:t>29</a:t>
            </a:r>
            <a:r>
              <a:rPr lang="ja-JP" altLang="en-US" sz="1400" b="1">
                <a:solidFill>
                  <a:srgbClr val="221815"/>
                </a:solidFill>
                <a:latin typeface="Yu Gothic" panose="020B0400000000000000" pitchFamily="34" charset="-128"/>
                <a:ea typeface="Yu Gothic" panose="020B0400000000000000" pitchFamily="34" charset="-128"/>
                <a:cs typeface="YuGothic"/>
              </a:rPr>
              <a:t>：ペットの飼育についてのチラシ</a:t>
            </a:r>
            <a:endParaRPr lang="zh-TW" altLang="en-US" sz="1400" b="1">
              <a:solidFill>
                <a:srgbClr val="221815"/>
              </a:solidFill>
              <a:latin typeface="Yu Gothic" panose="020B0400000000000000" pitchFamily="34" charset="-128"/>
              <a:ea typeface="Yu Gothic" panose="020B0400000000000000" pitchFamily="34" charset="-128"/>
              <a:cs typeface="YuGothic"/>
            </a:endParaRPr>
          </a:p>
        </p:txBody>
      </p:sp>
      <p:sp>
        <p:nvSpPr>
          <p:cNvPr id="2075" name="object 9"/>
          <p:cNvSpPr txBox="1"/>
          <p:nvPr/>
        </p:nvSpPr>
        <p:spPr>
          <a:xfrm>
            <a:off x="818810" y="3639216"/>
            <a:ext cx="6186293" cy="310021"/>
          </a:xfrm>
          <a:prstGeom prst="rect">
            <a:avLst/>
          </a:prstGeom>
        </p:spPr>
        <p:txBody>
          <a:bodyPr vert="horz" wrap="square" lIns="0" tIns="12700" rIns="0" bIns="0" rtlCol="0">
            <a:spAutoFit/>
          </a:bodyPr>
          <a:lstStyle/>
          <a:p>
            <a:pPr marL="12700" marR="5080" algn="ctr">
              <a:lnSpc>
                <a:spcPct val="130000"/>
              </a:lnSpc>
              <a:spcAft>
                <a:spcPts val="1200"/>
              </a:spcAft>
              <a:buClr>
                <a:srgbClr val="D9BD15"/>
              </a:buClr>
              <a:buSzPct val="120000"/>
            </a:pPr>
            <a:r>
              <a:rPr lang="ja-JP" altLang="en-US" sz="1600" b="1" dirty="0">
                <a:solidFill>
                  <a:srgbClr val="221815"/>
                </a:solidFill>
                <a:latin typeface="Yu Gothic" panose="020B0400000000000000" pitchFamily="34" charset="-128"/>
                <a:ea typeface="Yu Gothic" panose="020B0400000000000000" pitchFamily="34" charset="-128"/>
                <a:cs typeface="YuGothic"/>
              </a:rPr>
              <a:t>掲示板への掲示（例）</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p:txBody>
      </p:sp>
      <p:sp>
        <p:nvSpPr>
          <p:cNvPr id="2076" name="テキスト ボックス 23"/>
          <p:cNvSpPr txBox="1"/>
          <p:nvPr/>
        </p:nvSpPr>
        <p:spPr>
          <a:xfrm>
            <a:off x="151489" y="10148207"/>
            <a:ext cx="720090"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４６</a:t>
            </a:r>
            <a:endParaRPr lang="ja-JP" altLang="en-US">
              <a:solidFill>
                <a:schemeClr val="tx1">
                  <a:lumMod val="50000"/>
                  <a:lumOff val="50000"/>
                </a:schemeClr>
              </a:solidFill>
              <a:latin typeface="+mj-ea"/>
              <a:ea typeface="+mj-ea"/>
            </a:endParaRPr>
          </a:p>
        </p:txBody>
      </p:sp>
      <p:grpSp>
        <p:nvGrpSpPr>
          <p:cNvPr id="2077" name="グループ化 24"/>
          <p:cNvGrpSpPr/>
          <p:nvPr/>
        </p:nvGrpSpPr>
        <p:grpSpPr>
          <a:xfrm>
            <a:off x="789486" y="4118532"/>
            <a:ext cx="5993315" cy="4482971"/>
            <a:chOff x="0" y="0"/>
            <a:chExt cx="4454525" cy="3115310"/>
          </a:xfrm>
        </p:grpSpPr>
        <p:grpSp>
          <p:nvGrpSpPr>
            <p:cNvPr id="2078" name="グループ化 25"/>
            <p:cNvGrpSpPr/>
            <p:nvPr/>
          </p:nvGrpSpPr>
          <p:grpSpPr>
            <a:xfrm>
              <a:off x="0" y="0"/>
              <a:ext cx="4454525" cy="3115310"/>
              <a:chOff x="0" y="0"/>
              <a:chExt cx="4455042" cy="3115340"/>
            </a:xfrm>
          </p:grpSpPr>
          <p:sp>
            <p:nvSpPr>
              <p:cNvPr id="2079" name="正方形/長方形 27"/>
              <p:cNvSpPr>
                <a:spLocks noChangeArrowheads="1"/>
              </p:cNvSpPr>
              <p:nvPr/>
            </p:nvSpPr>
            <p:spPr>
              <a:xfrm>
                <a:off x="0" y="0"/>
                <a:ext cx="4455042" cy="3115340"/>
              </a:xfrm>
              <a:prstGeom prst="rect">
                <a:avLst/>
              </a:prstGeom>
              <a:solidFill>
                <a:srgbClr val="FFFFFF"/>
              </a:solidFill>
              <a:ln w="12700" algn="ctr">
                <a:solidFill>
                  <a:srgbClr val="000000"/>
                </a:solidFill>
                <a:miter lim="800000"/>
                <a:headEnd/>
                <a:tailEnd/>
              </a:ln>
            </p:spPr>
            <p:txBody>
              <a:bodyPr rot="0" vert="horz" wrap="square" lIns="91440" tIns="45720" rIns="91440" bIns="45720" anchor="t" anchorCtr="0" upright="1">
                <a:noAutofit/>
              </a:bodyPr>
              <a:lstStyle/>
              <a:p>
                <a:pPr algn="ctr"/>
                <a:r>
                  <a:rPr lang="ja-JP" sz="16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○○避難所　情報掲示板</a:t>
                </a:r>
                <a:endParaRPr 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080" name="正方形/長方形 28"/>
              <p:cNvSpPr>
                <a:spLocks noChangeArrowheads="1"/>
              </p:cNvSpPr>
              <p:nvPr/>
            </p:nvSpPr>
            <p:spPr>
              <a:xfrm>
                <a:off x="69011" y="388188"/>
                <a:ext cx="1031240" cy="1286510"/>
              </a:xfrm>
              <a:prstGeom prst="rect">
                <a:avLst/>
              </a:prstGeom>
              <a:solidFill>
                <a:srgbClr val="FFFFFF"/>
              </a:solidFill>
              <a:ln w="12700" algn="ctr">
                <a:solidFill>
                  <a:srgbClr val="000000"/>
                </a:solidFill>
                <a:miter lim="800000"/>
                <a:headEnd/>
                <a:tailEnd/>
              </a:ln>
            </p:spPr>
            <p:txBody>
              <a:bodyPr rot="0" vert="horz" wrap="square" lIns="36000" tIns="36000" rIns="36000" bIns="36000" anchor="ctr" anchorCtr="0" upright="1">
                <a:noAutofit/>
              </a:bodyPr>
              <a:lstStyle/>
              <a:p>
                <a:pPr algn="ctr"/>
                <a:r>
                  <a:rPr lang="ja-JP" sz="16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最新情報</a:t>
                </a:r>
                <a:endParaRPr 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081" name="正方形/長方形 29"/>
              <p:cNvSpPr>
                <a:spLocks noChangeArrowheads="1"/>
              </p:cNvSpPr>
              <p:nvPr/>
            </p:nvSpPr>
            <p:spPr>
              <a:xfrm>
                <a:off x="1164566" y="388188"/>
                <a:ext cx="1031240" cy="1286510"/>
              </a:xfrm>
              <a:prstGeom prst="rect">
                <a:avLst/>
              </a:prstGeom>
              <a:solidFill>
                <a:srgbClr val="FFFFFF"/>
              </a:solidFill>
              <a:ln w="12700" algn="ctr">
                <a:solidFill>
                  <a:srgbClr val="000000"/>
                </a:solidFill>
                <a:miter lim="800000"/>
                <a:headEnd/>
                <a:tailEnd/>
              </a:ln>
            </p:spPr>
            <p:txBody>
              <a:bodyPr rot="0" vert="horz" wrap="square" lIns="36000" tIns="36000" rIns="36000" bIns="36000" anchor="ctr" anchorCtr="0" upright="1">
                <a:noAutofit/>
              </a:bodyPr>
              <a:lstStyle/>
              <a:p>
                <a:pPr algn="ctr"/>
                <a:r>
                  <a:rPr lang="ja-JP" altLang="en-US" sz="1600" b="1" kern="100" dirty="0">
                    <a:latin typeface="游ゴシック" panose="020B0400000000000000" pitchFamily="50" charset="-128"/>
                    <a:ea typeface="游ゴシック" panose="020B0400000000000000" pitchFamily="50" charset="-128"/>
                    <a:cs typeface="Times New Roman" panose="02020603050405020304" pitchFamily="18" charset="0"/>
                  </a:rPr>
                  <a:t>市</a:t>
                </a:r>
                <a:r>
                  <a:rPr lang="ja-JP" sz="1600" b="1" kern="100">
                    <a:effectLst/>
                    <a:latin typeface="游ゴシック" panose="020B0400000000000000" pitchFamily="50" charset="-128"/>
                    <a:ea typeface="游ゴシック" panose="020B0400000000000000" pitchFamily="50" charset="-128"/>
                    <a:cs typeface="Times New Roman" panose="02020603050405020304" pitchFamily="18" charset="0"/>
                  </a:rPr>
                  <a:t>から</a:t>
                </a:r>
                <a:r>
                  <a:rPr lang="ja-JP" sz="16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の</a:t>
                </a:r>
                <a:r>
                  <a:rPr lang="en-US" altLang="ja-JP" sz="16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
                </a:r>
                <a:br>
                  <a:rPr lang="en-US" altLang="ja-JP" sz="1600" b="1" kern="100" dirty="0">
                    <a:effectLst/>
                    <a:latin typeface="游ゴシック" panose="020B0400000000000000" pitchFamily="50" charset="-128"/>
                    <a:ea typeface="游ゴシック" panose="020B0400000000000000" pitchFamily="50" charset="-128"/>
                    <a:cs typeface="Times New Roman" panose="02020603050405020304" pitchFamily="18" charset="0"/>
                  </a:rPr>
                </a:br>
                <a:r>
                  <a:rPr lang="ja-JP" sz="16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お知らせ</a:t>
                </a:r>
                <a:endParaRPr 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082" name="正方形/長方形 30"/>
              <p:cNvSpPr>
                <a:spLocks noChangeArrowheads="1"/>
              </p:cNvSpPr>
              <p:nvPr/>
            </p:nvSpPr>
            <p:spPr>
              <a:xfrm>
                <a:off x="2242868" y="388188"/>
                <a:ext cx="1031240" cy="1286510"/>
              </a:xfrm>
              <a:prstGeom prst="rect">
                <a:avLst/>
              </a:prstGeom>
              <a:solidFill>
                <a:srgbClr val="FFFFFF"/>
              </a:solidFill>
              <a:ln w="12700" algn="ctr">
                <a:solidFill>
                  <a:srgbClr val="000000"/>
                </a:solidFill>
                <a:miter lim="800000"/>
                <a:headEnd/>
                <a:tailEnd/>
              </a:ln>
            </p:spPr>
            <p:txBody>
              <a:bodyPr rot="0" vert="horz" wrap="square" lIns="36000" tIns="36000" rIns="36000" bIns="36000" anchor="ctr" anchorCtr="0" upright="1">
                <a:noAutofit/>
              </a:bodyPr>
              <a:lstStyle/>
              <a:p>
                <a:pPr algn="ctr"/>
                <a:r>
                  <a:rPr lang="ja-JP" sz="16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避難所の</a:t>
                </a:r>
                <a:endParaRPr 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r>
                  <a:rPr lang="ja-JP" sz="16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生活情報</a:t>
                </a:r>
                <a:endParaRPr 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r>
                  <a:rPr lang="ja-JP" sz="11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（風呂、給水車、</a:t>
                </a:r>
                <a:r>
                  <a:rPr lang="en-US" altLang="ja-JP" sz="11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
                </a:r>
                <a:br>
                  <a:rPr lang="en-US" altLang="ja-JP" sz="1100" b="1" kern="100" dirty="0">
                    <a:effectLst/>
                    <a:latin typeface="游ゴシック" panose="020B0400000000000000" pitchFamily="50" charset="-128"/>
                    <a:ea typeface="游ゴシック" panose="020B0400000000000000" pitchFamily="50" charset="-128"/>
                    <a:cs typeface="Times New Roman" panose="02020603050405020304" pitchFamily="18" charset="0"/>
                  </a:rPr>
                </a:br>
                <a:r>
                  <a:rPr lang="ja-JP" sz="11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病院情報など）</a:t>
                </a:r>
                <a:endParaRPr 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083" name="正方形/長方形 31"/>
              <p:cNvSpPr>
                <a:spLocks noChangeArrowheads="1"/>
              </p:cNvSpPr>
              <p:nvPr/>
            </p:nvSpPr>
            <p:spPr>
              <a:xfrm>
                <a:off x="3329796" y="388188"/>
                <a:ext cx="1031240" cy="1286510"/>
              </a:xfrm>
              <a:prstGeom prst="rect">
                <a:avLst/>
              </a:prstGeom>
              <a:solidFill>
                <a:srgbClr val="FFFFFF"/>
              </a:solidFill>
              <a:ln w="12700" algn="ctr">
                <a:solidFill>
                  <a:srgbClr val="000000"/>
                </a:solidFill>
                <a:miter lim="800000"/>
                <a:headEnd/>
                <a:tailEnd/>
              </a:ln>
            </p:spPr>
            <p:txBody>
              <a:bodyPr rot="0" vert="horz" wrap="square" lIns="36000" tIns="36000" rIns="36000" bIns="36000" anchor="ctr" anchorCtr="0" upright="1">
                <a:noAutofit/>
              </a:bodyPr>
              <a:lstStyle/>
              <a:p>
                <a:pPr algn="ctr"/>
                <a:r>
                  <a:rPr lang="ja-JP" sz="16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水道、ガス、電気、交通機関などの復旧状況</a:t>
                </a:r>
                <a:endParaRPr 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084" name="正方形/長方形 32"/>
              <p:cNvSpPr>
                <a:spLocks noChangeArrowheads="1"/>
              </p:cNvSpPr>
              <p:nvPr/>
            </p:nvSpPr>
            <p:spPr>
              <a:xfrm>
                <a:off x="69011" y="1751162"/>
                <a:ext cx="1031240" cy="1286510"/>
              </a:xfrm>
              <a:prstGeom prst="rect">
                <a:avLst/>
              </a:prstGeom>
              <a:solidFill>
                <a:srgbClr val="FFFFFF"/>
              </a:solidFill>
              <a:ln w="12700" algn="ctr">
                <a:solidFill>
                  <a:srgbClr val="000000"/>
                </a:solidFill>
                <a:miter lim="800000"/>
                <a:headEnd/>
                <a:tailEnd/>
              </a:ln>
            </p:spPr>
            <p:txBody>
              <a:bodyPr rot="0" vert="horz" wrap="square" lIns="36000" tIns="36000" rIns="36000" bIns="36000" anchor="ctr" anchorCtr="0" upright="1">
                <a:noAutofit/>
              </a:bodyPr>
              <a:lstStyle/>
              <a:p>
                <a:pPr algn="ctr"/>
                <a:r>
                  <a:rPr lang="ja-JP" sz="1600" b="1" kern="100">
                    <a:effectLst/>
                    <a:latin typeface="游ゴシック" panose="020B0400000000000000" pitchFamily="50" charset="-128"/>
                    <a:ea typeface="游ゴシック" panose="020B0400000000000000" pitchFamily="50" charset="-128"/>
                    <a:cs typeface="Times New Roman" panose="02020603050405020304" pitchFamily="18" charset="0"/>
                  </a:rPr>
                  <a:t>献立表</a:t>
                </a:r>
                <a:endParaRPr lang="ja-JP" sz="12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085" name="正方形/長方形 33"/>
              <p:cNvSpPr>
                <a:spLocks noChangeArrowheads="1"/>
              </p:cNvSpPr>
              <p:nvPr/>
            </p:nvSpPr>
            <p:spPr>
              <a:xfrm>
                <a:off x="1164566" y="1751162"/>
                <a:ext cx="1031240" cy="1286510"/>
              </a:xfrm>
              <a:prstGeom prst="rect">
                <a:avLst/>
              </a:prstGeom>
              <a:solidFill>
                <a:srgbClr val="FFFFFF"/>
              </a:solidFill>
              <a:ln w="12700" algn="ctr">
                <a:solidFill>
                  <a:srgbClr val="000000"/>
                </a:solidFill>
                <a:miter lim="800000"/>
                <a:headEnd/>
                <a:tailEnd/>
              </a:ln>
            </p:spPr>
            <p:txBody>
              <a:bodyPr rot="0" vert="horz" wrap="square" lIns="36000" tIns="36000" rIns="36000" bIns="36000" anchor="ctr" anchorCtr="0" upright="1">
                <a:noAutofit/>
              </a:bodyPr>
              <a:lstStyle/>
              <a:p>
                <a:pPr algn="ctr"/>
                <a:r>
                  <a:rPr lang="ja-JP" sz="1600" b="1" kern="100">
                    <a:effectLst/>
                    <a:latin typeface="游ゴシック" panose="020B0400000000000000" pitchFamily="50" charset="-128"/>
                    <a:ea typeface="游ゴシック" panose="020B0400000000000000" pitchFamily="50" charset="-128"/>
                    <a:cs typeface="Times New Roman" panose="02020603050405020304" pitchFamily="18" charset="0"/>
                  </a:rPr>
                  <a:t>伝言板</a:t>
                </a:r>
                <a:endParaRPr lang="ja-JP" sz="12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r>
                  <a:rPr lang="ja-JP" sz="1100" b="1" kern="100">
                    <a:effectLst/>
                    <a:latin typeface="游ゴシック" panose="020B0400000000000000" pitchFamily="50" charset="-128"/>
                    <a:ea typeface="游ゴシック" panose="020B0400000000000000" pitchFamily="50" charset="-128"/>
                    <a:cs typeface="Times New Roman" panose="02020603050405020304" pitchFamily="18" charset="0"/>
                  </a:rPr>
                  <a:t>（避難所利用者が自由に使用）</a:t>
                </a:r>
                <a:endParaRPr lang="ja-JP" sz="12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086" name="正方形/長方形 34"/>
              <p:cNvSpPr>
                <a:spLocks noChangeArrowheads="1"/>
              </p:cNvSpPr>
              <p:nvPr/>
            </p:nvSpPr>
            <p:spPr>
              <a:xfrm>
                <a:off x="2251494" y="1751162"/>
                <a:ext cx="1031240" cy="1286510"/>
              </a:xfrm>
              <a:prstGeom prst="rect">
                <a:avLst/>
              </a:prstGeom>
              <a:solidFill>
                <a:srgbClr val="FFFFFF"/>
              </a:solidFill>
              <a:ln w="12700" algn="ctr">
                <a:solidFill>
                  <a:srgbClr val="000000"/>
                </a:solidFill>
                <a:miter lim="800000"/>
                <a:headEnd/>
                <a:tailEnd/>
              </a:ln>
            </p:spPr>
            <p:txBody>
              <a:bodyPr rot="0" vert="horz" wrap="square" lIns="36000" tIns="36000" rIns="36000" bIns="36000" anchor="ctr" anchorCtr="0" upright="1">
                <a:noAutofit/>
              </a:bodyPr>
              <a:lstStyle/>
              <a:p>
                <a:pPr algn="ctr"/>
                <a:r>
                  <a:rPr lang="ja-JP" sz="1600" b="1" kern="100">
                    <a:effectLst/>
                    <a:latin typeface="游ゴシック" panose="020B0400000000000000" pitchFamily="50" charset="-128"/>
                    <a:ea typeface="游ゴシック" panose="020B0400000000000000" pitchFamily="50" charset="-128"/>
                    <a:cs typeface="Times New Roman" panose="02020603050405020304" pitchFamily="18" charset="0"/>
                  </a:rPr>
                  <a:t>避難所の</a:t>
                </a:r>
                <a:endParaRPr lang="ja-JP" sz="12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r>
                  <a:rPr lang="ja-JP" sz="1600" b="1" kern="100">
                    <a:effectLst/>
                    <a:latin typeface="游ゴシック" panose="020B0400000000000000" pitchFamily="50" charset="-128"/>
                    <a:ea typeface="游ゴシック" panose="020B0400000000000000" pitchFamily="50" charset="-128"/>
                    <a:cs typeface="Times New Roman" panose="02020603050405020304" pitchFamily="18" charset="0"/>
                  </a:rPr>
                  <a:t>共通理解</a:t>
                </a:r>
                <a:endParaRPr lang="ja-JP" sz="12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r>
                  <a:rPr lang="ja-JP" sz="1600" b="1" kern="100">
                    <a:effectLst/>
                    <a:latin typeface="游ゴシック" panose="020B0400000000000000" pitchFamily="50" charset="-128"/>
                    <a:ea typeface="游ゴシック" panose="020B0400000000000000" pitchFamily="50" charset="-128"/>
                    <a:cs typeface="Times New Roman" panose="02020603050405020304" pitchFamily="18" charset="0"/>
                  </a:rPr>
                  <a:t>ルール</a:t>
                </a:r>
                <a:endParaRPr lang="ja-JP" sz="1200" b="1" kern="10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pSp>
        <p:sp>
          <p:nvSpPr>
            <p:cNvPr id="2087" name="正方形/長方形 26"/>
            <p:cNvSpPr>
              <a:spLocks noChangeArrowheads="1"/>
            </p:cNvSpPr>
            <p:nvPr/>
          </p:nvSpPr>
          <p:spPr>
            <a:xfrm>
              <a:off x="3338423" y="1751162"/>
              <a:ext cx="1031240" cy="1286510"/>
            </a:xfrm>
            <a:prstGeom prst="rect">
              <a:avLst/>
            </a:prstGeom>
            <a:solidFill>
              <a:srgbClr val="FFFFFF"/>
            </a:solidFill>
            <a:ln w="12700" algn="ctr">
              <a:solidFill>
                <a:srgbClr val="000000"/>
              </a:solidFill>
              <a:miter lim="800000"/>
              <a:headEnd/>
              <a:tailEnd/>
            </a:ln>
          </p:spPr>
          <p:txBody>
            <a:bodyPr rot="0" vert="horz" wrap="square" lIns="36000" tIns="36000" rIns="36000" bIns="36000" anchor="ctr" anchorCtr="0" upright="1">
              <a:noAutofit/>
            </a:bodyPr>
            <a:lstStyle/>
            <a:p>
              <a:pPr algn="ctr"/>
              <a:r>
                <a:rPr lang="ja-JP" sz="16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避難所運営委員会・運営班の組織図</a:t>
              </a:r>
              <a:endParaRPr lang="ja-JP" sz="1200" b="1"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grpSp>
    </p:spTree>
    <p:extLst>
      <p:ext uri="{BB962C8B-B14F-4D97-AF65-F5344CB8AC3E}">
        <p14:creationId xmlns:p14="http://schemas.microsoft.com/office/powerpoint/2010/main" val="6217527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 name="object 2"/>
          <p:cNvSpPr txBox="1"/>
          <p:nvPr/>
        </p:nvSpPr>
        <p:spPr>
          <a:xfrm>
            <a:off x="554534" y="932383"/>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6E663E"/>
                </a:solidFill>
                <a:latin typeface="Yu Gothic" panose="020B0400000000000000" pitchFamily="34" charset="-128"/>
                <a:ea typeface="Yu Gothic" panose="020B0400000000000000" pitchFamily="34" charset="-128"/>
              </a:rPr>
              <a:t>３</a:t>
            </a:r>
            <a:r>
              <a:rPr kumimoji="0" lang="en-US" altLang="ja-JP" sz="3200" b="1" kern="0">
                <a:solidFill>
                  <a:srgbClr val="6E663E"/>
                </a:solidFill>
                <a:latin typeface="Yu Gothic" panose="020B0400000000000000" pitchFamily="34" charset="-128"/>
                <a:ea typeface="Yu Gothic" panose="020B0400000000000000" pitchFamily="34" charset="-128"/>
              </a:rPr>
              <a:t>. </a:t>
            </a:r>
            <a:r>
              <a:rPr kumimoji="0" lang="ja-JP" altLang="en-US" sz="3200" b="1" kern="0">
                <a:solidFill>
                  <a:srgbClr val="6E663E"/>
                </a:solidFill>
                <a:latin typeface="Yu Gothic" panose="020B0400000000000000" pitchFamily="34" charset="-128"/>
                <a:ea typeface="Yu Gothic" panose="020B0400000000000000" pitchFamily="34" charset="-128"/>
              </a:rPr>
              <a:t>在宅避難者向けの情報提供</a:t>
            </a:r>
          </a:p>
        </p:txBody>
      </p:sp>
      <p:grpSp>
        <p:nvGrpSpPr>
          <p:cNvPr id="2090" name="グループ化 2"/>
          <p:cNvGrpSpPr/>
          <p:nvPr/>
        </p:nvGrpSpPr>
        <p:grpSpPr>
          <a:xfrm>
            <a:off x="696349" y="1643602"/>
            <a:ext cx="6283775" cy="648000"/>
            <a:chOff x="689917" y="1624372"/>
            <a:chExt cx="6283775" cy="648000"/>
          </a:xfrm>
        </p:grpSpPr>
        <p:pic>
          <p:nvPicPr>
            <p:cNvPr id="2091" name="グラフィックス 3"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665526"/>
              <a:ext cx="530604" cy="530604"/>
            </a:xfrm>
            <a:prstGeom prst="rect">
              <a:avLst/>
            </a:prstGeom>
          </p:spPr>
        </p:pic>
        <p:sp>
          <p:nvSpPr>
            <p:cNvPr id="2092" name="正方形/長方形 4"/>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93" name="object 9"/>
          <p:cNvSpPr txBox="1"/>
          <p:nvPr/>
        </p:nvSpPr>
        <p:spPr>
          <a:xfrm>
            <a:off x="751512" y="3117770"/>
            <a:ext cx="6186293" cy="1898148"/>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rgbClr val="D9BD15"/>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6E663E"/>
              </a:buClr>
            </a:pPr>
            <a:r>
              <a:rPr lang="ja-JP" altLang="en-US" dirty="0"/>
              <a:t>在宅避難者及び車中泊避難者のために避難所の入口付近に情報掲示の場所を確保して、在宅避難者用の掲示板を設置する。</a:t>
            </a:r>
            <a:endParaRPr lang="en-US" altLang="ja-JP" dirty="0"/>
          </a:p>
          <a:p>
            <a:pPr>
              <a:buClr>
                <a:srgbClr val="6E663E"/>
              </a:buClr>
            </a:pPr>
            <a:r>
              <a:rPr lang="ja-JP" altLang="en-US" dirty="0"/>
              <a:t>車中泊避難者向けに、受付を促す張り紙等を掲示する。</a:t>
            </a:r>
          </a:p>
          <a:p>
            <a:pPr>
              <a:buClr>
                <a:srgbClr val="6E663E"/>
              </a:buClr>
            </a:pPr>
            <a:r>
              <a:rPr lang="ja-JP" altLang="en-US" dirty="0"/>
              <a:t>在宅避難者向けに掲示板を設置しているため、自ら情報収集に来るよう、在宅避難者に伝える。</a:t>
            </a:r>
          </a:p>
        </p:txBody>
      </p:sp>
      <p:grpSp>
        <p:nvGrpSpPr>
          <p:cNvPr id="2094" name="グループ化 6"/>
          <p:cNvGrpSpPr/>
          <p:nvPr/>
        </p:nvGrpSpPr>
        <p:grpSpPr>
          <a:xfrm>
            <a:off x="641686" y="2455817"/>
            <a:ext cx="6357742" cy="504190"/>
            <a:chOff x="728646" y="1851740"/>
            <a:chExt cx="6120130" cy="504190"/>
          </a:xfrm>
        </p:grpSpPr>
        <p:sp>
          <p:nvSpPr>
            <p:cNvPr id="2095"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096"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（在宅避難者用）掲示板の設定</a:t>
              </a:r>
            </a:p>
          </p:txBody>
        </p:sp>
        <p:sp>
          <p:nvSpPr>
            <p:cNvPr id="2097"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098"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6E663E"/>
                  </a:solidFill>
                  <a:latin typeface="Yu Gothic" panose="020B0400000000000000" pitchFamily="34" charset="-128"/>
                  <a:ea typeface="Yu Gothic" panose="020B0400000000000000" pitchFamily="34" charset="-128"/>
                  <a:cs typeface="YuGothic"/>
                </a:rPr>
                <a:t>１</a:t>
              </a:r>
              <a:endParaRPr sz="2100" b="1">
                <a:solidFill>
                  <a:srgbClr val="6E663E"/>
                </a:solidFill>
                <a:latin typeface="Yu Gothic" panose="020B0400000000000000" pitchFamily="34" charset="-128"/>
                <a:ea typeface="Yu Gothic" panose="020B0400000000000000" pitchFamily="34" charset="-128"/>
                <a:cs typeface="YuGothic"/>
              </a:endParaRPr>
            </a:p>
          </p:txBody>
        </p:sp>
      </p:grpSp>
      <p:sp>
        <p:nvSpPr>
          <p:cNvPr id="2099" name="object 9"/>
          <p:cNvSpPr txBox="1"/>
          <p:nvPr/>
        </p:nvSpPr>
        <p:spPr>
          <a:xfrm>
            <a:off x="745272" y="5916306"/>
            <a:ext cx="6357742" cy="2538324"/>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rgbClr val="D9BD15"/>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6E663E"/>
              </a:buClr>
            </a:pPr>
            <a:r>
              <a:rPr lang="ja-JP" altLang="en-US" dirty="0"/>
              <a:t>行政等から在宅避難者及び車中泊避難者に周知・伝達すべき事項がある場合は、掲示用の資料を確保する。</a:t>
            </a:r>
          </a:p>
          <a:p>
            <a:pPr>
              <a:buClr>
                <a:srgbClr val="6E663E"/>
              </a:buClr>
            </a:pPr>
            <a:r>
              <a:rPr lang="ja-JP" altLang="en-US" dirty="0"/>
              <a:t>在宅避難者及び車中泊避難者に周知・伝達すべき事項について、掲示用の資料やチラシがない場合は、必要に応じてその作成を</a:t>
            </a:r>
            <a:r>
              <a:rPr lang="en-US" altLang="ja-JP" dirty="0"/>
              <a:t/>
            </a:r>
            <a:br>
              <a:rPr lang="en-US" altLang="ja-JP" dirty="0"/>
            </a:br>
            <a:r>
              <a:rPr lang="ja-JP" altLang="en-US" dirty="0"/>
              <a:t>行う。</a:t>
            </a:r>
          </a:p>
          <a:p>
            <a:pPr>
              <a:buClr>
                <a:srgbClr val="6E663E"/>
              </a:buClr>
            </a:pPr>
            <a:r>
              <a:rPr lang="ja-JP" altLang="en-US" dirty="0"/>
              <a:t>やむを得ず避難所に来れない在宅避難者及び車中泊避難者には、作成したチラシ等を配布する。</a:t>
            </a:r>
          </a:p>
        </p:txBody>
      </p:sp>
      <p:grpSp>
        <p:nvGrpSpPr>
          <p:cNvPr id="2100" name="グループ化 12"/>
          <p:cNvGrpSpPr/>
          <p:nvPr/>
        </p:nvGrpSpPr>
        <p:grpSpPr>
          <a:xfrm>
            <a:off x="635446" y="5254353"/>
            <a:ext cx="6357742" cy="504190"/>
            <a:chOff x="728646" y="1851740"/>
            <a:chExt cx="6120130" cy="504190"/>
          </a:xfrm>
        </p:grpSpPr>
        <p:sp>
          <p:nvSpPr>
            <p:cNvPr id="2101"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highlight>
                  <a:srgbClr val="D9BD15"/>
                </a:highlight>
                <a:latin typeface="Yu Gothic" panose="020B0400000000000000" pitchFamily="34" charset="-128"/>
                <a:ea typeface="Yu Gothic" panose="020B0400000000000000" pitchFamily="34" charset="-128"/>
              </a:endParaRPr>
            </a:p>
          </p:txBody>
        </p:sp>
        <p:sp>
          <p:nvSpPr>
            <p:cNvPr id="2102"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掲示</a:t>
              </a:r>
              <a:r>
                <a:rPr lang="ja-JP" altLang="en-US" sz="2000" b="1">
                  <a:solidFill>
                    <a:schemeClr val="bg1"/>
                  </a:solidFill>
                  <a:latin typeface="Yu Gothic" panose="020B0400000000000000" pitchFamily="34" charset="-128"/>
                  <a:ea typeface="Yu Gothic" panose="020B0400000000000000" pitchFamily="34" charset="-128"/>
                  <a:cs typeface="YuGothic"/>
                </a:rPr>
                <a:t>板</a:t>
              </a:r>
              <a:r>
                <a:rPr lang="ja-JP" altLang="en-US" sz="2000" b="1">
                  <a:solidFill>
                    <a:srgbClr val="FFFFFF"/>
                  </a:solidFill>
                  <a:latin typeface="Yu Gothic" panose="020B0400000000000000" pitchFamily="34" charset="-128"/>
                  <a:ea typeface="Yu Gothic" panose="020B0400000000000000" pitchFamily="34" charset="-128"/>
                  <a:cs typeface="YuGothic"/>
                </a:rPr>
                <a:t>への掲示</a:t>
              </a:r>
            </a:p>
          </p:txBody>
        </p:sp>
        <p:sp>
          <p:nvSpPr>
            <p:cNvPr id="2103"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104"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6E663E"/>
                  </a:solidFill>
                  <a:latin typeface="Yu Gothic" panose="020B0400000000000000" pitchFamily="34" charset="-128"/>
                  <a:ea typeface="Yu Gothic" panose="020B0400000000000000" pitchFamily="34" charset="-128"/>
                  <a:cs typeface="YuGothic"/>
                </a:rPr>
                <a:t>２</a:t>
              </a:r>
              <a:endParaRPr sz="2100" b="1">
                <a:solidFill>
                  <a:srgbClr val="6E663E"/>
                </a:solidFill>
                <a:latin typeface="Yu Gothic" panose="020B0400000000000000" pitchFamily="34" charset="-128"/>
                <a:ea typeface="Yu Gothic" panose="020B0400000000000000" pitchFamily="34" charset="-128"/>
                <a:cs typeface="YuGothic"/>
              </a:endParaRPr>
            </a:p>
          </p:txBody>
        </p:sp>
      </p:grpSp>
      <p:sp>
        <p:nvSpPr>
          <p:cNvPr id="2105" name="object 5"/>
          <p:cNvSpPr txBox="1"/>
          <p:nvPr/>
        </p:nvSpPr>
        <p:spPr>
          <a:xfrm>
            <a:off x="1382580" y="1852355"/>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sp>
        <p:nvSpPr>
          <p:cNvPr id="2106" name="テキスト ボックス 18"/>
          <p:cNvSpPr txBox="1"/>
          <p:nvPr/>
        </p:nvSpPr>
        <p:spPr>
          <a:xfrm>
            <a:off x="6755861" y="10175421"/>
            <a:ext cx="748601"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４７</a:t>
            </a:r>
            <a:endParaRPr lang="ja-JP" altLang="en-US">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42789504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8" name="object 2"/>
          <p:cNvSpPr txBox="1"/>
          <p:nvPr/>
        </p:nvSpPr>
        <p:spPr>
          <a:xfrm>
            <a:off x="635332" y="945385"/>
            <a:ext cx="635774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dirty="0">
                <a:solidFill>
                  <a:srgbClr val="6E663E"/>
                </a:solidFill>
                <a:latin typeface="Yu Gothic" panose="020B0400000000000000" pitchFamily="34" charset="-128"/>
                <a:ea typeface="Yu Gothic" panose="020B0400000000000000" pitchFamily="34" charset="-128"/>
              </a:rPr>
              <a:t>４</a:t>
            </a:r>
            <a:r>
              <a:rPr kumimoji="0" lang="en-US" altLang="ja-JP" sz="3200" b="1" kern="0" dirty="0">
                <a:solidFill>
                  <a:srgbClr val="6E663E"/>
                </a:solidFill>
                <a:latin typeface="Yu Gothic" panose="020B0400000000000000" pitchFamily="34" charset="-128"/>
                <a:ea typeface="Yu Gothic" panose="020B0400000000000000" pitchFamily="34" charset="-128"/>
              </a:rPr>
              <a:t>. </a:t>
            </a:r>
            <a:r>
              <a:rPr kumimoji="0" lang="ja-JP" altLang="en-US" sz="3200" b="1" kern="0" dirty="0">
                <a:solidFill>
                  <a:srgbClr val="6E663E"/>
                </a:solidFill>
                <a:latin typeface="Yu Gothic" panose="020B0400000000000000" pitchFamily="34" charset="-128"/>
                <a:ea typeface="Yu Gothic" panose="020B0400000000000000" pitchFamily="34" charset="-128"/>
              </a:rPr>
              <a:t>取材対応</a:t>
            </a:r>
          </a:p>
        </p:txBody>
      </p:sp>
      <p:sp>
        <p:nvSpPr>
          <p:cNvPr id="2109" name="object 9"/>
          <p:cNvSpPr txBox="1"/>
          <p:nvPr/>
        </p:nvSpPr>
        <p:spPr>
          <a:xfrm>
            <a:off x="736422" y="3117770"/>
            <a:ext cx="6186293" cy="1424172"/>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rgbClr val="D9BD15"/>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6E663E"/>
              </a:buClr>
            </a:pPr>
            <a:r>
              <a:rPr lang="ja-JP" altLang="en-US" dirty="0">
                <a:solidFill>
                  <a:srgbClr val="221815"/>
                </a:solidFill>
              </a:rPr>
              <a:t>受付などを通じて、取材や調査の申し込みを把握した場合、</a:t>
            </a:r>
            <a:br>
              <a:rPr lang="ja-JP" altLang="en-US" dirty="0">
                <a:solidFill>
                  <a:srgbClr val="221815"/>
                </a:solidFill>
              </a:rPr>
            </a:br>
            <a:r>
              <a:rPr lang="ja-JP" altLang="en-US" dirty="0">
                <a:solidFill>
                  <a:srgbClr val="221815"/>
                </a:solidFill>
              </a:rPr>
              <a:t>申し込みの内容について把握する。</a:t>
            </a:r>
          </a:p>
          <a:p>
            <a:pPr>
              <a:buClr>
                <a:srgbClr val="6E663E"/>
              </a:buClr>
            </a:pPr>
            <a:r>
              <a:rPr lang="ja-JP" altLang="en-US" dirty="0">
                <a:solidFill>
                  <a:srgbClr val="221815"/>
                </a:solidFill>
              </a:rPr>
              <a:t>取材の申し込み、調査の内容について、市職員または市災害対策本部に報告する。</a:t>
            </a:r>
          </a:p>
        </p:txBody>
      </p:sp>
      <p:grpSp>
        <p:nvGrpSpPr>
          <p:cNvPr id="2110" name="グループ化 3"/>
          <p:cNvGrpSpPr/>
          <p:nvPr/>
        </p:nvGrpSpPr>
        <p:grpSpPr>
          <a:xfrm>
            <a:off x="626596" y="2455817"/>
            <a:ext cx="6357742" cy="504190"/>
            <a:chOff x="728646" y="1851740"/>
            <a:chExt cx="6120130" cy="504190"/>
          </a:xfrm>
        </p:grpSpPr>
        <p:sp>
          <p:nvSpPr>
            <p:cNvPr id="2111"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a:highlight>
                  <a:srgbClr val="D9BD15"/>
                </a:highlight>
                <a:latin typeface="Yu Gothic" panose="020B0400000000000000" pitchFamily="34" charset="-128"/>
                <a:ea typeface="Yu Gothic" panose="020B0400000000000000" pitchFamily="34" charset="-128"/>
              </a:endParaRPr>
            </a:p>
          </p:txBody>
        </p:sp>
        <p:sp>
          <p:nvSpPr>
            <p:cNvPr id="2112"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取材等の申し込み内容の整理と報告</a:t>
              </a:r>
            </a:p>
          </p:txBody>
        </p:sp>
        <p:sp>
          <p:nvSpPr>
            <p:cNvPr id="2113"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114"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6E663E"/>
                  </a:solidFill>
                  <a:latin typeface="Yu Gothic" panose="020B0400000000000000" pitchFamily="34" charset="-128"/>
                  <a:ea typeface="Yu Gothic" panose="020B0400000000000000" pitchFamily="34" charset="-128"/>
                  <a:cs typeface="YuGothic"/>
                </a:rPr>
                <a:t>１</a:t>
              </a:r>
              <a:endParaRPr sz="2100" b="1" dirty="0">
                <a:solidFill>
                  <a:srgbClr val="6E663E"/>
                </a:solidFill>
                <a:latin typeface="Yu Gothic" panose="020B0400000000000000" pitchFamily="34" charset="-128"/>
                <a:ea typeface="Yu Gothic" panose="020B0400000000000000" pitchFamily="34" charset="-128"/>
                <a:cs typeface="YuGothic"/>
              </a:endParaRPr>
            </a:p>
          </p:txBody>
        </p:sp>
      </p:grpSp>
      <p:grpSp>
        <p:nvGrpSpPr>
          <p:cNvPr id="2115" name="グループ化 8"/>
          <p:cNvGrpSpPr/>
          <p:nvPr/>
        </p:nvGrpSpPr>
        <p:grpSpPr>
          <a:xfrm>
            <a:off x="687863" y="1599879"/>
            <a:ext cx="6283775" cy="648000"/>
            <a:chOff x="689917" y="1624372"/>
            <a:chExt cx="6283775" cy="648000"/>
          </a:xfrm>
        </p:grpSpPr>
        <p:pic>
          <p:nvPicPr>
            <p:cNvPr id="2116" name="グラフィックス 9"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665526"/>
              <a:ext cx="530604" cy="530604"/>
            </a:xfrm>
            <a:prstGeom prst="rect">
              <a:avLst/>
            </a:prstGeom>
          </p:spPr>
        </p:pic>
        <p:sp>
          <p:nvSpPr>
            <p:cNvPr id="2117" name="正方形/長方形 10"/>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18" name="object 9"/>
          <p:cNvSpPr txBox="1"/>
          <p:nvPr/>
        </p:nvSpPr>
        <p:spPr>
          <a:xfrm>
            <a:off x="730182" y="5404334"/>
            <a:ext cx="6186293" cy="1424172"/>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rgbClr val="D9BD15"/>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6E663E"/>
              </a:buClr>
            </a:pPr>
            <a:r>
              <a:rPr lang="ja-JP" altLang="en-US"/>
              <a:t>取材や調査団の受け入れが決定した場合は、受入対応者、受入可能時間や立ち入り可能範囲など、受入れの考え方を検討する。</a:t>
            </a:r>
          </a:p>
          <a:p>
            <a:pPr>
              <a:buClr>
                <a:srgbClr val="6E663E"/>
              </a:buClr>
            </a:pPr>
            <a:r>
              <a:rPr lang="ja-JP" altLang="en-US"/>
              <a:t>受入れの考え方について、再度、避難所運営委員会で協議を</a:t>
            </a:r>
            <a:br>
              <a:rPr lang="ja-JP" altLang="en-US"/>
            </a:br>
            <a:r>
              <a:rPr lang="ja-JP" altLang="en-US"/>
              <a:t>行い、承諾を得る。</a:t>
            </a:r>
          </a:p>
        </p:txBody>
      </p:sp>
      <p:grpSp>
        <p:nvGrpSpPr>
          <p:cNvPr id="2119" name="グループ化 12"/>
          <p:cNvGrpSpPr/>
          <p:nvPr/>
        </p:nvGrpSpPr>
        <p:grpSpPr>
          <a:xfrm>
            <a:off x="620356" y="4742381"/>
            <a:ext cx="6357742" cy="504190"/>
            <a:chOff x="728646" y="1851740"/>
            <a:chExt cx="6120130" cy="504190"/>
          </a:xfrm>
        </p:grpSpPr>
        <p:sp>
          <p:nvSpPr>
            <p:cNvPr id="2120"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dirty="0">
                <a:highlight>
                  <a:srgbClr val="D9BD15"/>
                </a:highlight>
                <a:latin typeface="Yu Gothic" panose="020B0400000000000000" pitchFamily="34" charset="-128"/>
                <a:ea typeface="Yu Gothic" panose="020B0400000000000000" pitchFamily="34" charset="-128"/>
              </a:endParaRPr>
            </a:p>
          </p:txBody>
        </p:sp>
        <p:sp>
          <p:nvSpPr>
            <p:cNvPr id="2121"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取材受け入れ準備・調整、応対</a:t>
              </a:r>
            </a:p>
          </p:txBody>
        </p:sp>
        <p:sp>
          <p:nvSpPr>
            <p:cNvPr id="2122"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123"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6E663E"/>
                  </a:solidFill>
                  <a:latin typeface="Yu Gothic" panose="020B0400000000000000" pitchFamily="34" charset="-128"/>
                  <a:ea typeface="Yu Gothic" panose="020B0400000000000000" pitchFamily="34" charset="-128"/>
                  <a:cs typeface="YuGothic"/>
                </a:rPr>
                <a:t>２</a:t>
              </a:r>
              <a:endParaRPr sz="2100" b="1" dirty="0">
                <a:solidFill>
                  <a:srgbClr val="6E663E"/>
                </a:solidFill>
                <a:latin typeface="Yu Gothic" panose="020B0400000000000000" pitchFamily="34" charset="-128"/>
                <a:ea typeface="Yu Gothic" panose="020B0400000000000000" pitchFamily="34" charset="-128"/>
                <a:cs typeface="YuGothic"/>
              </a:endParaRPr>
            </a:p>
          </p:txBody>
        </p:sp>
      </p:grpSp>
      <p:sp>
        <p:nvSpPr>
          <p:cNvPr id="2124" name="object 9"/>
          <p:cNvSpPr txBox="1"/>
          <p:nvPr/>
        </p:nvSpPr>
        <p:spPr>
          <a:xfrm>
            <a:off x="730182" y="7736760"/>
            <a:ext cx="6186293" cy="1898148"/>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rgbClr val="D9BD15"/>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a:buClr>
                <a:srgbClr val="6E663E"/>
              </a:buClr>
            </a:pPr>
            <a:r>
              <a:rPr lang="ja-JP" altLang="en-US"/>
              <a:t>マスコミや調査団など、申し込み者（団体）に、受入可能時間や立ち入り可能範囲など、受入れの考え方を説明する。</a:t>
            </a:r>
          </a:p>
          <a:p>
            <a:pPr>
              <a:buClr>
                <a:srgbClr val="6E663E"/>
              </a:buClr>
            </a:pPr>
            <a:r>
              <a:rPr lang="ja-JP" altLang="en-US"/>
              <a:t>取材等の受け入れ当日は、受付票への必要事項の記入を求め、取材等にあたっての留意事項を確認する。</a:t>
            </a:r>
          </a:p>
          <a:p>
            <a:pPr>
              <a:buClr>
                <a:srgbClr val="6E663E"/>
              </a:buClr>
            </a:pPr>
            <a:r>
              <a:rPr lang="ja-JP" altLang="en-US"/>
              <a:t>取材等に立ち会い、必要に応じて応対する。</a:t>
            </a:r>
          </a:p>
        </p:txBody>
      </p:sp>
      <p:grpSp>
        <p:nvGrpSpPr>
          <p:cNvPr id="2125" name="グループ化 18"/>
          <p:cNvGrpSpPr/>
          <p:nvPr/>
        </p:nvGrpSpPr>
        <p:grpSpPr>
          <a:xfrm>
            <a:off x="620356" y="7074807"/>
            <a:ext cx="6357742" cy="504190"/>
            <a:chOff x="728646" y="1851740"/>
            <a:chExt cx="6120130" cy="504190"/>
          </a:xfrm>
        </p:grpSpPr>
        <p:sp>
          <p:nvSpPr>
            <p:cNvPr id="2126"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6E663E"/>
            </a:solidFill>
          </p:spPr>
          <p:txBody>
            <a:bodyPr wrap="square" lIns="0" tIns="0" rIns="0" bIns="0" rtlCol="0"/>
            <a:lstStyle/>
            <a:p>
              <a:endParaRPr b="1" dirty="0">
                <a:highlight>
                  <a:srgbClr val="D9BD15"/>
                </a:highlight>
                <a:latin typeface="Yu Gothic" panose="020B0400000000000000" pitchFamily="34" charset="-128"/>
                <a:ea typeface="Yu Gothic" panose="020B0400000000000000" pitchFamily="34" charset="-128"/>
              </a:endParaRPr>
            </a:p>
          </p:txBody>
        </p:sp>
        <p:sp>
          <p:nvSpPr>
            <p:cNvPr id="2127"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受け入れに関する調整、応対</a:t>
              </a:r>
            </a:p>
          </p:txBody>
        </p:sp>
        <p:sp>
          <p:nvSpPr>
            <p:cNvPr id="2128"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129" name="object 23"/>
            <p:cNvSpPr txBox="1"/>
            <p:nvPr/>
          </p:nvSpPr>
          <p:spPr>
            <a:xfrm>
              <a:off x="846620" y="1957134"/>
              <a:ext cx="165735" cy="335989"/>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6E663E"/>
                  </a:solidFill>
                  <a:latin typeface="Yu Gothic" panose="020B0400000000000000" pitchFamily="34" charset="-128"/>
                  <a:ea typeface="Yu Gothic" panose="020B0400000000000000" pitchFamily="34" charset="-128"/>
                  <a:cs typeface="YuGothic"/>
                </a:rPr>
                <a:t>３</a:t>
              </a:r>
              <a:endParaRPr sz="2100" b="1" dirty="0">
                <a:solidFill>
                  <a:srgbClr val="6E663E"/>
                </a:solidFill>
                <a:latin typeface="Yu Gothic" panose="020B0400000000000000" pitchFamily="34" charset="-128"/>
                <a:ea typeface="Yu Gothic" panose="020B0400000000000000" pitchFamily="34" charset="-128"/>
                <a:cs typeface="YuGothic"/>
              </a:endParaRPr>
            </a:p>
          </p:txBody>
        </p:sp>
      </p:grpSp>
      <p:sp>
        <p:nvSpPr>
          <p:cNvPr id="2130" name="object 5"/>
          <p:cNvSpPr txBox="1"/>
          <p:nvPr/>
        </p:nvSpPr>
        <p:spPr>
          <a:xfrm>
            <a:off x="1374094" y="1808632"/>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様式</a:t>
            </a:r>
            <a:r>
              <a:rPr lang="en-US" altLang="ja-JP" sz="1400" b="1">
                <a:latin typeface="Yu Gothic" panose="020B0400000000000000" pitchFamily="34" charset="-128"/>
                <a:ea typeface="Yu Gothic" panose="020B0400000000000000" pitchFamily="34" charset="-128"/>
                <a:cs typeface="YuGothic"/>
              </a:rPr>
              <a:t>11</a:t>
            </a:r>
            <a:r>
              <a:rPr lang="ja-JP" altLang="en-US" sz="1400" b="1">
                <a:latin typeface="Yu Gothic" panose="020B0400000000000000" pitchFamily="34" charset="-128"/>
                <a:ea typeface="Yu Gothic" panose="020B0400000000000000" pitchFamily="34" charset="-128"/>
                <a:cs typeface="YuGothic"/>
              </a:rPr>
              <a:t>：取材・調査受付票</a:t>
            </a:r>
          </a:p>
        </p:txBody>
      </p:sp>
      <p:sp>
        <p:nvSpPr>
          <p:cNvPr id="2131" name="テキスト ボックス 24"/>
          <p:cNvSpPr txBox="1"/>
          <p:nvPr/>
        </p:nvSpPr>
        <p:spPr>
          <a:xfrm>
            <a:off x="717136" y="9665607"/>
            <a:ext cx="5529610" cy="338554"/>
          </a:xfrm>
          <a:prstGeom prst="rect">
            <a:avLst/>
          </a:prstGeom>
          <a:noFill/>
        </p:spPr>
        <p:txBody>
          <a:bodyPr wrap="square">
            <a:spAutoFit/>
          </a:bodyPr>
          <a:lstStyle/>
          <a:p>
            <a:r>
              <a:rPr lang="ja-JP" altLang="en-US" sz="1600" b="1" u="sng">
                <a:solidFill>
                  <a:srgbClr val="172A88"/>
                </a:solidFill>
                <a:latin typeface="Yu Gothic" panose="020B0400000000000000" pitchFamily="34" charset="-128"/>
                <a:ea typeface="Yu Gothic" panose="020B0400000000000000" pitchFamily="34" charset="-128"/>
                <a:cs typeface="YuGothic"/>
              </a:rPr>
              <a:t>⇒</a:t>
            </a:r>
            <a:r>
              <a:rPr lang="en-US" altLang="ja-JP" sz="1600" b="1" u="sng">
                <a:solidFill>
                  <a:srgbClr val="172A88"/>
                </a:solidFill>
                <a:latin typeface="Yu Gothic" panose="020B0400000000000000" pitchFamily="34" charset="-128"/>
                <a:ea typeface="Yu Gothic" panose="020B0400000000000000" pitchFamily="34" charset="-128"/>
                <a:cs typeface="YuGothic"/>
              </a:rPr>
              <a:t>【</a:t>
            </a:r>
            <a:r>
              <a:rPr lang="ja-JP" altLang="en-US" sz="1600" b="1" u="sng">
                <a:solidFill>
                  <a:srgbClr val="172A88"/>
                </a:solidFill>
                <a:latin typeface="Yu Gothic" panose="020B0400000000000000" pitchFamily="34" charset="-128"/>
                <a:ea typeface="Yu Gothic" panose="020B0400000000000000" pitchFamily="34" charset="-128"/>
                <a:cs typeface="YuGothic"/>
              </a:rPr>
              <a:t>コツ・ポイント</a:t>
            </a:r>
            <a:r>
              <a:rPr lang="en-US" altLang="ja-JP" sz="1600" b="1" u="sng">
                <a:solidFill>
                  <a:srgbClr val="172A88"/>
                </a:solidFill>
                <a:latin typeface="Yu Gothic" panose="020B0400000000000000" pitchFamily="34" charset="-128"/>
                <a:ea typeface="Yu Gothic" panose="020B0400000000000000" pitchFamily="34" charset="-128"/>
                <a:cs typeface="YuGothic"/>
              </a:rPr>
              <a:t>10】</a:t>
            </a:r>
            <a:r>
              <a:rPr lang="ja-JP" altLang="en-US" sz="1600" b="1" u="sng">
                <a:solidFill>
                  <a:srgbClr val="172A88"/>
                </a:solidFill>
                <a:latin typeface="Yu Gothic" panose="020B0400000000000000" pitchFamily="34" charset="-128"/>
                <a:ea typeface="Yu Gothic" panose="020B0400000000000000" pitchFamily="34" charset="-128"/>
                <a:cs typeface="YuGothic"/>
              </a:rPr>
              <a:t>取材対応</a:t>
            </a:r>
            <a:endParaRPr lang="ja-JP" altLang="en-US" sz="1600" u="sng">
              <a:solidFill>
                <a:srgbClr val="172A88"/>
              </a:solidFill>
            </a:endParaRPr>
          </a:p>
        </p:txBody>
      </p:sp>
      <p:sp>
        <p:nvSpPr>
          <p:cNvPr id="2132" name="テキスト ボックス 25"/>
          <p:cNvSpPr txBox="1"/>
          <p:nvPr/>
        </p:nvSpPr>
        <p:spPr>
          <a:xfrm>
            <a:off x="151489" y="10148207"/>
            <a:ext cx="720090"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４８</a:t>
            </a:r>
            <a:endParaRPr lang="ja-JP" altLang="en-US">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22860468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4" name="テキスト ボックス 31"/>
          <p:cNvSpPr txBox="1"/>
          <p:nvPr/>
        </p:nvSpPr>
        <p:spPr>
          <a:xfrm>
            <a:off x="6755861" y="10175421"/>
            <a:ext cx="748601"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４９</a:t>
            </a:r>
            <a:endParaRPr lang="ja-JP" altLang="en-US">
              <a:solidFill>
                <a:schemeClr val="tx1">
                  <a:lumMod val="50000"/>
                  <a:lumOff val="50000"/>
                </a:schemeClr>
              </a:solidFill>
              <a:latin typeface="+mj-ea"/>
              <a:ea typeface="+mj-ea"/>
            </a:endParaRPr>
          </a:p>
        </p:txBody>
      </p:sp>
      <p:sp>
        <p:nvSpPr>
          <p:cNvPr id="2135" name="object 2"/>
          <p:cNvSpPr txBox="1"/>
          <p:nvPr/>
        </p:nvSpPr>
        <p:spPr>
          <a:xfrm>
            <a:off x="618046" y="814006"/>
            <a:ext cx="5833015" cy="62837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6000" b="1" kern="0" baseline="-4166">
                <a:solidFill>
                  <a:srgbClr val="FF0000"/>
                </a:solidFill>
                <a:latin typeface="Yu Gothic" panose="020B0400000000000000" pitchFamily="34" charset="-128"/>
                <a:ea typeface="Yu Gothic" panose="020B0400000000000000" pitchFamily="34" charset="-128"/>
              </a:rPr>
              <a:t>③食料・物資班</a:t>
            </a:r>
            <a:r>
              <a:rPr kumimoji="0" lang="ja-JP" altLang="en-US" sz="3200" b="1" kern="0">
                <a:solidFill>
                  <a:srgbClr val="FF0000"/>
                </a:solidFill>
                <a:latin typeface="Yu Gothic" panose="020B0400000000000000" pitchFamily="34" charset="-128"/>
                <a:ea typeface="Yu Gothic" panose="020B0400000000000000" pitchFamily="34" charset="-128"/>
              </a:rPr>
              <a:t>がすること</a:t>
            </a:r>
          </a:p>
        </p:txBody>
      </p:sp>
      <p:sp>
        <p:nvSpPr>
          <p:cNvPr id="2136" name="object 3"/>
          <p:cNvSpPr/>
          <p:nvPr/>
        </p:nvSpPr>
        <p:spPr>
          <a:xfrm>
            <a:off x="647109" y="3776294"/>
            <a:ext cx="6120130" cy="0"/>
          </a:xfrm>
          <a:custGeom>
            <a:avLst/>
            <a:gdLst/>
            <a:ahLst/>
            <a:cxnLst/>
            <a:rect l="l" t="t" r="r" b="b"/>
            <a:pathLst>
              <a:path w="6120130">
                <a:moveTo>
                  <a:pt x="0" y="0"/>
                </a:moveTo>
                <a:lnTo>
                  <a:pt x="6120003" y="0"/>
                </a:lnTo>
              </a:path>
            </a:pathLst>
          </a:custGeom>
          <a:ln w="13195">
            <a:solidFill>
              <a:srgbClr val="FF0000"/>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2137" name="object 4"/>
          <p:cNvSpPr/>
          <p:nvPr/>
        </p:nvSpPr>
        <p:spPr>
          <a:xfrm>
            <a:off x="647109" y="4387195"/>
            <a:ext cx="6120130" cy="0"/>
          </a:xfrm>
          <a:custGeom>
            <a:avLst/>
            <a:gdLst/>
            <a:ahLst/>
            <a:cxnLst/>
            <a:rect l="l" t="t" r="r" b="b"/>
            <a:pathLst>
              <a:path w="6120130">
                <a:moveTo>
                  <a:pt x="0" y="0"/>
                </a:moveTo>
                <a:lnTo>
                  <a:pt x="6120003" y="0"/>
                </a:lnTo>
              </a:path>
            </a:pathLst>
          </a:custGeom>
          <a:ln w="13195">
            <a:solidFill>
              <a:srgbClr val="FF0000"/>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2138" name="object 5"/>
          <p:cNvSpPr/>
          <p:nvPr/>
        </p:nvSpPr>
        <p:spPr>
          <a:xfrm>
            <a:off x="647109" y="4998099"/>
            <a:ext cx="6120130" cy="0"/>
          </a:xfrm>
          <a:custGeom>
            <a:avLst/>
            <a:gdLst/>
            <a:ahLst/>
            <a:cxnLst/>
            <a:rect l="l" t="t" r="r" b="b"/>
            <a:pathLst>
              <a:path w="6120130">
                <a:moveTo>
                  <a:pt x="0" y="0"/>
                </a:moveTo>
                <a:lnTo>
                  <a:pt x="6120003" y="0"/>
                </a:lnTo>
              </a:path>
            </a:pathLst>
          </a:custGeom>
          <a:ln w="13195">
            <a:solidFill>
              <a:srgbClr val="FF0000"/>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2139" name="object 6"/>
          <p:cNvSpPr/>
          <p:nvPr/>
        </p:nvSpPr>
        <p:spPr>
          <a:xfrm>
            <a:off x="647109" y="5608999"/>
            <a:ext cx="6120130" cy="0"/>
          </a:xfrm>
          <a:custGeom>
            <a:avLst/>
            <a:gdLst/>
            <a:ahLst/>
            <a:cxnLst/>
            <a:rect l="l" t="t" r="r" b="b"/>
            <a:pathLst>
              <a:path w="6120130">
                <a:moveTo>
                  <a:pt x="0" y="0"/>
                </a:moveTo>
                <a:lnTo>
                  <a:pt x="6120003" y="0"/>
                </a:lnTo>
              </a:path>
            </a:pathLst>
          </a:custGeom>
          <a:ln w="13195">
            <a:solidFill>
              <a:srgbClr val="FF0000"/>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2140" name="object 10"/>
          <p:cNvSpPr txBox="1"/>
          <p:nvPr/>
        </p:nvSpPr>
        <p:spPr>
          <a:xfrm>
            <a:off x="645563" y="3441700"/>
            <a:ext cx="4052897" cy="320601"/>
          </a:xfrm>
          <a:prstGeom prst="rect">
            <a:avLst/>
          </a:prstGeom>
        </p:spPr>
        <p:txBody>
          <a:bodyPr vert="horz" wrap="square" lIns="0" tIns="12700" rIns="0" bIns="0" rtlCol="0">
            <a:spAutoFit/>
          </a:bodyPr>
          <a:lstStyle/>
          <a:p>
            <a:pPr marL="272415" indent="-260350">
              <a:lnSpc>
                <a:spcPct val="100000"/>
              </a:lnSpc>
              <a:spcBef>
                <a:spcPts val="100"/>
              </a:spcBef>
              <a:buAutoNum type="arabicPeriod"/>
              <a:tabLst>
                <a:tab pos="273050" algn="l"/>
              </a:tabLst>
            </a:pPr>
            <a:r>
              <a:rPr lang="ja-JP" altLang="en-US" sz="2000" b="1">
                <a:latin typeface="Yu Gothic" panose="020B0400000000000000" pitchFamily="34" charset="-128"/>
                <a:ea typeface="Yu Gothic" panose="020B0400000000000000" pitchFamily="34" charset="-128"/>
                <a:cs typeface="YuGothic"/>
              </a:rPr>
              <a:t>緊急的に必要な物資把握と確保</a:t>
            </a:r>
            <a:endParaRPr sz="2000" b="1">
              <a:latin typeface="Yu Gothic" panose="020B0400000000000000" pitchFamily="34" charset="-128"/>
              <a:ea typeface="Yu Gothic" panose="020B0400000000000000" pitchFamily="34" charset="-128"/>
              <a:cs typeface="YuGothic"/>
            </a:endParaRPr>
          </a:p>
        </p:txBody>
      </p:sp>
      <p:sp>
        <p:nvSpPr>
          <p:cNvPr id="2141" name="object 10"/>
          <p:cNvSpPr txBox="1"/>
          <p:nvPr/>
        </p:nvSpPr>
        <p:spPr>
          <a:xfrm>
            <a:off x="656147" y="4021680"/>
            <a:ext cx="5132010" cy="320601"/>
          </a:xfrm>
          <a:prstGeom prst="rect">
            <a:avLst/>
          </a:prstGeom>
        </p:spPr>
        <p:txBody>
          <a:bodyPr vert="horz" wrap="square" lIns="0" tIns="12700" rIns="0" bIns="0" rtlCol="0">
            <a:spAutoFit/>
          </a:bodyPr>
          <a:lstStyle/>
          <a:p>
            <a:pPr marL="12065">
              <a:lnSpc>
                <a:spcPct val="100000"/>
              </a:lnSpc>
              <a:tabLst>
                <a:tab pos="273050" algn="l"/>
              </a:tabLst>
            </a:pPr>
            <a:r>
              <a:rPr lang="en-US" sz="2000" b="1">
                <a:latin typeface="Yu Gothic" panose="020B0400000000000000" pitchFamily="34" charset="-128"/>
                <a:ea typeface="Yu Gothic" panose="020B0400000000000000" pitchFamily="34" charset="-128"/>
                <a:cs typeface="YuGothic"/>
              </a:rPr>
              <a:t>2.</a:t>
            </a:r>
            <a:r>
              <a:rPr lang="ja-JP" altLang="en-US" sz="2000" b="1">
                <a:latin typeface="Yu Gothic" panose="020B0400000000000000" pitchFamily="34" charset="-128"/>
                <a:ea typeface="Yu Gothic" panose="020B0400000000000000" pitchFamily="34" charset="-128"/>
                <a:cs typeface="YuGothic"/>
              </a:rPr>
              <a:t>物資等の受け入れ体制の整備</a:t>
            </a:r>
            <a:endParaRPr sz="2000" b="1">
              <a:latin typeface="Yu Gothic" panose="020B0400000000000000" pitchFamily="34" charset="-128"/>
              <a:ea typeface="Yu Gothic" panose="020B0400000000000000" pitchFamily="34" charset="-128"/>
              <a:cs typeface="YuGothic"/>
            </a:endParaRPr>
          </a:p>
        </p:txBody>
      </p:sp>
      <p:sp>
        <p:nvSpPr>
          <p:cNvPr id="2142" name="object 10"/>
          <p:cNvSpPr txBox="1"/>
          <p:nvPr/>
        </p:nvSpPr>
        <p:spPr>
          <a:xfrm>
            <a:off x="656147" y="4641048"/>
            <a:ext cx="3585114" cy="320601"/>
          </a:xfrm>
          <a:prstGeom prst="rect">
            <a:avLst/>
          </a:prstGeom>
        </p:spPr>
        <p:txBody>
          <a:bodyPr vert="horz" wrap="square" lIns="0" tIns="12700" rIns="0" bIns="0" rtlCol="0">
            <a:spAutoFit/>
          </a:bodyPr>
          <a:lstStyle/>
          <a:p>
            <a:pPr marL="12065">
              <a:lnSpc>
                <a:spcPct val="100000"/>
              </a:lnSpc>
              <a:spcBef>
                <a:spcPts val="5"/>
              </a:spcBef>
              <a:tabLst>
                <a:tab pos="273050" algn="l"/>
              </a:tabLst>
            </a:pPr>
            <a:r>
              <a:rPr lang="en-US" sz="2000" b="1">
                <a:latin typeface="Yu Gothic" panose="020B0400000000000000" pitchFamily="34" charset="-128"/>
                <a:ea typeface="Yu Gothic" panose="020B0400000000000000" pitchFamily="34" charset="-128"/>
                <a:cs typeface="YuGothic"/>
              </a:rPr>
              <a:t>3.</a:t>
            </a:r>
            <a:r>
              <a:rPr lang="ja-JP" altLang="en-US" sz="2000" b="1">
                <a:latin typeface="Yu Gothic" panose="020B0400000000000000" pitchFamily="34" charset="-128"/>
                <a:ea typeface="Yu Gothic" panose="020B0400000000000000" pitchFamily="34" charset="-128"/>
                <a:cs typeface="YuGothic"/>
              </a:rPr>
              <a:t>救援物資等の受け入れ・配分</a:t>
            </a:r>
            <a:endParaRPr sz="2000" b="1">
              <a:latin typeface="Yu Gothic" panose="020B0400000000000000" pitchFamily="34" charset="-128"/>
              <a:ea typeface="Yu Gothic" panose="020B0400000000000000" pitchFamily="34" charset="-128"/>
              <a:cs typeface="YuGothic"/>
            </a:endParaRPr>
          </a:p>
        </p:txBody>
      </p:sp>
      <p:sp>
        <p:nvSpPr>
          <p:cNvPr id="2143" name="object 10"/>
          <p:cNvSpPr txBox="1"/>
          <p:nvPr/>
        </p:nvSpPr>
        <p:spPr>
          <a:xfrm>
            <a:off x="656147" y="5244590"/>
            <a:ext cx="3889914" cy="320601"/>
          </a:xfrm>
          <a:prstGeom prst="rect">
            <a:avLst/>
          </a:prstGeom>
        </p:spPr>
        <p:txBody>
          <a:bodyPr vert="horz" wrap="square" lIns="0" tIns="12700" rIns="0" bIns="0" rtlCol="0">
            <a:spAutoFit/>
          </a:bodyPr>
          <a:lstStyle/>
          <a:p>
            <a:pPr marL="12065">
              <a:lnSpc>
                <a:spcPct val="100000"/>
              </a:lnSpc>
              <a:tabLst>
                <a:tab pos="273050" algn="l"/>
              </a:tabLst>
            </a:pPr>
            <a:r>
              <a:rPr lang="en-US" sz="2000" b="1">
                <a:latin typeface="Yu Gothic" panose="020B0400000000000000" pitchFamily="34" charset="-128"/>
                <a:ea typeface="Yu Gothic" panose="020B0400000000000000" pitchFamily="34" charset="-128"/>
                <a:cs typeface="YuGothic"/>
              </a:rPr>
              <a:t>4.</a:t>
            </a:r>
            <a:r>
              <a:rPr lang="ja-JP" altLang="en-US" sz="2000" b="1">
                <a:latin typeface="Yu Gothic" panose="020B0400000000000000" pitchFamily="34" charset="-128"/>
                <a:ea typeface="Yu Gothic" panose="020B0400000000000000" pitchFamily="34" charset="-128"/>
                <a:cs typeface="YuGothic"/>
              </a:rPr>
              <a:t>必要物資の調達と提供</a:t>
            </a:r>
            <a:endParaRPr sz="2000" b="1">
              <a:latin typeface="Yu Gothic" panose="020B0400000000000000" pitchFamily="34" charset="-128"/>
              <a:ea typeface="Yu Gothic" panose="020B0400000000000000" pitchFamily="34" charset="-128"/>
              <a:cs typeface="YuGothic"/>
            </a:endParaRPr>
          </a:p>
        </p:txBody>
      </p:sp>
      <p:sp>
        <p:nvSpPr>
          <p:cNvPr id="2144" name="テキスト ボックス 40"/>
          <p:cNvSpPr txBox="1"/>
          <p:nvPr/>
        </p:nvSpPr>
        <p:spPr>
          <a:xfrm>
            <a:off x="541056" y="1581307"/>
            <a:ext cx="6214805" cy="1031629"/>
          </a:xfrm>
          <a:prstGeom prst="rect">
            <a:avLst/>
          </a:prstGeom>
          <a:noFill/>
        </p:spPr>
        <p:txBody>
          <a:bodyPr wrap="square">
            <a:spAutoFit/>
          </a:bodyPr>
          <a:lstStyle/>
          <a:p>
            <a:pPr indent="133350" algn="just">
              <a:lnSpc>
                <a:spcPct val="110000"/>
              </a:lnSpc>
            </a:pPr>
            <a:r>
              <a:rPr lang="ja-JP" altLang="en-US"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食料・物資班は避難所運営において、</a:t>
            </a:r>
            <a:r>
              <a:rPr lang="ja-JP" altLang="en-US" sz="14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「物資等の受け入れ体制の整備」「食料・飲料水・生活用品の確保調整と配布」「炊き出し」</a:t>
            </a:r>
            <a:r>
              <a:rPr lang="ja-JP" altLang="en-US"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を行うことが主要な役割になります。</a:t>
            </a:r>
            <a:endParaRPr lang="en-US" altLang="ja-JP" sz="14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indent="133350" algn="just">
              <a:lnSpc>
                <a:spcPct val="110000"/>
              </a:lnSpc>
            </a:pPr>
            <a:r>
              <a:rPr lang="ja-JP" altLang="en-US"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そのために、具体的には下記５つの業務を実施します。</a:t>
            </a:r>
            <a:endParaRPr lang="en-US" altLang="ja-JP"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145" name="object 6"/>
          <p:cNvSpPr/>
          <p:nvPr/>
        </p:nvSpPr>
        <p:spPr>
          <a:xfrm>
            <a:off x="637130" y="6195144"/>
            <a:ext cx="6120130" cy="0"/>
          </a:xfrm>
          <a:custGeom>
            <a:avLst/>
            <a:gdLst/>
            <a:ahLst/>
            <a:cxnLst/>
            <a:rect l="l" t="t" r="r" b="b"/>
            <a:pathLst>
              <a:path w="6120130">
                <a:moveTo>
                  <a:pt x="0" y="0"/>
                </a:moveTo>
                <a:lnTo>
                  <a:pt x="6120003" y="0"/>
                </a:lnTo>
              </a:path>
            </a:pathLst>
          </a:custGeom>
          <a:ln w="13195">
            <a:solidFill>
              <a:srgbClr val="FF0000"/>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2146" name="object 10"/>
          <p:cNvSpPr txBox="1"/>
          <p:nvPr/>
        </p:nvSpPr>
        <p:spPr>
          <a:xfrm>
            <a:off x="646168" y="5830735"/>
            <a:ext cx="3889914" cy="320601"/>
          </a:xfrm>
          <a:prstGeom prst="rect">
            <a:avLst/>
          </a:prstGeom>
        </p:spPr>
        <p:txBody>
          <a:bodyPr vert="horz" wrap="square" lIns="0" tIns="12700" rIns="0" bIns="0" rtlCol="0">
            <a:spAutoFit/>
          </a:bodyPr>
          <a:lstStyle/>
          <a:p>
            <a:pPr marL="12065">
              <a:lnSpc>
                <a:spcPct val="100000"/>
              </a:lnSpc>
              <a:tabLst>
                <a:tab pos="273050" algn="l"/>
              </a:tabLst>
            </a:pPr>
            <a:r>
              <a:rPr lang="en-US" sz="2000" b="1">
                <a:latin typeface="Yu Gothic" panose="020B0400000000000000" pitchFamily="34" charset="-128"/>
                <a:ea typeface="Yu Gothic" panose="020B0400000000000000" pitchFamily="34" charset="-128"/>
                <a:cs typeface="YuGothic"/>
              </a:rPr>
              <a:t>5.</a:t>
            </a:r>
            <a:r>
              <a:rPr lang="ja-JP" altLang="en-US" sz="2000" b="1">
                <a:latin typeface="Yu Gothic" panose="020B0400000000000000" pitchFamily="34" charset="-128"/>
                <a:ea typeface="Yu Gothic" panose="020B0400000000000000" pitchFamily="34" charset="-128"/>
                <a:cs typeface="YuGothic"/>
              </a:rPr>
              <a:t>炊き出し等の実施</a:t>
            </a:r>
          </a:p>
        </p:txBody>
      </p:sp>
      <p:sp>
        <p:nvSpPr>
          <p:cNvPr id="2147" name="object 14"/>
          <p:cNvSpPr/>
          <p:nvPr/>
        </p:nvSpPr>
        <p:spPr>
          <a:xfrm>
            <a:off x="618047" y="7175500"/>
            <a:ext cx="6120130" cy="1031626"/>
          </a:xfrm>
          <a:custGeom>
            <a:avLst/>
            <a:gdLst/>
            <a:ahLst/>
            <a:cxnLst/>
            <a:rect l="l" t="t" r="r" b="b"/>
            <a:pathLst>
              <a:path w="6120130" h="1391920">
                <a:moveTo>
                  <a:pt x="6120003" y="0"/>
                </a:moveTo>
                <a:lnTo>
                  <a:pt x="0" y="0"/>
                </a:lnTo>
                <a:lnTo>
                  <a:pt x="0" y="1391526"/>
                </a:lnTo>
                <a:lnTo>
                  <a:pt x="6120003" y="1391526"/>
                </a:lnTo>
                <a:lnTo>
                  <a:pt x="6120003" y="0"/>
                </a:lnTo>
                <a:close/>
              </a:path>
            </a:pathLst>
          </a:custGeom>
          <a:solidFill>
            <a:srgbClr val="FDEADA"/>
          </a:solidFill>
        </p:spPr>
        <p:txBody>
          <a:bodyPr wrap="square" lIns="0" tIns="0" rIns="0" bIns="0" rtlCol="0"/>
          <a:lstStyle/>
          <a:p>
            <a:endParaRPr/>
          </a:p>
        </p:txBody>
      </p:sp>
      <p:sp>
        <p:nvSpPr>
          <p:cNvPr id="2148" name="object 15"/>
          <p:cNvSpPr txBox="1"/>
          <p:nvPr/>
        </p:nvSpPr>
        <p:spPr>
          <a:xfrm>
            <a:off x="764988" y="7325828"/>
            <a:ext cx="5789167" cy="651653"/>
          </a:xfrm>
          <a:prstGeom prst="rect">
            <a:avLst/>
          </a:prstGeom>
        </p:spPr>
        <p:txBody>
          <a:bodyPr vert="horz" wrap="square" lIns="0" tIns="12700" rIns="0" bIns="0" rtlCol="0">
            <a:spAutoFit/>
          </a:bodyPr>
          <a:lstStyle/>
          <a:p>
            <a:pPr marL="12700" marR="5080">
              <a:lnSpc>
                <a:spcPct val="135400"/>
              </a:lnSpc>
              <a:spcBef>
                <a:spcPts val="100"/>
              </a:spcBef>
            </a:pPr>
            <a:r>
              <a:rPr lang="ja-JP" altLang="en-US" sz="1600" b="1" dirty="0">
                <a:solidFill>
                  <a:srgbClr val="221815"/>
                </a:solidFill>
                <a:latin typeface="Yu Gothic" panose="020B0400000000000000" pitchFamily="34" charset="-128"/>
                <a:ea typeface="Yu Gothic" panose="020B0400000000000000" pitchFamily="34" charset="-128"/>
                <a:cs typeface="YuGothic"/>
              </a:rPr>
              <a:t>定期的な班会議を行うなどして、施設管理班内での情報共有をしっかりと行いましょう！</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28569009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 name="テキスト ボックス 1"/>
          <p:cNvSpPr txBox="1"/>
          <p:nvPr/>
        </p:nvSpPr>
        <p:spPr>
          <a:xfrm>
            <a:off x="151489" y="10148207"/>
            <a:ext cx="720090"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５０</a:t>
            </a:r>
            <a:endParaRPr lang="ja-JP" altLang="en-US">
              <a:solidFill>
                <a:schemeClr val="tx1">
                  <a:lumMod val="50000"/>
                  <a:lumOff val="50000"/>
                </a:schemeClr>
              </a:solidFill>
              <a:latin typeface="+mj-ea"/>
              <a:ea typeface="+mj-ea"/>
            </a:endParaRPr>
          </a:p>
        </p:txBody>
      </p:sp>
      <p:sp>
        <p:nvSpPr>
          <p:cNvPr id="2151" name="object 2"/>
          <p:cNvSpPr txBox="1"/>
          <p:nvPr/>
        </p:nvSpPr>
        <p:spPr>
          <a:xfrm>
            <a:off x="637386" y="969878"/>
            <a:ext cx="64781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dirty="0">
                <a:solidFill>
                  <a:srgbClr val="FF0000"/>
                </a:solidFill>
                <a:latin typeface="Yu Gothic" panose="020B0400000000000000" pitchFamily="34" charset="-128"/>
                <a:ea typeface="Yu Gothic" panose="020B0400000000000000" pitchFamily="34" charset="-128"/>
              </a:rPr>
              <a:t>１</a:t>
            </a:r>
            <a:r>
              <a:rPr kumimoji="0" lang="en-US" altLang="ja-JP" sz="3200" b="1" kern="0" dirty="0">
                <a:solidFill>
                  <a:srgbClr val="FF0000"/>
                </a:solidFill>
                <a:latin typeface="Yu Gothic" panose="020B0400000000000000" pitchFamily="34" charset="-128"/>
                <a:ea typeface="Yu Gothic" panose="020B0400000000000000" pitchFamily="34" charset="-128"/>
              </a:rPr>
              <a:t>. </a:t>
            </a:r>
            <a:r>
              <a:rPr kumimoji="0" lang="ja-JP" altLang="en-US" sz="3200" b="1" kern="0" dirty="0">
                <a:solidFill>
                  <a:srgbClr val="FF0000"/>
                </a:solidFill>
                <a:latin typeface="Yu Gothic" panose="020B0400000000000000" pitchFamily="34" charset="-128"/>
                <a:ea typeface="Yu Gothic" panose="020B0400000000000000" pitchFamily="34" charset="-128"/>
              </a:rPr>
              <a:t>緊急的に必要な物資把握と確保</a:t>
            </a:r>
          </a:p>
        </p:txBody>
      </p:sp>
      <p:sp>
        <p:nvSpPr>
          <p:cNvPr id="2152" name="object 9"/>
          <p:cNvSpPr txBox="1"/>
          <p:nvPr/>
        </p:nvSpPr>
        <p:spPr>
          <a:xfrm>
            <a:off x="738476" y="3142263"/>
            <a:ext cx="6186293" cy="1424172"/>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避難者への声掛けを通じて、緊急的に確保が必要な食料や物資があるか確認する。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要配慮者への対応にあたり、緊急的に確保が必要な食料や物資があるか、要配慮者支援・健康管理班を通じて確認する。</a:t>
            </a:r>
          </a:p>
        </p:txBody>
      </p:sp>
      <p:grpSp>
        <p:nvGrpSpPr>
          <p:cNvPr id="2153" name="グループ化 21"/>
          <p:cNvGrpSpPr/>
          <p:nvPr/>
        </p:nvGrpSpPr>
        <p:grpSpPr>
          <a:xfrm>
            <a:off x="628650" y="2480310"/>
            <a:ext cx="6357742" cy="504190"/>
            <a:chOff x="728646" y="1851740"/>
            <a:chExt cx="6120130" cy="504190"/>
          </a:xfrm>
        </p:grpSpPr>
        <p:sp>
          <p:nvSpPr>
            <p:cNvPr id="2154"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155"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緊急的に必要な物資の把握</a:t>
              </a:r>
            </a:p>
          </p:txBody>
        </p:sp>
        <p:sp>
          <p:nvSpPr>
            <p:cNvPr id="2156"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157"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FF0000"/>
                  </a:solidFill>
                  <a:latin typeface="Yu Gothic" panose="020B0400000000000000" pitchFamily="34" charset="-128"/>
                  <a:ea typeface="Yu Gothic" panose="020B0400000000000000" pitchFamily="34" charset="-128"/>
                  <a:cs typeface="YuGothic"/>
                </a:rPr>
                <a:t>１</a:t>
              </a:r>
              <a:endParaRPr sz="2100" b="1" dirty="0">
                <a:solidFill>
                  <a:srgbClr val="FF0000"/>
                </a:solidFill>
                <a:latin typeface="Yu Gothic" panose="020B0400000000000000" pitchFamily="34" charset="-128"/>
                <a:ea typeface="Yu Gothic" panose="020B0400000000000000" pitchFamily="34" charset="-128"/>
                <a:cs typeface="YuGothic"/>
              </a:endParaRPr>
            </a:p>
          </p:txBody>
        </p:sp>
      </p:grpSp>
      <p:grpSp>
        <p:nvGrpSpPr>
          <p:cNvPr id="2158" name="グループ化 26"/>
          <p:cNvGrpSpPr/>
          <p:nvPr/>
        </p:nvGrpSpPr>
        <p:grpSpPr>
          <a:xfrm>
            <a:off x="689917" y="1624372"/>
            <a:ext cx="6283775" cy="648000"/>
            <a:chOff x="689917" y="1624372"/>
            <a:chExt cx="6283775" cy="648000"/>
          </a:xfrm>
        </p:grpSpPr>
        <p:pic>
          <p:nvPicPr>
            <p:cNvPr id="2159" name="グラフィックス 27"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665526"/>
              <a:ext cx="530604" cy="530604"/>
            </a:xfrm>
            <a:prstGeom prst="rect">
              <a:avLst/>
            </a:prstGeom>
          </p:spPr>
        </p:pic>
        <p:sp>
          <p:nvSpPr>
            <p:cNvPr id="2160" name="正方形/長方形 28"/>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61" name="object 9"/>
          <p:cNvSpPr txBox="1"/>
          <p:nvPr/>
        </p:nvSpPr>
        <p:spPr>
          <a:xfrm>
            <a:off x="732236" y="5547353"/>
            <a:ext cx="6186293" cy="1744260"/>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緊急的に確保が必要な食料や物資がある場合は</a:t>
            </a:r>
            <a:r>
              <a:rPr lang="ja-JP" altLang="en-US" sz="1600" b="1" dirty="0">
                <a:solidFill>
                  <a:srgbClr val="221815"/>
                </a:solidFill>
                <a:latin typeface="Yu Gothic" panose="020B0400000000000000" pitchFamily="34" charset="-128"/>
                <a:ea typeface="Yu Gothic" panose="020B0400000000000000" pitchFamily="34" charset="-128"/>
                <a:cs typeface="YuGothic"/>
              </a:rPr>
              <a:t>、市職員（市職員がいない場合は総務班）を通じて市災害対策</a:t>
            </a:r>
            <a:r>
              <a:rPr lang="ja-JP" altLang="en-US" sz="1600" b="1" dirty="0">
                <a:latin typeface="Yu Gothic" panose="020B0400000000000000" pitchFamily="34" charset="-128"/>
                <a:ea typeface="Yu Gothic" panose="020B0400000000000000" pitchFamily="34" charset="-128"/>
                <a:cs typeface="YuGothic"/>
              </a:rPr>
              <a:t>本部に要請</a:t>
            </a:r>
            <a:r>
              <a:rPr lang="ja-JP" altLang="en-US" sz="1600" b="1">
                <a:latin typeface="Yu Gothic" panose="020B0400000000000000" pitchFamily="34" charset="-128"/>
                <a:ea typeface="Yu Gothic" panose="020B0400000000000000" pitchFamily="34" charset="-128"/>
                <a:cs typeface="YuGothic"/>
              </a:rPr>
              <a:t>する。（市の災害対策本部が立ち上がったら、市から支給される食糧で対応する。）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FF0000"/>
              </a:buClr>
              <a:buSzPct val="120000"/>
              <a:buFont typeface="Wingdings" panose="05000000000000000000" pitchFamily="2" charset="2"/>
              <a:buChar char="p"/>
            </a:pPr>
            <a:endParaRPr lang="ja-JP" altLang="en-US" sz="1600" b="1" dirty="0">
              <a:latin typeface="Yu Gothic" panose="020B0400000000000000" pitchFamily="34" charset="-128"/>
              <a:ea typeface="Yu Gothic" panose="020B0400000000000000" pitchFamily="34" charset="-128"/>
              <a:cs typeface="YuGothic"/>
            </a:endParaRPr>
          </a:p>
        </p:txBody>
      </p:sp>
      <p:grpSp>
        <p:nvGrpSpPr>
          <p:cNvPr id="2162" name="グループ化 30"/>
          <p:cNvGrpSpPr/>
          <p:nvPr/>
        </p:nvGrpSpPr>
        <p:grpSpPr>
          <a:xfrm>
            <a:off x="622410" y="4885400"/>
            <a:ext cx="6357742" cy="504190"/>
            <a:chOff x="728646" y="1851740"/>
            <a:chExt cx="6120130" cy="504190"/>
          </a:xfrm>
        </p:grpSpPr>
        <p:sp>
          <p:nvSpPr>
            <p:cNvPr id="2163"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164"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市担当者からの災対本部依頼</a:t>
              </a:r>
            </a:p>
          </p:txBody>
        </p:sp>
        <p:sp>
          <p:nvSpPr>
            <p:cNvPr id="2165"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166"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FF0000"/>
                  </a:solidFill>
                  <a:latin typeface="Yu Gothic" panose="020B0400000000000000" pitchFamily="34" charset="-128"/>
                  <a:ea typeface="Yu Gothic" panose="020B0400000000000000" pitchFamily="34" charset="-128"/>
                  <a:cs typeface="YuGothic"/>
                </a:rPr>
                <a:t>２</a:t>
              </a:r>
              <a:endParaRPr sz="2100" b="1" dirty="0">
                <a:solidFill>
                  <a:srgbClr val="FF0000"/>
                </a:solidFill>
                <a:latin typeface="Yu Gothic" panose="020B0400000000000000" pitchFamily="34" charset="-128"/>
                <a:ea typeface="Yu Gothic" panose="020B0400000000000000" pitchFamily="34" charset="-128"/>
                <a:cs typeface="YuGothic"/>
              </a:endParaRPr>
            </a:p>
          </p:txBody>
        </p:sp>
      </p:grpSp>
      <p:sp>
        <p:nvSpPr>
          <p:cNvPr id="2167" name="object 5"/>
          <p:cNvSpPr txBox="1"/>
          <p:nvPr/>
        </p:nvSpPr>
        <p:spPr>
          <a:xfrm>
            <a:off x="1419659" y="1860417"/>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389378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9" name="テキスト ボックス 2"/>
          <p:cNvSpPr txBox="1"/>
          <p:nvPr/>
        </p:nvSpPr>
        <p:spPr>
          <a:xfrm>
            <a:off x="6755861" y="10175421"/>
            <a:ext cx="748601"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５１</a:t>
            </a:r>
            <a:endParaRPr lang="ja-JP" altLang="en-US">
              <a:solidFill>
                <a:schemeClr val="tx1">
                  <a:lumMod val="50000"/>
                  <a:lumOff val="50000"/>
                </a:schemeClr>
              </a:solidFill>
              <a:latin typeface="+mj-ea"/>
              <a:ea typeface="+mj-ea"/>
            </a:endParaRPr>
          </a:p>
        </p:txBody>
      </p:sp>
      <p:sp>
        <p:nvSpPr>
          <p:cNvPr id="2170" name="object 2"/>
          <p:cNvSpPr txBox="1"/>
          <p:nvPr/>
        </p:nvSpPr>
        <p:spPr>
          <a:xfrm>
            <a:off x="552115" y="956876"/>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rgbClr val="FF0000"/>
                </a:solidFill>
                <a:latin typeface="Yu Gothic" panose="020B0400000000000000" pitchFamily="34" charset="-128"/>
                <a:ea typeface="Yu Gothic" panose="020B0400000000000000" pitchFamily="34" charset="-128"/>
              </a:rPr>
              <a:t>２</a:t>
            </a:r>
            <a:r>
              <a:rPr kumimoji="0" lang="en-US" altLang="ja-JP" sz="3200" b="1" kern="0">
                <a:solidFill>
                  <a:srgbClr val="FF0000"/>
                </a:solidFill>
                <a:latin typeface="Yu Gothic" panose="020B0400000000000000" pitchFamily="34" charset="-128"/>
                <a:ea typeface="Yu Gothic" panose="020B0400000000000000" pitchFamily="34" charset="-128"/>
              </a:rPr>
              <a:t>. </a:t>
            </a:r>
            <a:r>
              <a:rPr kumimoji="0" lang="ja-JP" altLang="en-US" sz="3200" b="1" kern="0">
                <a:solidFill>
                  <a:srgbClr val="FF0000"/>
                </a:solidFill>
                <a:latin typeface="Yu Gothic" panose="020B0400000000000000" pitchFamily="34" charset="-128"/>
                <a:ea typeface="Yu Gothic" panose="020B0400000000000000" pitchFamily="34" charset="-128"/>
              </a:rPr>
              <a:t>物資等の受け入れ体制の整備</a:t>
            </a:r>
          </a:p>
        </p:txBody>
      </p:sp>
      <p:grpSp>
        <p:nvGrpSpPr>
          <p:cNvPr id="2171" name="グループ化 21"/>
          <p:cNvGrpSpPr/>
          <p:nvPr/>
        </p:nvGrpSpPr>
        <p:grpSpPr>
          <a:xfrm>
            <a:off x="693930" y="1668095"/>
            <a:ext cx="6283775" cy="648000"/>
            <a:chOff x="689917" y="1624372"/>
            <a:chExt cx="6283775" cy="648000"/>
          </a:xfrm>
        </p:grpSpPr>
        <p:pic>
          <p:nvPicPr>
            <p:cNvPr id="2172" name="グラフィックス 22"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665526"/>
              <a:ext cx="530604" cy="530604"/>
            </a:xfrm>
            <a:prstGeom prst="rect">
              <a:avLst/>
            </a:prstGeom>
          </p:spPr>
        </p:pic>
        <p:sp>
          <p:nvSpPr>
            <p:cNvPr id="2173" name="正方形/長方形 23"/>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74" name="object 9"/>
          <p:cNvSpPr txBox="1"/>
          <p:nvPr/>
        </p:nvSpPr>
        <p:spPr>
          <a:xfrm>
            <a:off x="749093" y="3142263"/>
            <a:ext cx="6186293" cy="1898148"/>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あらかじめ定めておいた、食料や水、物資を一時的に保管する場所が使用可能かどうか確認する。</a:t>
            </a: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必要に応じて、物資を一時的に保管する場所を確保する。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道路から行き来がしやすく、保管場所とも近い場所を荷下ろし場</a:t>
            </a:r>
            <a:r>
              <a:rPr lang="ja-JP" altLang="en-US" sz="1600" b="1" dirty="0">
                <a:solidFill>
                  <a:srgbClr val="221815"/>
                </a:solidFill>
                <a:latin typeface="Yu Gothic" panose="020B0400000000000000" pitchFamily="34" charset="-128"/>
                <a:ea typeface="Yu Gothic" panose="020B0400000000000000" pitchFamily="34" charset="-128"/>
                <a:cs typeface="YuGothic"/>
              </a:rPr>
              <a:t>として</a:t>
            </a:r>
            <a:r>
              <a:rPr lang="ja-JP" altLang="en-US" sz="1600" b="1" dirty="0">
                <a:latin typeface="Yu Gothic" panose="020B0400000000000000" pitchFamily="34" charset="-128"/>
                <a:ea typeface="Yu Gothic" panose="020B0400000000000000" pitchFamily="34" charset="-128"/>
                <a:cs typeface="YuGothic"/>
              </a:rPr>
              <a:t>確保する。</a:t>
            </a:r>
          </a:p>
        </p:txBody>
      </p:sp>
      <p:grpSp>
        <p:nvGrpSpPr>
          <p:cNvPr id="2175" name="グループ化 25"/>
          <p:cNvGrpSpPr/>
          <p:nvPr/>
        </p:nvGrpSpPr>
        <p:grpSpPr>
          <a:xfrm>
            <a:off x="639267" y="2480310"/>
            <a:ext cx="6357742" cy="504190"/>
            <a:chOff x="728646" y="1851740"/>
            <a:chExt cx="6120130" cy="504190"/>
          </a:xfrm>
        </p:grpSpPr>
        <p:sp>
          <p:nvSpPr>
            <p:cNvPr id="2176"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177"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受</a:t>
              </a:r>
              <a:r>
                <a:rPr lang="ja-JP" altLang="en-US" sz="2000" b="1" dirty="0">
                  <a:solidFill>
                    <a:schemeClr val="bg1"/>
                  </a:solidFill>
                  <a:latin typeface="Yu Gothic" panose="020B0400000000000000" pitchFamily="34" charset="-128"/>
                  <a:ea typeface="Yu Gothic" panose="020B0400000000000000" pitchFamily="34" charset="-128"/>
                  <a:cs typeface="YuGothic"/>
                </a:rPr>
                <a:t>け</a:t>
              </a:r>
              <a:r>
                <a:rPr lang="ja-JP" altLang="en-US" sz="2000" b="1" dirty="0">
                  <a:solidFill>
                    <a:srgbClr val="FFFFFF"/>
                  </a:solidFill>
                  <a:latin typeface="Yu Gothic" panose="020B0400000000000000" pitchFamily="34" charset="-128"/>
                  <a:ea typeface="Yu Gothic" panose="020B0400000000000000" pitchFamily="34" charset="-128"/>
                  <a:cs typeface="YuGothic"/>
                </a:rPr>
                <a:t>入れ及び保管場所の確保</a:t>
              </a:r>
            </a:p>
          </p:txBody>
        </p:sp>
        <p:sp>
          <p:nvSpPr>
            <p:cNvPr id="2178"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179"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FF0000"/>
                  </a:solidFill>
                  <a:latin typeface="Yu Gothic" panose="020B0400000000000000" pitchFamily="34" charset="-128"/>
                  <a:ea typeface="Yu Gothic" panose="020B0400000000000000" pitchFamily="34" charset="-128"/>
                  <a:cs typeface="YuGothic"/>
                </a:rPr>
                <a:t>１</a:t>
              </a:r>
              <a:endParaRPr sz="2100" b="1" dirty="0">
                <a:solidFill>
                  <a:srgbClr val="FF0000"/>
                </a:solidFill>
                <a:latin typeface="Yu Gothic" panose="020B0400000000000000" pitchFamily="34" charset="-128"/>
                <a:ea typeface="Yu Gothic" panose="020B0400000000000000" pitchFamily="34" charset="-128"/>
                <a:cs typeface="YuGothic"/>
              </a:endParaRPr>
            </a:p>
          </p:txBody>
        </p:sp>
      </p:grpSp>
      <p:sp>
        <p:nvSpPr>
          <p:cNvPr id="2180" name="object 9"/>
          <p:cNvSpPr txBox="1"/>
          <p:nvPr/>
        </p:nvSpPr>
        <p:spPr>
          <a:xfrm>
            <a:off x="742853" y="6161053"/>
            <a:ext cx="6186293" cy="2538324"/>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避難者に、物資の受け入れ・配分に関する活動協力を依頼し、また、情報班と連携し協力できる人の人数を把握し、人手を確保する。</a:t>
            </a: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協力できる避難者をとりまとめ、それぞれの役割を決める。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物資の受け入れ・配布に関する協力（</a:t>
            </a:r>
            <a:r>
              <a:rPr lang="ja-JP" altLang="en-US" sz="1600" b="1" dirty="0">
                <a:solidFill>
                  <a:srgbClr val="221815"/>
                </a:solidFill>
                <a:latin typeface="Yu Gothic" panose="020B0400000000000000" pitchFamily="34" charset="-128"/>
                <a:ea typeface="Yu Gothic" panose="020B0400000000000000" pitchFamily="34" charset="-128"/>
                <a:cs typeface="YuGothic"/>
              </a:rPr>
              <a:t>ボランティアのお願い）を市職員（市職員がいない場合は総務班）</a:t>
            </a:r>
            <a:r>
              <a:rPr lang="ja-JP" altLang="en-US" sz="1600" b="1" dirty="0">
                <a:latin typeface="Yu Gothic" panose="020B0400000000000000" pitchFamily="34" charset="-128"/>
                <a:ea typeface="Yu Gothic" panose="020B0400000000000000" pitchFamily="34" charset="-128"/>
                <a:cs typeface="YuGothic"/>
              </a:rPr>
              <a:t>を通じて、災害対策本部に要請する。</a:t>
            </a:r>
          </a:p>
        </p:txBody>
      </p:sp>
      <p:grpSp>
        <p:nvGrpSpPr>
          <p:cNvPr id="2181" name="グループ化 31"/>
          <p:cNvGrpSpPr/>
          <p:nvPr/>
        </p:nvGrpSpPr>
        <p:grpSpPr>
          <a:xfrm>
            <a:off x="633027" y="5499100"/>
            <a:ext cx="6357742" cy="504190"/>
            <a:chOff x="728646" y="1851740"/>
            <a:chExt cx="6120130" cy="504190"/>
          </a:xfrm>
        </p:grpSpPr>
        <p:sp>
          <p:nvSpPr>
            <p:cNvPr id="2182"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183"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協力体制の確保（避難者、ボランティアなど）</a:t>
              </a:r>
            </a:p>
          </p:txBody>
        </p:sp>
        <p:sp>
          <p:nvSpPr>
            <p:cNvPr id="2184"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185"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FF0000"/>
                  </a:solidFill>
                  <a:latin typeface="Yu Gothic" panose="020B0400000000000000" pitchFamily="34" charset="-128"/>
                  <a:ea typeface="Yu Gothic" panose="020B0400000000000000" pitchFamily="34" charset="-128"/>
                  <a:cs typeface="YuGothic"/>
                </a:rPr>
                <a:t>２</a:t>
              </a:r>
              <a:endParaRPr sz="2100" b="1" dirty="0">
                <a:solidFill>
                  <a:srgbClr val="FF0000"/>
                </a:solidFill>
                <a:latin typeface="Yu Gothic" panose="020B0400000000000000" pitchFamily="34" charset="-128"/>
                <a:ea typeface="Yu Gothic" panose="020B0400000000000000" pitchFamily="34" charset="-128"/>
                <a:cs typeface="YuGothic"/>
              </a:endParaRPr>
            </a:p>
          </p:txBody>
        </p:sp>
      </p:grpSp>
      <p:sp>
        <p:nvSpPr>
          <p:cNvPr id="2186" name="object 5"/>
          <p:cNvSpPr txBox="1"/>
          <p:nvPr/>
        </p:nvSpPr>
        <p:spPr>
          <a:xfrm>
            <a:off x="1380161" y="1873328"/>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33219735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8" name="テキスト ボックス 1"/>
          <p:cNvSpPr txBox="1"/>
          <p:nvPr/>
        </p:nvSpPr>
        <p:spPr>
          <a:xfrm>
            <a:off x="151489" y="10148207"/>
            <a:ext cx="720090"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５２</a:t>
            </a:r>
            <a:endParaRPr lang="ja-JP" altLang="en-US">
              <a:solidFill>
                <a:schemeClr val="tx1">
                  <a:lumMod val="50000"/>
                  <a:lumOff val="50000"/>
                </a:schemeClr>
              </a:solidFill>
              <a:latin typeface="+mj-ea"/>
              <a:ea typeface="+mj-ea"/>
            </a:endParaRPr>
          </a:p>
        </p:txBody>
      </p:sp>
      <p:sp>
        <p:nvSpPr>
          <p:cNvPr id="2189" name="object 2"/>
          <p:cNvSpPr txBox="1"/>
          <p:nvPr/>
        </p:nvSpPr>
        <p:spPr>
          <a:xfrm>
            <a:off x="637386" y="969878"/>
            <a:ext cx="64781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rgbClr val="FF0000"/>
                </a:solidFill>
                <a:latin typeface="Yu Gothic" panose="020B0400000000000000" pitchFamily="34" charset="-128"/>
                <a:ea typeface="Yu Gothic" panose="020B0400000000000000" pitchFamily="34" charset="-128"/>
                <a:cs typeface="+mj-cs"/>
              </a:defRPr>
            </a:lvl1pPr>
          </a:lstStyle>
          <a:p>
            <a:r>
              <a:rPr lang="ja-JP" altLang="en-US"/>
              <a:t>３</a:t>
            </a:r>
            <a:r>
              <a:rPr lang="en-US" altLang="ja-JP" dirty="0"/>
              <a:t>. </a:t>
            </a:r>
            <a:r>
              <a:rPr lang="ja-JP" altLang="en-US" dirty="0"/>
              <a:t>救援物資等の受け入れ・配分</a:t>
            </a:r>
          </a:p>
        </p:txBody>
      </p:sp>
      <p:sp>
        <p:nvSpPr>
          <p:cNvPr id="2190" name="object 9"/>
          <p:cNvSpPr txBox="1"/>
          <p:nvPr/>
        </p:nvSpPr>
        <p:spPr>
          <a:xfrm>
            <a:off x="738476" y="3142263"/>
            <a:ext cx="6186293" cy="630109"/>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届いた救援物資の配布の範囲と配布の優先度や公平性を踏まえた配布の方法など配布ルールを検討する。</a:t>
            </a:r>
            <a:endParaRPr lang="ja-JP" altLang="en-US" sz="1200" b="1" dirty="0">
              <a:solidFill>
                <a:srgbClr val="FF0000"/>
              </a:solidFill>
              <a:latin typeface="Yu Gothic" panose="020B0400000000000000" pitchFamily="34" charset="-128"/>
              <a:ea typeface="Yu Gothic" panose="020B0400000000000000" pitchFamily="34" charset="-128"/>
            </a:endParaRPr>
          </a:p>
        </p:txBody>
      </p:sp>
      <p:grpSp>
        <p:nvGrpSpPr>
          <p:cNvPr id="2191" name="グループ化 27"/>
          <p:cNvGrpSpPr/>
          <p:nvPr/>
        </p:nvGrpSpPr>
        <p:grpSpPr>
          <a:xfrm>
            <a:off x="628650" y="2480310"/>
            <a:ext cx="6357742" cy="504190"/>
            <a:chOff x="728646" y="1851740"/>
            <a:chExt cx="6120130" cy="504190"/>
          </a:xfrm>
        </p:grpSpPr>
        <p:sp>
          <p:nvSpPr>
            <p:cNvPr id="2192"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193"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救援物資等の配布ルール確認</a:t>
              </a:r>
            </a:p>
          </p:txBody>
        </p:sp>
        <p:sp>
          <p:nvSpPr>
            <p:cNvPr id="2194"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195"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FF0000"/>
                  </a:solidFill>
                  <a:latin typeface="Yu Gothic" panose="020B0400000000000000" pitchFamily="34" charset="-128"/>
                  <a:ea typeface="Yu Gothic" panose="020B0400000000000000" pitchFamily="34" charset="-128"/>
                  <a:cs typeface="YuGothic"/>
                </a:rPr>
                <a:t>１</a:t>
              </a:r>
              <a:endParaRPr sz="2100" b="1" dirty="0">
                <a:solidFill>
                  <a:srgbClr val="FF0000"/>
                </a:solidFill>
                <a:latin typeface="Yu Gothic" panose="020B0400000000000000" pitchFamily="34" charset="-128"/>
                <a:ea typeface="Yu Gothic" panose="020B0400000000000000" pitchFamily="34" charset="-128"/>
                <a:cs typeface="YuGothic"/>
              </a:endParaRPr>
            </a:p>
          </p:txBody>
        </p:sp>
      </p:grpSp>
      <p:grpSp>
        <p:nvGrpSpPr>
          <p:cNvPr id="2196" name="グループ化 32"/>
          <p:cNvGrpSpPr/>
          <p:nvPr/>
        </p:nvGrpSpPr>
        <p:grpSpPr>
          <a:xfrm>
            <a:off x="689917" y="1624372"/>
            <a:ext cx="6283775" cy="648000"/>
            <a:chOff x="689917" y="1624372"/>
            <a:chExt cx="6283775" cy="648000"/>
          </a:xfrm>
        </p:grpSpPr>
        <p:pic>
          <p:nvPicPr>
            <p:cNvPr id="2197" name="グラフィックス 33"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665526"/>
              <a:ext cx="530604" cy="530604"/>
            </a:xfrm>
            <a:prstGeom prst="rect">
              <a:avLst/>
            </a:prstGeom>
          </p:spPr>
        </p:pic>
        <p:sp>
          <p:nvSpPr>
            <p:cNvPr id="2198" name="正方形/長方形 34"/>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99" name="object 9"/>
          <p:cNvSpPr txBox="1"/>
          <p:nvPr/>
        </p:nvSpPr>
        <p:spPr>
          <a:xfrm>
            <a:off x="732236" y="5089358"/>
            <a:ext cx="6186293" cy="1104085"/>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協力できる避難者に対し、予め検討した役割分担を踏まえて、物資の受け入れ・配分に関する活動を依頼する。</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配分・配布の場所に案内し、作業方法を伝える。</a:t>
            </a:r>
          </a:p>
        </p:txBody>
      </p:sp>
      <p:grpSp>
        <p:nvGrpSpPr>
          <p:cNvPr id="2200" name="グループ化 36"/>
          <p:cNvGrpSpPr/>
          <p:nvPr/>
        </p:nvGrpSpPr>
        <p:grpSpPr>
          <a:xfrm>
            <a:off x="622410" y="4427405"/>
            <a:ext cx="6357742" cy="504190"/>
            <a:chOff x="728646" y="1851740"/>
            <a:chExt cx="6120130" cy="504190"/>
          </a:xfrm>
        </p:grpSpPr>
        <p:sp>
          <p:nvSpPr>
            <p:cNvPr id="2201"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202"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zh-TW" altLang="en-US" sz="2000" b="1">
                  <a:solidFill>
                    <a:srgbClr val="FFFFFF"/>
                  </a:solidFill>
                  <a:latin typeface="Yu Gothic" panose="020B0400000000000000" pitchFamily="34" charset="-128"/>
                  <a:ea typeface="Yu Gothic" panose="020B0400000000000000" pitchFamily="34" charset="-128"/>
                  <a:cs typeface="YuGothic"/>
                </a:rPr>
                <a:t>協力要請（避難者）</a:t>
              </a:r>
            </a:p>
          </p:txBody>
        </p:sp>
        <p:sp>
          <p:nvSpPr>
            <p:cNvPr id="2203"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204"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FF0000"/>
                  </a:solidFill>
                  <a:latin typeface="Yu Gothic" panose="020B0400000000000000" pitchFamily="34" charset="-128"/>
                  <a:ea typeface="Yu Gothic" panose="020B0400000000000000" pitchFamily="34" charset="-128"/>
                  <a:cs typeface="YuGothic"/>
                </a:rPr>
                <a:t>２</a:t>
              </a:r>
              <a:endParaRPr sz="2100" b="1" dirty="0">
                <a:solidFill>
                  <a:srgbClr val="FF0000"/>
                </a:solidFill>
                <a:latin typeface="Yu Gothic" panose="020B0400000000000000" pitchFamily="34" charset="-128"/>
                <a:ea typeface="Yu Gothic" panose="020B0400000000000000" pitchFamily="34" charset="-128"/>
                <a:cs typeface="YuGothic"/>
              </a:endParaRPr>
            </a:p>
          </p:txBody>
        </p:sp>
      </p:grpSp>
      <p:sp>
        <p:nvSpPr>
          <p:cNvPr id="2205" name="object 5"/>
          <p:cNvSpPr txBox="1"/>
          <p:nvPr/>
        </p:nvSpPr>
        <p:spPr>
          <a:xfrm>
            <a:off x="1419659" y="1860417"/>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sp>
        <p:nvSpPr>
          <p:cNvPr id="2206" name="object 9"/>
          <p:cNvSpPr txBox="1"/>
          <p:nvPr/>
        </p:nvSpPr>
        <p:spPr>
          <a:xfrm>
            <a:off x="732236" y="7169293"/>
            <a:ext cx="6186293" cy="1898148"/>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要配慮者への配布担当者を決め、配布場所に配置する。</a:t>
            </a: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自ら物資を取りに行くことが出来る要配慮者に対しては、個々に配布の時期と場所、方法を伝える。</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自ら物資を取りに行くことが出来ない要配慮者に対しては、個別に配布する。</a:t>
            </a:r>
          </a:p>
        </p:txBody>
      </p:sp>
      <p:grpSp>
        <p:nvGrpSpPr>
          <p:cNvPr id="2207" name="グループ化 43"/>
          <p:cNvGrpSpPr/>
          <p:nvPr/>
        </p:nvGrpSpPr>
        <p:grpSpPr>
          <a:xfrm>
            <a:off x="622410" y="6507340"/>
            <a:ext cx="6357742" cy="504190"/>
            <a:chOff x="728646" y="1851740"/>
            <a:chExt cx="6120130" cy="504190"/>
          </a:xfrm>
        </p:grpSpPr>
        <p:sp>
          <p:nvSpPr>
            <p:cNvPr id="2208"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209"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要配慮者への物資提供支援</a:t>
              </a:r>
            </a:p>
          </p:txBody>
        </p:sp>
        <p:sp>
          <p:nvSpPr>
            <p:cNvPr id="2210"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211" name="object 23"/>
            <p:cNvSpPr txBox="1"/>
            <p:nvPr/>
          </p:nvSpPr>
          <p:spPr>
            <a:xfrm>
              <a:off x="846620" y="1957134"/>
              <a:ext cx="165735" cy="335989"/>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FF0000"/>
                  </a:solidFill>
                  <a:latin typeface="Yu Gothic" panose="020B0400000000000000" pitchFamily="34" charset="-128"/>
                  <a:ea typeface="Yu Gothic" panose="020B0400000000000000" pitchFamily="34" charset="-128"/>
                  <a:cs typeface="YuGothic"/>
                </a:rPr>
                <a:t>３</a:t>
              </a:r>
              <a:endParaRPr sz="2100" b="1" dirty="0">
                <a:solidFill>
                  <a:srgbClr val="FF0000"/>
                </a:solidFill>
                <a:latin typeface="Yu Gothic" panose="020B0400000000000000" pitchFamily="34" charset="-128"/>
                <a:ea typeface="Yu Gothic" panose="020B0400000000000000" pitchFamily="34" charset="-128"/>
                <a:cs typeface="YuGothic"/>
              </a:endParaRPr>
            </a:p>
          </p:txBody>
        </p:sp>
      </p:grpSp>
      <p:sp>
        <p:nvSpPr>
          <p:cNvPr id="2212" name="テキスト ボックス 48"/>
          <p:cNvSpPr txBox="1"/>
          <p:nvPr/>
        </p:nvSpPr>
        <p:spPr>
          <a:xfrm>
            <a:off x="732236" y="3896226"/>
            <a:ext cx="5529610" cy="338554"/>
          </a:xfrm>
          <a:prstGeom prst="rect">
            <a:avLst/>
          </a:prstGeom>
          <a:noFill/>
        </p:spPr>
        <p:txBody>
          <a:bodyPr wrap="square">
            <a:spAutoFit/>
          </a:bodyPr>
          <a:lstStyle/>
          <a:p>
            <a:pPr defTabSz="914400"/>
            <a:r>
              <a:rPr kumimoji="1" lang="ja-JP" altLang="en-US" sz="1600" b="1" u="sng" dirty="0">
                <a:solidFill>
                  <a:srgbClr val="172A88"/>
                </a:solidFill>
                <a:latin typeface="Yu Gothic" panose="020B0400000000000000" pitchFamily="34" charset="-128"/>
                <a:cs typeface="YuGothic"/>
              </a:rPr>
              <a:t>⇒</a:t>
            </a:r>
            <a:r>
              <a:rPr kumimoji="1" lang="en-US" altLang="ja-JP" sz="1600" b="1" u="sng" dirty="0">
                <a:solidFill>
                  <a:srgbClr val="172A88"/>
                </a:solidFill>
                <a:latin typeface="Yu Gothic" panose="020B0400000000000000" pitchFamily="34" charset="-128"/>
                <a:cs typeface="YuGothic"/>
              </a:rPr>
              <a:t>【</a:t>
            </a:r>
            <a:r>
              <a:rPr kumimoji="1" lang="ja-JP" altLang="en-US" sz="1600" b="1" u="sng" dirty="0">
                <a:solidFill>
                  <a:srgbClr val="172A88"/>
                </a:solidFill>
                <a:latin typeface="Yu Gothic" panose="020B0400000000000000" pitchFamily="34" charset="-128"/>
                <a:cs typeface="YuGothic"/>
              </a:rPr>
              <a:t>コツ・ポイント</a:t>
            </a:r>
            <a:r>
              <a:rPr kumimoji="1" lang="en-US" altLang="ja-JP" sz="1600" b="1" u="sng" dirty="0">
                <a:solidFill>
                  <a:srgbClr val="172A88"/>
                </a:solidFill>
                <a:latin typeface="Yu Gothic" panose="020B0400000000000000" pitchFamily="34" charset="-128"/>
                <a:cs typeface="YuGothic"/>
              </a:rPr>
              <a:t>15】</a:t>
            </a:r>
            <a:r>
              <a:rPr kumimoji="1" lang="ja-JP" altLang="en-US" sz="1600" b="1" u="sng" dirty="0">
                <a:solidFill>
                  <a:srgbClr val="172A88"/>
                </a:solidFill>
                <a:latin typeface="Yu Gothic" panose="020B0400000000000000" pitchFamily="34" charset="-128"/>
                <a:cs typeface="YuGothic"/>
              </a:rPr>
              <a:t>食料・物資等の配布</a:t>
            </a:r>
            <a:endParaRPr kumimoji="1" lang="ja-JP" altLang="en-US" sz="1600" u="sng" dirty="0">
              <a:solidFill>
                <a:srgbClr val="172A88"/>
              </a:solidFill>
              <a:ea typeface="ＭＳ Ｐゴシック" panose="020B0600070205080204" pitchFamily="50" charset="-128"/>
            </a:endParaRPr>
          </a:p>
        </p:txBody>
      </p:sp>
    </p:spTree>
    <p:extLst>
      <p:ext uri="{BB962C8B-B14F-4D97-AF65-F5344CB8AC3E}">
        <p14:creationId xmlns:p14="http://schemas.microsoft.com/office/powerpoint/2010/main" val="9970180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4" name="テキスト ボックス 2"/>
          <p:cNvSpPr txBox="1"/>
          <p:nvPr/>
        </p:nvSpPr>
        <p:spPr>
          <a:xfrm>
            <a:off x="6755861" y="10175421"/>
            <a:ext cx="748601"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５３</a:t>
            </a:r>
            <a:endParaRPr lang="ja-JP" altLang="en-US">
              <a:solidFill>
                <a:schemeClr val="tx1">
                  <a:lumMod val="50000"/>
                  <a:lumOff val="50000"/>
                </a:schemeClr>
              </a:solidFill>
              <a:latin typeface="+mj-ea"/>
              <a:ea typeface="+mj-ea"/>
            </a:endParaRPr>
          </a:p>
        </p:txBody>
      </p:sp>
      <p:sp>
        <p:nvSpPr>
          <p:cNvPr id="2215" name="object 2"/>
          <p:cNvSpPr txBox="1"/>
          <p:nvPr/>
        </p:nvSpPr>
        <p:spPr>
          <a:xfrm>
            <a:off x="552116" y="956876"/>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rgbClr val="FF0000"/>
                </a:solidFill>
                <a:latin typeface="Yu Gothic" panose="020B0400000000000000" pitchFamily="34" charset="-128"/>
                <a:ea typeface="Yu Gothic" panose="020B0400000000000000" pitchFamily="34" charset="-128"/>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ja-JP" altLang="en-US" sz="3200" b="1" i="0" u="none" strike="noStrike" kern="0" cap="none" spc="0" normalizeH="0" baseline="0" noProof="0">
                <a:ln>
                  <a:noFill/>
                </a:ln>
                <a:solidFill>
                  <a:srgbClr val="FF0000"/>
                </a:solidFill>
                <a:effectLst/>
                <a:uLnTx/>
                <a:uFillTx/>
                <a:latin typeface="Yu Gothic" panose="020B0400000000000000" pitchFamily="34" charset="-128"/>
                <a:ea typeface="Yu Gothic" panose="020B0400000000000000" pitchFamily="34" charset="-128"/>
                <a:cs typeface="+mj-cs"/>
              </a:rPr>
              <a:t>４</a:t>
            </a:r>
            <a:r>
              <a:rPr kumimoji="0" lang="en-US" altLang="ja-JP" sz="3200" b="1" i="0" u="none" strike="noStrike" kern="0" cap="none" spc="0" normalizeH="0" baseline="0" noProof="0" dirty="0">
                <a:ln>
                  <a:noFill/>
                </a:ln>
                <a:solidFill>
                  <a:srgbClr val="FF0000"/>
                </a:solidFill>
                <a:effectLst/>
                <a:uLnTx/>
                <a:uFillTx/>
                <a:latin typeface="Yu Gothic" panose="020B0400000000000000" pitchFamily="34" charset="-128"/>
                <a:ea typeface="Yu Gothic" panose="020B0400000000000000" pitchFamily="34" charset="-128"/>
                <a:cs typeface="+mj-cs"/>
              </a:rPr>
              <a:t>. </a:t>
            </a:r>
            <a:r>
              <a:rPr kumimoji="0" lang="ja-JP" altLang="en-US" sz="3200" b="1" i="0" u="none" strike="noStrike" kern="0" cap="none" spc="0" normalizeH="0" baseline="0" noProof="0" dirty="0">
                <a:ln>
                  <a:noFill/>
                </a:ln>
                <a:solidFill>
                  <a:srgbClr val="FF0000"/>
                </a:solidFill>
                <a:effectLst/>
                <a:uLnTx/>
                <a:uFillTx/>
                <a:latin typeface="Yu Gothic" panose="020B0400000000000000" pitchFamily="34" charset="-128"/>
                <a:ea typeface="Yu Gothic" panose="020B0400000000000000" pitchFamily="34" charset="-128"/>
                <a:cs typeface="+mj-cs"/>
              </a:rPr>
              <a:t>必要物資の調達と提供</a:t>
            </a:r>
          </a:p>
        </p:txBody>
      </p:sp>
      <p:grpSp>
        <p:nvGrpSpPr>
          <p:cNvPr id="2216" name="グループ化 42"/>
          <p:cNvGrpSpPr/>
          <p:nvPr/>
        </p:nvGrpSpPr>
        <p:grpSpPr>
          <a:xfrm>
            <a:off x="693931" y="1668095"/>
            <a:ext cx="6283775" cy="648000"/>
            <a:chOff x="689917" y="1624372"/>
            <a:chExt cx="6283775" cy="648000"/>
          </a:xfrm>
        </p:grpSpPr>
        <p:pic>
          <p:nvPicPr>
            <p:cNvPr id="2217" name="グラフィックス 43"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665526"/>
              <a:ext cx="530604" cy="530604"/>
            </a:xfrm>
            <a:prstGeom prst="rect">
              <a:avLst/>
            </a:prstGeom>
          </p:spPr>
        </p:pic>
        <p:sp>
          <p:nvSpPr>
            <p:cNvPr id="2218" name="正方形/長方形 44"/>
            <p:cNvSpPr/>
            <p:nvPr/>
          </p:nvSpPr>
          <p:spPr>
            <a:xfrm>
              <a:off x="689917" y="1624372"/>
              <a:ext cx="6283775" cy="648000"/>
            </a:xfrm>
            <a:prstGeom prst="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2219" name="object 9"/>
          <p:cNvSpPr txBox="1"/>
          <p:nvPr/>
        </p:nvSpPr>
        <p:spPr>
          <a:xfrm>
            <a:off x="749094" y="3142263"/>
            <a:ext cx="6186293" cy="3332387"/>
          </a:xfrm>
          <a:prstGeom prst="rect">
            <a:avLst/>
          </a:prstGeom>
        </p:spPr>
        <p:txBody>
          <a:bodyPr vert="horz" wrap="square" lIns="0" tIns="12700" rIns="0" bIns="0" rtlCol="0">
            <a:spAutoFit/>
          </a:bodyPr>
          <a:lstStyle/>
          <a:p>
            <a:pPr marL="298450" marR="5080" indent="-285750" algn="just" defTabSz="914400">
              <a:lnSpc>
                <a:spcPct val="130000"/>
              </a:lnSpc>
              <a:spcAft>
                <a:spcPts val="1200"/>
              </a:spcAft>
              <a:buClr>
                <a:srgbClr val="FF0000"/>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避難所利用者数（在宅避難者など避難所以外の場所に滞在する人を含む）を確認し、食料や水、物資の必要な数を把握する。</a:t>
            </a:r>
            <a:endParaRPr kumimoji="1" lang="en-US" altLang="ja-JP" sz="1600" b="1" dirty="0">
              <a:solidFill>
                <a:prstClr val="black"/>
              </a:solidFill>
              <a:latin typeface="Yu Gothic" panose="020B0400000000000000" pitchFamily="34" charset="-128"/>
            </a:endParaRPr>
          </a:p>
          <a:p>
            <a:pPr marL="298450" marR="5080" indent="-285750" algn="just" defTabSz="914400">
              <a:lnSpc>
                <a:spcPct val="130000"/>
              </a:lnSpc>
              <a:spcAft>
                <a:spcPts val="1200"/>
              </a:spcAft>
              <a:buClr>
                <a:srgbClr val="FF0000"/>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避難者への呼びかけや各運営班との連携により、食料・物資班への物資等依頼票をとりまとめ必要な生活物資等の数や内容を把握する。</a:t>
            </a:r>
            <a:endParaRPr kumimoji="1" lang="en-US" altLang="ja-JP" sz="1600" b="1" dirty="0">
              <a:solidFill>
                <a:prstClr val="black"/>
              </a:solidFill>
              <a:latin typeface="Yu Gothic" panose="020B0400000000000000" pitchFamily="34" charset="-128"/>
            </a:endParaRPr>
          </a:p>
          <a:p>
            <a:pPr marL="298450" marR="5080" indent="-285750" algn="just" defTabSz="914400">
              <a:lnSpc>
                <a:spcPct val="130000"/>
              </a:lnSpc>
              <a:spcAft>
                <a:spcPts val="1200"/>
              </a:spcAft>
              <a:buClr>
                <a:srgbClr val="FF0000"/>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要配慮者の方の特性や対応から確保が必要な食料や物資があるか、要配慮者支援・健康管理班を通じて確認する。</a:t>
            </a:r>
            <a:r>
              <a:rPr kumimoji="1" lang="en-US" altLang="ja-JP" sz="1600" b="1" dirty="0">
                <a:solidFill>
                  <a:prstClr val="black"/>
                </a:solidFill>
                <a:latin typeface="Yu Gothic" panose="020B0400000000000000" pitchFamily="34" charset="-128"/>
              </a:rPr>
              <a:t>(</a:t>
            </a:r>
            <a:r>
              <a:rPr kumimoji="1" lang="ja-JP" altLang="en-US" sz="1600" b="1" dirty="0">
                <a:solidFill>
                  <a:prstClr val="black"/>
                </a:solidFill>
                <a:latin typeface="Yu Gothic" panose="020B0400000000000000" pitchFamily="34" charset="-128"/>
              </a:rPr>
              <a:t>汁物（インスタント）や仕切付段ボールベッドを調達するよう配慮する。</a:t>
            </a:r>
            <a:r>
              <a:rPr kumimoji="1" lang="en-US" altLang="ja-JP" sz="1600" b="1" dirty="0">
                <a:solidFill>
                  <a:prstClr val="black"/>
                </a:solidFill>
                <a:latin typeface="Yu Gothic" panose="020B0400000000000000" pitchFamily="34" charset="-128"/>
              </a:rPr>
              <a:t>)</a:t>
            </a:r>
            <a:endParaRPr kumimoji="1" lang="ja-JP" altLang="en-US" sz="1600" b="1" dirty="0">
              <a:solidFill>
                <a:prstClr val="black"/>
              </a:solidFill>
              <a:latin typeface="Yu Gothic" panose="020B0400000000000000" pitchFamily="34" charset="-128"/>
            </a:endParaRPr>
          </a:p>
          <a:p>
            <a:pPr marL="298450" marR="5080" indent="-285750" algn="just" defTabSz="914400">
              <a:lnSpc>
                <a:spcPct val="130000"/>
              </a:lnSpc>
              <a:spcAft>
                <a:spcPts val="1200"/>
              </a:spcAft>
              <a:buClr>
                <a:srgbClr val="FF0000"/>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調達が必要な水や食料、物資の内容と量を整理する。</a:t>
            </a:r>
            <a:endParaRPr kumimoji="1" lang="en-US" altLang="ja-JP" sz="1600" b="1" dirty="0">
              <a:solidFill>
                <a:prstClr val="black"/>
              </a:solidFill>
              <a:latin typeface="Yu Gothic" panose="020B0400000000000000" pitchFamily="34" charset="-128"/>
            </a:endParaRPr>
          </a:p>
        </p:txBody>
      </p:sp>
      <p:grpSp>
        <p:nvGrpSpPr>
          <p:cNvPr id="2220" name="グループ化 46"/>
          <p:cNvGrpSpPr/>
          <p:nvPr/>
        </p:nvGrpSpPr>
        <p:grpSpPr>
          <a:xfrm>
            <a:off x="639268" y="2480310"/>
            <a:ext cx="6357742" cy="504190"/>
            <a:chOff x="728646" y="1851740"/>
            <a:chExt cx="6120130" cy="504190"/>
          </a:xfrm>
        </p:grpSpPr>
        <p:sp>
          <p:nvSpPr>
            <p:cNvPr id="2221"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pPr defTabSz="914400"/>
              <a:endParaRPr kumimoji="1" b="1">
                <a:solidFill>
                  <a:prstClr val="black"/>
                </a:solidFill>
                <a:latin typeface="Yu Gothic" panose="020B0400000000000000" pitchFamily="34" charset="-128"/>
                <a:ea typeface="Yu Gothic" panose="020B0400000000000000" pitchFamily="34" charset="-128"/>
              </a:endParaRPr>
            </a:p>
          </p:txBody>
        </p:sp>
        <p:sp>
          <p:nvSpPr>
            <p:cNvPr id="2222" name="object 21"/>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a:solidFill>
                    <a:srgbClr val="FFFFFF"/>
                  </a:solidFill>
                  <a:latin typeface="Yu Gothic" panose="020B0400000000000000" pitchFamily="34" charset="-128"/>
                  <a:cs typeface="YuGothic"/>
                </a:rPr>
                <a:t>必要数・内容（ニーズ）の把握</a:t>
              </a:r>
            </a:p>
          </p:txBody>
        </p:sp>
        <p:sp>
          <p:nvSpPr>
            <p:cNvPr id="2223"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2224" name="object 23"/>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dirty="0">
                  <a:solidFill>
                    <a:srgbClr val="FF0000"/>
                  </a:solidFill>
                  <a:latin typeface="Yu Gothic" panose="020B0400000000000000" pitchFamily="34" charset="-128"/>
                  <a:cs typeface="YuGothic"/>
                </a:rPr>
                <a:t>１</a:t>
              </a:r>
              <a:endParaRPr kumimoji="1" sz="2100" b="1" dirty="0">
                <a:solidFill>
                  <a:srgbClr val="FF0000"/>
                </a:solidFill>
                <a:latin typeface="Yu Gothic" panose="020B0400000000000000" pitchFamily="34" charset="-128"/>
                <a:ea typeface="Yu Gothic" panose="020B0400000000000000" pitchFamily="34" charset="-128"/>
                <a:cs typeface="YuGothic"/>
              </a:endParaRPr>
            </a:p>
          </p:txBody>
        </p:sp>
      </p:grpSp>
      <p:sp>
        <p:nvSpPr>
          <p:cNvPr id="2225" name="object 9"/>
          <p:cNvSpPr txBox="1"/>
          <p:nvPr/>
        </p:nvSpPr>
        <p:spPr>
          <a:xfrm>
            <a:off x="742854" y="7227854"/>
            <a:ext cx="6186293" cy="1447063"/>
          </a:xfrm>
          <a:prstGeom prst="rect">
            <a:avLst/>
          </a:prstGeom>
        </p:spPr>
        <p:txBody>
          <a:bodyPr vert="horz" wrap="square" lIns="0" tIns="12700" rIns="0" bIns="0" rtlCol="0">
            <a:spAutoFit/>
          </a:bodyPr>
          <a:lstStyle/>
          <a:p>
            <a:pPr marL="298450" marR="5080" indent="-285750" algn="just" defTabSz="914400">
              <a:lnSpc>
                <a:spcPct val="130000"/>
              </a:lnSpc>
              <a:spcAft>
                <a:spcPts val="1200"/>
              </a:spcAft>
              <a:buClr>
                <a:srgbClr val="FF0000"/>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調達が必要な水や食料、物資を伝票に記入する。</a:t>
            </a:r>
            <a:endParaRPr kumimoji="1" lang="en-US" altLang="ja-JP" sz="1600" b="1" dirty="0">
              <a:solidFill>
                <a:prstClr val="black"/>
              </a:solidFill>
              <a:latin typeface="Yu Gothic" panose="020B0400000000000000" pitchFamily="34" charset="-128"/>
            </a:endParaRPr>
          </a:p>
          <a:p>
            <a:pPr marL="298450" marR="5080" indent="-285750" algn="just" defTabSz="914400">
              <a:lnSpc>
                <a:spcPct val="130000"/>
              </a:lnSpc>
              <a:spcAft>
                <a:spcPts val="1200"/>
              </a:spcAft>
              <a:buClr>
                <a:srgbClr val="FF0000"/>
              </a:buClr>
              <a:buSzPct val="120000"/>
              <a:buFont typeface="Wingdings" panose="05000000000000000000" pitchFamily="2" charset="2"/>
              <a:buChar char="p"/>
            </a:pPr>
            <a:r>
              <a:rPr kumimoji="1" lang="ja-JP" altLang="en-US" sz="1600" b="1" dirty="0">
                <a:solidFill>
                  <a:prstClr val="black"/>
                </a:solidFill>
                <a:latin typeface="Yu Gothic" panose="020B0400000000000000" pitchFamily="34" charset="-128"/>
              </a:rPr>
              <a:t>依頼伝票に発信日時、避難所名、発注依頼者な</a:t>
            </a:r>
            <a:r>
              <a:rPr kumimoji="1" lang="ja-JP" altLang="en-US" sz="1600" b="1" dirty="0">
                <a:solidFill>
                  <a:srgbClr val="221815"/>
                </a:solidFill>
                <a:latin typeface="Yu Gothic" panose="020B0400000000000000" pitchFamily="34" charset="-128"/>
              </a:rPr>
              <a:t>どを記入し、</a:t>
            </a:r>
            <a:r>
              <a:rPr kumimoji="1" lang="ja-JP" altLang="en-US" sz="1600" b="1" dirty="0">
                <a:solidFill>
                  <a:srgbClr val="221815"/>
                </a:solidFill>
                <a:latin typeface="Yu Gothic" panose="020B0400000000000000" pitchFamily="34" charset="-128"/>
                <a:cs typeface="YuGothic"/>
              </a:rPr>
              <a:t>市職員（市職員がいない場合は総務班）</a:t>
            </a:r>
            <a:r>
              <a:rPr kumimoji="1" lang="ja-JP" altLang="en-US" sz="1600" b="1" dirty="0">
                <a:solidFill>
                  <a:srgbClr val="221815"/>
                </a:solidFill>
                <a:latin typeface="Yu Gothic" panose="020B0400000000000000" pitchFamily="34" charset="-128"/>
              </a:rPr>
              <a:t>を通じて</a:t>
            </a:r>
            <a:r>
              <a:rPr kumimoji="1" lang="ja-JP" altLang="en-US" sz="1600" b="1" dirty="0">
                <a:solidFill>
                  <a:prstClr val="black"/>
                </a:solidFill>
                <a:latin typeface="Yu Gothic" panose="020B0400000000000000" pitchFamily="34" charset="-128"/>
              </a:rPr>
              <a:t>市災害対策本部にＦＡＸで送信する。</a:t>
            </a:r>
            <a:endParaRPr kumimoji="1" lang="ja-JP" altLang="en-US" sz="1200" b="1" dirty="0">
              <a:solidFill>
                <a:srgbClr val="FF0000"/>
              </a:solidFill>
              <a:latin typeface="Yu Gothic" panose="020B0400000000000000" pitchFamily="34" charset="-128"/>
            </a:endParaRPr>
          </a:p>
        </p:txBody>
      </p:sp>
      <p:grpSp>
        <p:nvGrpSpPr>
          <p:cNvPr id="2226" name="グループ化 52"/>
          <p:cNvGrpSpPr/>
          <p:nvPr/>
        </p:nvGrpSpPr>
        <p:grpSpPr>
          <a:xfrm>
            <a:off x="633028" y="6565901"/>
            <a:ext cx="6357742" cy="504190"/>
            <a:chOff x="728646" y="1851740"/>
            <a:chExt cx="6120130" cy="504190"/>
          </a:xfrm>
        </p:grpSpPr>
        <p:sp>
          <p:nvSpPr>
            <p:cNvPr id="2227"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pPr defTabSz="914400"/>
              <a:endParaRPr kumimoji="1" b="1">
                <a:solidFill>
                  <a:prstClr val="black"/>
                </a:solidFill>
                <a:latin typeface="Yu Gothic" panose="020B0400000000000000" pitchFamily="34" charset="-128"/>
                <a:ea typeface="Yu Gothic" panose="020B0400000000000000" pitchFamily="34" charset="-128"/>
              </a:endParaRPr>
            </a:p>
          </p:txBody>
        </p:sp>
        <p:sp>
          <p:nvSpPr>
            <p:cNvPr id="2228" name="object 21"/>
            <p:cNvSpPr txBox="1"/>
            <p:nvPr/>
          </p:nvSpPr>
          <p:spPr>
            <a:xfrm>
              <a:off x="1331702" y="1962758"/>
              <a:ext cx="5439735" cy="320601"/>
            </a:xfrm>
            <a:prstGeom prst="rect">
              <a:avLst/>
            </a:prstGeom>
          </p:spPr>
          <p:txBody>
            <a:bodyPr vert="horz" wrap="square" lIns="0" tIns="12700" rIns="0" bIns="0" rtlCol="0">
              <a:spAutoFit/>
            </a:bodyPr>
            <a:lstStyle/>
            <a:p>
              <a:pPr defTabSz="914400">
                <a:spcBef>
                  <a:spcPts val="100"/>
                </a:spcBef>
              </a:pPr>
              <a:r>
                <a:rPr kumimoji="1" lang="ja-JP" altLang="en-US" sz="2000" b="1" dirty="0">
                  <a:solidFill>
                    <a:srgbClr val="FFFFFF"/>
                  </a:solidFill>
                  <a:latin typeface="Yu Gothic" panose="020B0400000000000000" pitchFamily="34" charset="-128"/>
                  <a:cs typeface="YuGothic"/>
                </a:rPr>
                <a:t>災対本部依頼による調達</a:t>
              </a:r>
            </a:p>
          </p:txBody>
        </p:sp>
        <p:sp>
          <p:nvSpPr>
            <p:cNvPr id="2229"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pPr defTabSz="914400"/>
              <a:endParaRPr kumimoji="1" lang="ja-JP" altLang="en-US" b="1">
                <a:solidFill>
                  <a:prstClr val="black"/>
                </a:solidFill>
                <a:latin typeface="Yu Gothic" panose="020B0400000000000000" pitchFamily="34" charset="-128"/>
              </a:endParaRPr>
            </a:p>
          </p:txBody>
        </p:sp>
        <p:sp>
          <p:nvSpPr>
            <p:cNvPr id="2230" name="object 23"/>
            <p:cNvSpPr txBox="1"/>
            <p:nvPr/>
          </p:nvSpPr>
          <p:spPr>
            <a:xfrm>
              <a:off x="846620" y="1957134"/>
              <a:ext cx="165735" cy="345440"/>
            </a:xfrm>
            <a:prstGeom prst="rect">
              <a:avLst/>
            </a:prstGeom>
          </p:spPr>
          <p:txBody>
            <a:bodyPr vert="horz" wrap="square" lIns="0" tIns="12700" rIns="0" bIns="0" rtlCol="0">
              <a:spAutoFit/>
            </a:bodyPr>
            <a:lstStyle/>
            <a:p>
              <a:pPr defTabSz="914400">
                <a:spcBef>
                  <a:spcPts val="100"/>
                </a:spcBef>
              </a:pPr>
              <a:r>
                <a:rPr kumimoji="1" lang="ja-JP" altLang="en-US" sz="2100" b="1" dirty="0">
                  <a:solidFill>
                    <a:srgbClr val="FF0000"/>
                  </a:solidFill>
                  <a:latin typeface="Yu Gothic" panose="020B0400000000000000" pitchFamily="34" charset="-128"/>
                  <a:cs typeface="YuGothic"/>
                </a:rPr>
                <a:t>２</a:t>
              </a:r>
              <a:endParaRPr kumimoji="1" sz="2100" b="1" dirty="0">
                <a:solidFill>
                  <a:srgbClr val="FF0000"/>
                </a:solidFill>
                <a:latin typeface="Yu Gothic" panose="020B0400000000000000" pitchFamily="34" charset="-128"/>
                <a:ea typeface="Yu Gothic" panose="020B0400000000000000" pitchFamily="34" charset="-128"/>
                <a:cs typeface="YuGothic"/>
              </a:endParaRPr>
            </a:p>
          </p:txBody>
        </p:sp>
      </p:grpSp>
      <p:sp>
        <p:nvSpPr>
          <p:cNvPr id="2231" name="object 5"/>
          <p:cNvSpPr txBox="1"/>
          <p:nvPr/>
        </p:nvSpPr>
        <p:spPr>
          <a:xfrm>
            <a:off x="1380161" y="1781888"/>
            <a:ext cx="5380681" cy="443711"/>
          </a:xfrm>
          <a:prstGeom prst="rect">
            <a:avLst/>
          </a:prstGeom>
        </p:spPr>
        <p:txBody>
          <a:bodyPr vert="horz" wrap="square" lIns="0" tIns="12700" rIns="0" bIns="0" rtlCol="0">
            <a:spAutoFit/>
          </a:bodyPr>
          <a:lstStyle/>
          <a:p>
            <a:pPr marL="12700" defTabSz="914400">
              <a:spcBef>
                <a:spcPts val="100"/>
              </a:spcBef>
            </a:pPr>
            <a:r>
              <a:rPr kumimoji="1" lang="ja-JP" altLang="en-US" sz="1400" b="1">
                <a:solidFill>
                  <a:prstClr val="black"/>
                </a:solidFill>
                <a:latin typeface="Yu Gothic" panose="020B0400000000000000" pitchFamily="34" charset="-128"/>
                <a:cs typeface="YuGothic"/>
              </a:rPr>
              <a:t>様式</a:t>
            </a:r>
            <a:r>
              <a:rPr kumimoji="1" lang="en-US" altLang="ja-JP" sz="1400" b="1">
                <a:solidFill>
                  <a:prstClr val="black"/>
                </a:solidFill>
                <a:latin typeface="Yu Gothic" panose="020B0400000000000000" pitchFamily="34" charset="-128"/>
                <a:cs typeface="YuGothic"/>
              </a:rPr>
              <a:t>15</a:t>
            </a:r>
            <a:r>
              <a:rPr kumimoji="1" lang="ja-JP" altLang="en-US" sz="1400" b="1">
                <a:solidFill>
                  <a:prstClr val="black"/>
                </a:solidFill>
                <a:latin typeface="Yu Gothic" panose="020B0400000000000000" pitchFamily="34" charset="-128"/>
                <a:cs typeface="YuGothic"/>
              </a:rPr>
              <a:t>：食料依頼伝票、様式</a:t>
            </a:r>
            <a:r>
              <a:rPr kumimoji="1" lang="en-US" altLang="ja-JP" sz="1400" b="1">
                <a:solidFill>
                  <a:prstClr val="black"/>
                </a:solidFill>
                <a:latin typeface="Yu Gothic" panose="020B0400000000000000" pitchFamily="34" charset="-128"/>
                <a:cs typeface="YuGothic"/>
              </a:rPr>
              <a:t>16</a:t>
            </a:r>
            <a:r>
              <a:rPr kumimoji="1" lang="ja-JP" altLang="en-US" sz="1400" b="1">
                <a:solidFill>
                  <a:prstClr val="black"/>
                </a:solidFill>
                <a:latin typeface="Yu Gothic" panose="020B0400000000000000" pitchFamily="34" charset="-128"/>
                <a:cs typeface="YuGothic"/>
              </a:rPr>
              <a:t>：物資依頼伝票、様式</a:t>
            </a:r>
            <a:r>
              <a:rPr kumimoji="1" lang="en-US" altLang="ja-JP" sz="1400" b="1">
                <a:solidFill>
                  <a:prstClr val="black"/>
                </a:solidFill>
                <a:latin typeface="Yu Gothic" panose="020B0400000000000000" pitchFamily="34" charset="-128"/>
                <a:cs typeface="YuGothic"/>
              </a:rPr>
              <a:t>32</a:t>
            </a:r>
            <a:r>
              <a:rPr kumimoji="1" lang="ja-JP" altLang="en-US" sz="1400" b="1">
                <a:solidFill>
                  <a:prstClr val="black"/>
                </a:solidFill>
                <a:latin typeface="Yu Gothic" panose="020B0400000000000000" pitchFamily="34" charset="-128"/>
                <a:cs typeface="YuGothic"/>
              </a:rPr>
              <a:t>：食料・物資班への物資等依頼票</a:t>
            </a:r>
            <a:endParaRPr kumimoji="1" lang="ja-JP" altLang="en-US" sz="1400" b="1" dirty="0">
              <a:solidFill>
                <a:prstClr val="black"/>
              </a:solidFill>
              <a:latin typeface="Yu Gothic" panose="020B0400000000000000" pitchFamily="34" charset="-128"/>
              <a:cs typeface="YuGothic"/>
            </a:endParaRPr>
          </a:p>
        </p:txBody>
      </p:sp>
      <p:sp>
        <p:nvSpPr>
          <p:cNvPr id="2232" name="テキスト ボックス 58"/>
          <p:cNvSpPr txBox="1"/>
          <p:nvPr/>
        </p:nvSpPr>
        <p:spPr>
          <a:xfrm>
            <a:off x="742854" y="8696227"/>
            <a:ext cx="5529610" cy="338554"/>
          </a:xfrm>
          <a:prstGeom prst="rect">
            <a:avLst/>
          </a:prstGeom>
          <a:noFill/>
        </p:spPr>
        <p:txBody>
          <a:bodyPr wrap="square">
            <a:spAutoFit/>
          </a:bodyPr>
          <a:lstStyle/>
          <a:p>
            <a:pPr defTabSz="914400"/>
            <a:r>
              <a:rPr kumimoji="1" lang="ja-JP" altLang="en-US" sz="1600" b="1" u="sng" dirty="0">
                <a:solidFill>
                  <a:srgbClr val="172A88"/>
                </a:solidFill>
                <a:latin typeface="Yu Gothic" panose="020B0400000000000000" pitchFamily="34" charset="-128"/>
                <a:cs typeface="YuGothic"/>
              </a:rPr>
              <a:t>⇒</a:t>
            </a:r>
            <a:r>
              <a:rPr kumimoji="1" lang="en-US" altLang="ja-JP" sz="1600" b="1" u="sng" dirty="0">
                <a:solidFill>
                  <a:srgbClr val="172A88"/>
                </a:solidFill>
                <a:latin typeface="Yu Gothic" panose="020B0400000000000000" pitchFamily="34" charset="-128"/>
                <a:cs typeface="YuGothic"/>
              </a:rPr>
              <a:t>【</a:t>
            </a:r>
            <a:r>
              <a:rPr kumimoji="1" lang="ja-JP" altLang="en-US" sz="1600" b="1" u="sng" dirty="0">
                <a:solidFill>
                  <a:srgbClr val="172A88"/>
                </a:solidFill>
                <a:latin typeface="Yu Gothic" panose="020B0400000000000000" pitchFamily="34" charset="-128"/>
                <a:cs typeface="YuGothic"/>
              </a:rPr>
              <a:t>コツ・ポイント</a:t>
            </a:r>
            <a:r>
              <a:rPr kumimoji="1" lang="en-US" altLang="ja-JP" sz="1600" b="1" u="sng" dirty="0">
                <a:solidFill>
                  <a:srgbClr val="172A88"/>
                </a:solidFill>
                <a:latin typeface="Yu Gothic" panose="020B0400000000000000" pitchFamily="34" charset="-128"/>
                <a:cs typeface="YuGothic"/>
              </a:rPr>
              <a:t>14】</a:t>
            </a:r>
            <a:r>
              <a:rPr kumimoji="1" lang="ja-JP" altLang="en-US" sz="1600" b="1" u="sng" dirty="0">
                <a:solidFill>
                  <a:srgbClr val="172A88"/>
                </a:solidFill>
                <a:latin typeface="Yu Gothic" panose="020B0400000000000000" pitchFamily="34" charset="-128"/>
                <a:cs typeface="YuGothic"/>
              </a:rPr>
              <a:t>食料・物資等の確保調整</a:t>
            </a:r>
            <a:endParaRPr kumimoji="1" lang="ja-JP" altLang="en-US" sz="1600" u="sng" dirty="0">
              <a:solidFill>
                <a:srgbClr val="172A88"/>
              </a:solidFill>
              <a:ea typeface="ＭＳ Ｐゴシック" panose="020B0600070205080204" pitchFamily="50" charset="-128"/>
            </a:endParaRPr>
          </a:p>
        </p:txBody>
      </p:sp>
      <p:graphicFrame>
        <p:nvGraphicFramePr>
          <p:cNvPr id="2233" name="表 3"/>
          <p:cNvGraphicFramePr>
            <a:graphicFrameLocks noGrp="1"/>
          </p:cNvGraphicFramePr>
          <p:nvPr>
            <p:extLst>
              <p:ext uri="{D42A27DB-BD31-4B8C-83A1-F6EECF244321}">
                <p14:modId xmlns:p14="http://schemas.microsoft.com/office/powerpoint/2010/main" val="2948192453"/>
              </p:ext>
            </p:extLst>
          </p:nvPr>
        </p:nvGraphicFramePr>
        <p:xfrm>
          <a:off x="1240737" y="9480815"/>
          <a:ext cx="5170427" cy="779225"/>
        </p:xfrm>
        <a:graphic>
          <a:graphicData uri="http://schemas.openxmlformats.org/drawingml/2006/table">
            <a:tbl>
              <a:tblPr firstRow="1" bandRow="1"/>
              <a:tblGrid>
                <a:gridCol w="2837101">
                  <a:extLst>
                    <a:ext uri="{9D8B030D-6E8A-4147-A177-3AD203B41FA5}"/>
                  </a:extLst>
                </a:gridCol>
                <a:gridCol w="2333326">
                  <a:extLst>
                    <a:ext uri="{9D8B030D-6E8A-4147-A177-3AD203B41FA5}"/>
                  </a:extLst>
                </a:gridCol>
              </a:tblGrid>
              <a:tr h="327982">
                <a:tc>
                  <a:txBody>
                    <a:bodyPr/>
                    <a:lstStyle>
                      <a:lvl1pPr marL="0" algn="l" defTabSz="755934" rtl="0" eaLnBrk="1" latinLnBrk="0" hangingPunct="1">
                        <a:defRPr kumimoji="1" sz="1488" b="1" kern="1200">
                          <a:solidFill>
                            <a:schemeClr val="lt1"/>
                          </a:solidFill>
                          <a:latin typeface="Calibri"/>
                        </a:defRPr>
                      </a:lvl1pPr>
                      <a:lvl2pPr marL="377967" algn="l" defTabSz="755934" rtl="0" eaLnBrk="1" latinLnBrk="0" hangingPunct="1">
                        <a:defRPr kumimoji="1" sz="1488" b="1" kern="1200">
                          <a:solidFill>
                            <a:schemeClr val="lt1"/>
                          </a:solidFill>
                          <a:latin typeface="Calibri"/>
                        </a:defRPr>
                      </a:lvl2pPr>
                      <a:lvl3pPr marL="755934" algn="l" defTabSz="755934" rtl="0" eaLnBrk="1" latinLnBrk="0" hangingPunct="1">
                        <a:defRPr kumimoji="1" sz="1488" b="1" kern="1200">
                          <a:solidFill>
                            <a:schemeClr val="lt1"/>
                          </a:solidFill>
                          <a:latin typeface="Calibri"/>
                        </a:defRPr>
                      </a:lvl3pPr>
                      <a:lvl4pPr marL="1133902" algn="l" defTabSz="755934" rtl="0" eaLnBrk="1" latinLnBrk="0" hangingPunct="1">
                        <a:defRPr kumimoji="1" sz="1488" b="1" kern="1200">
                          <a:solidFill>
                            <a:schemeClr val="lt1"/>
                          </a:solidFill>
                          <a:latin typeface="Calibri"/>
                        </a:defRPr>
                      </a:lvl4pPr>
                      <a:lvl5pPr marL="1511869" algn="l" defTabSz="755934" rtl="0" eaLnBrk="1" latinLnBrk="0" hangingPunct="1">
                        <a:defRPr kumimoji="1" sz="1488" b="1" kern="1200">
                          <a:solidFill>
                            <a:schemeClr val="lt1"/>
                          </a:solidFill>
                          <a:latin typeface="Calibri"/>
                        </a:defRPr>
                      </a:lvl5pPr>
                      <a:lvl6pPr marL="1889836" algn="l" defTabSz="755934" rtl="0" eaLnBrk="1" latinLnBrk="0" hangingPunct="1">
                        <a:defRPr kumimoji="1" sz="1488" b="1" kern="1200">
                          <a:solidFill>
                            <a:schemeClr val="lt1"/>
                          </a:solidFill>
                          <a:latin typeface="Calibri"/>
                        </a:defRPr>
                      </a:lvl6pPr>
                      <a:lvl7pPr marL="2267803" algn="l" defTabSz="755934" rtl="0" eaLnBrk="1" latinLnBrk="0" hangingPunct="1">
                        <a:defRPr kumimoji="1" sz="1488" b="1" kern="1200">
                          <a:solidFill>
                            <a:schemeClr val="lt1"/>
                          </a:solidFill>
                          <a:latin typeface="Calibri"/>
                        </a:defRPr>
                      </a:lvl7pPr>
                      <a:lvl8pPr marL="2645771" algn="l" defTabSz="755934" rtl="0" eaLnBrk="1" latinLnBrk="0" hangingPunct="1">
                        <a:defRPr kumimoji="1" sz="1488" b="1" kern="1200">
                          <a:solidFill>
                            <a:schemeClr val="lt1"/>
                          </a:solidFill>
                          <a:latin typeface="Calibri"/>
                        </a:defRPr>
                      </a:lvl8pPr>
                      <a:lvl9pPr marL="3023738" algn="l" defTabSz="755934" rtl="0" eaLnBrk="1" latinLnBrk="0" hangingPunct="1">
                        <a:defRPr kumimoji="1" sz="1488" b="1" kern="1200">
                          <a:solidFill>
                            <a:schemeClr val="lt1"/>
                          </a:solidFill>
                          <a:latin typeface="Calibri"/>
                        </a:defRPr>
                      </a:lvl9pPr>
                    </a:lstStyle>
                    <a:p>
                      <a:pPr algn="ctr"/>
                      <a:r>
                        <a:rPr kumimoji="1" lang="ja-JP" altLang="en-US" sz="1600">
                          <a:solidFill>
                            <a:schemeClr val="tx1"/>
                          </a:solidFill>
                          <a:latin typeface="游ゴシック" panose="020B0400000000000000" pitchFamily="50" charset="-128"/>
                          <a:ea typeface="游ゴシック" panose="020B0400000000000000" pitchFamily="50" charset="-128"/>
                        </a:rPr>
                        <a:t>名称</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755934" rtl="0" eaLnBrk="1" latinLnBrk="0" hangingPunct="1">
                        <a:defRPr kumimoji="1" sz="1488" b="1" kern="1200">
                          <a:solidFill>
                            <a:schemeClr val="lt1"/>
                          </a:solidFill>
                          <a:latin typeface="Calibri"/>
                        </a:defRPr>
                      </a:lvl1pPr>
                      <a:lvl2pPr marL="377967" algn="l" defTabSz="755934" rtl="0" eaLnBrk="1" latinLnBrk="0" hangingPunct="1">
                        <a:defRPr kumimoji="1" sz="1488" b="1" kern="1200">
                          <a:solidFill>
                            <a:schemeClr val="lt1"/>
                          </a:solidFill>
                          <a:latin typeface="Calibri"/>
                        </a:defRPr>
                      </a:lvl2pPr>
                      <a:lvl3pPr marL="755934" algn="l" defTabSz="755934" rtl="0" eaLnBrk="1" latinLnBrk="0" hangingPunct="1">
                        <a:defRPr kumimoji="1" sz="1488" b="1" kern="1200">
                          <a:solidFill>
                            <a:schemeClr val="lt1"/>
                          </a:solidFill>
                          <a:latin typeface="Calibri"/>
                        </a:defRPr>
                      </a:lvl3pPr>
                      <a:lvl4pPr marL="1133902" algn="l" defTabSz="755934" rtl="0" eaLnBrk="1" latinLnBrk="0" hangingPunct="1">
                        <a:defRPr kumimoji="1" sz="1488" b="1" kern="1200">
                          <a:solidFill>
                            <a:schemeClr val="lt1"/>
                          </a:solidFill>
                          <a:latin typeface="Calibri"/>
                        </a:defRPr>
                      </a:lvl4pPr>
                      <a:lvl5pPr marL="1511869" algn="l" defTabSz="755934" rtl="0" eaLnBrk="1" latinLnBrk="0" hangingPunct="1">
                        <a:defRPr kumimoji="1" sz="1488" b="1" kern="1200">
                          <a:solidFill>
                            <a:schemeClr val="lt1"/>
                          </a:solidFill>
                          <a:latin typeface="Calibri"/>
                        </a:defRPr>
                      </a:lvl5pPr>
                      <a:lvl6pPr marL="1889836" algn="l" defTabSz="755934" rtl="0" eaLnBrk="1" latinLnBrk="0" hangingPunct="1">
                        <a:defRPr kumimoji="1" sz="1488" b="1" kern="1200">
                          <a:solidFill>
                            <a:schemeClr val="lt1"/>
                          </a:solidFill>
                          <a:latin typeface="Calibri"/>
                        </a:defRPr>
                      </a:lvl6pPr>
                      <a:lvl7pPr marL="2267803" algn="l" defTabSz="755934" rtl="0" eaLnBrk="1" latinLnBrk="0" hangingPunct="1">
                        <a:defRPr kumimoji="1" sz="1488" b="1" kern="1200">
                          <a:solidFill>
                            <a:schemeClr val="lt1"/>
                          </a:solidFill>
                          <a:latin typeface="Calibri"/>
                        </a:defRPr>
                      </a:lvl7pPr>
                      <a:lvl8pPr marL="2645771" algn="l" defTabSz="755934" rtl="0" eaLnBrk="1" latinLnBrk="0" hangingPunct="1">
                        <a:defRPr kumimoji="1" sz="1488" b="1" kern="1200">
                          <a:solidFill>
                            <a:schemeClr val="lt1"/>
                          </a:solidFill>
                          <a:latin typeface="Calibri"/>
                        </a:defRPr>
                      </a:lvl8pPr>
                      <a:lvl9pPr marL="3023738" algn="l" defTabSz="755934" rtl="0" eaLnBrk="1" latinLnBrk="0" hangingPunct="1">
                        <a:defRPr kumimoji="1" sz="1488" b="1" kern="1200">
                          <a:solidFill>
                            <a:schemeClr val="lt1"/>
                          </a:solidFill>
                          <a:latin typeface="Calibri"/>
                        </a:defRPr>
                      </a:lvl9pPr>
                    </a:lstStyle>
                    <a:p>
                      <a:pPr algn="ctr"/>
                      <a:r>
                        <a:rPr kumimoji="1" lang="en-US" altLang="ja-JP" sz="1600" dirty="0">
                          <a:solidFill>
                            <a:schemeClr val="tx1"/>
                          </a:solidFill>
                          <a:latin typeface="游ゴシック" panose="020B0400000000000000" pitchFamily="50" charset="-128"/>
                          <a:ea typeface="游ゴシック" panose="020B0400000000000000" pitchFamily="50" charset="-128"/>
                        </a:rPr>
                        <a:t>FAX</a:t>
                      </a:r>
                      <a:r>
                        <a:rPr kumimoji="1" lang="ja-JP" altLang="en-US" sz="1600" dirty="0">
                          <a:solidFill>
                            <a:schemeClr val="tx1"/>
                          </a:solidFill>
                          <a:latin typeface="游ゴシック" panose="020B0400000000000000" pitchFamily="50" charset="-128"/>
                          <a:ea typeface="游ゴシック" panose="020B0400000000000000" pitchFamily="50" charset="-128"/>
                        </a:rPr>
                        <a:t>番号</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extLst>
                  <a:ext uri="{0D108BD9-81ED-4DB2-BD59-A6C34878D82A}"/>
                </a:extLst>
              </a:tr>
              <a:tr h="443945">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algn="ctr"/>
                      <a:r>
                        <a:rPr kumimoji="1" lang="ja-JP" altLang="en-US" sz="1600" dirty="0">
                          <a:latin typeface="游ゴシック" panose="020B0400000000000000" pitchFamily="50" charset="-128"/>
                          <a:ea typeface="游ゴシック" panose="020B0400000000000000" pitchFamily="50" charset="-128"/>
                        </a:rPr>
                        <a:t>竹原市災害対策本部</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755934" rtl="0" eaLnBrk="1" latinLnBrk="0" hangingPunct="1">
                        <a:defRPr kumimoji="1" sz="1488" kern="1200">
                          <a:solidFill>
                            <a:schemeClr val="dk1"/>
                          </a:solidFill>
                          <a:latin typeface="Calibri"/>
                        </a:defRPr>
                      </a:lvl1pPr>
                      <a:lvl2pPr marL="377967" algn="l" defTabSz="755934" rtl="0" eaLnBrk="1" latinLnBrk="0" hangingPunct="1">
                        <a:defRPr kumimoji="1" sz="1488" kern="1200">
                          <a:solidFill>
                            <a:schemeClr val="dk1"/>
                          </a:solidFill>
                          <a:latin typeface="Calibri"/>
                        </a:defRPr>
                      </a:lvl2pPr>
                      <a:lvl3pPr marL="755934" algn="l" defTabSz="755934" rtl="0" eaLnBrk="1" latinLnBrk="0" hangingPunct="1">
                        <a:defRPr kumimoji="1" sz="1488" kern="1200">
                          <a:solidFill>
                            <a:schemeClr val="dk1"/>
                          </a:solidFill>
                          <a:latin typeface="Calibri"/>
                        </a:defRPr>
                      </a:lvl3pPr>
                      <a:lvl4pPr marL="1133902" algn="l" defTabSz="755934" rtl="0" eaLnBrk="1" latinLnBrk="0" hangingPunct="1">
                        <a:defRPr kumimoji="1" sz="1488" kern="1200">
                          <a:solidFill>
                            <a:schemeClr val="dk1"/>
                          </a:solidFill>
                          <a:latin typeface="Calibri"/>
                        </a:defRPr>
                      </a:lvl4pPr>
                      <a:lvl5pPr marL="1511869" algn="l" defTabSz="755934" rtl="0" eaLnBrk="1" latinLnBrk="0" hangingPunct="1">
                        <a:defRPr kumimoji="1" sz="1488" kern="1200">
                          <a:solidFill>
                            <a:schemeClr val="dk1"/>
                          </a:solidFill>
                          <a:latin typeface="Calibri"/>
                        </a:defRPr>
                      </a:lvl5pPr>
                      <a:lvl6pPr marL="1889836" algn="l" defTabSz="755934" rtl="0" eaLnBrk="1" latinLnBrk="0" hangingPunct="1">
                        <a:defRPr kumimoji="1" sz="1488" kern="1200">
                          <a:solidFill>
                            <a:schemeClr val="dk1"/>
                          </a:solidFill>
                          <a:latin typeface="Calibri"/>
                        </a:defRPr>
                      </a:lvl6pPr>
                      <a:lvl7pPr marL="2267803" algn="l" defTabSz="755934" rtl="0" eaLnBrk="1" latinLnBrk="0" hangingPunct="1">
                        <a:defRPr kumimoji="1" sz="1488" kern="1200">
                          <a:solidFill>
                            <a:schemeClr val="dk1"/>
                          </a:solidFill>
                          <a:latin typeface="Calibri"/>
                        </a:defRPr>
                      </a:lvl7pPr>
                      <a:lvl8pPr marL="2645771" algn="l" defTabSz="755934" rtl="0" eaLnBrk="1" latinLnBrk="0" hangingPunct="1">
                        <a:defRPr kumimoji="1" sz="1488" kern="1200">
                          <a:solidFill>
                            <a:schemeClr val="dk1"/>
                          </a:solidFill>
                          <a:latin typeface="Calibri"/>
                        </a:defRPr>
                      </a:lvl8pPr>
                      <a:lvl9pPr marL="3023738" algn="l" defTabSz="755934" rtl="0" eaLnBrk="1" latinLnBrk="0" hangingPunct="1">
                        <a:defRPr kumimoji="1" sz="1488" kern="1200">
                          <a:solidFill>
                            <a:schemeClr val="dk1"/>
                          </a:solidFill>
                          <a:latin typeface="Calibri"/>
                        </a:defRPr>
                      </a:lvl9pPr>
                    </a:lstStyle>
                    <a:p>
                      <a:pPr algn="ctr"/>
                      <a:r>
                        <a:rPr kumimoji="1" lang="en-US" altLang="ja-JP" sz="1600" dirty="0">
                          <a:latin typeface="游ゴシック" panose="020B0400000000000000" pitchFamily="50" charset="-128"/>
                          <a:ea typeface="游ゴシック" panose="020B0400000000000000" pitchFamily="50" charset="-128"/>
                        </a:rPr>
                        <a:t>0846-22-8579</a:t>
                      </a:r>
                      <a:endParaRPr kumimoji="1" lang="ja-JP" altLang="en-US" sz="1600" dirty="0">
                        <a:latin typeface="游ゴシック" panose="020B0400000000000000" pitchFamily="50" charset="-128"/>
                        <a:ea typeface="游ゴシック" panose="020B0400000000000000" pitchFamily="50" charset="-128"/>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extLst>
              </a:tr>
            </a:tbl>
          </a:graphicData>
        </a:graphic>
      </p:graphicFrame>
      <p:sp>
        <p:nvSpPr>
          <p:cNvPr id="2234" name="テキスト ボックス 60"/>
          <p:cNvSpPr txBox="1"/>
          <p:nvPr/>
        </p:nvSpPr>
        <p:spPr>
          <a:xfrm>
            <a:off x="1788578" y="9099815"/>
            <a:ext cx="4074744" cy="369332"/>
          </a:xfrm>
          <a:prstGeom prst="rect">
            <a:avLst/>
          </a:prstGeom>
          <a:noFill/>
        </p:spPr>
        <p:txBody>
          <a:bodyPr wrap="square">
            <a:spAutoFit/>
          </a:bodyPr>
          <a:lstStyle/>
          <a:p>
            <a:pPr algn="ctr" defTabSz="914400"/>
            <a:r>
              <a:rPr kumimoji="1" lang="ja-JP" altLang="en-US" b="1" dirty="0">
                <a:solidFill>
                  <a:prstClr val="black"/>
                </a:solidFill>
                <a:latin typeface="Yu Gothic" panose="020B0400000000000000" pitchFamily="34" charset="-128"/>
              </a:rPr>
              <a:t>表 災害対策本部の</a:t>
            </a:r>
            <a:r>
              <a:rPr kumimoji="1" lang="en-US" altLang="ja-JP" b="1" dirty="0">
                <a:solidFill>
                  <a:prstClr val="black"/>
                </a:solidFill>
                <a:latin typeface="Yu Gothic" panose="020B0400000000000000" pitchFamily="34" charset="-128"/>
              </a:rPr>
              <a:t>FAX</a:t>
            </a:r>
            <a:r>
              <a:rPr kumimoji="1" lang="ja-JP" altLang="en-US" b="1" dirty="0">
                <a:solidFill>
                  <a:prstClr val="black"/>
                </a:solidFill>
                <a:latin typeface="Yu Gothic" panose="020B0400000000000000" pitchFamily="34" charset="-128"/>
              </a:rPr>
              <a:t>番号</a:t>
            </a:r>
            <a:endParaRPr kumimoji="1"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26729441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6" name="テキスト ボックス 1"/>
          <p:cNvSpPr txBox="1"/>
          <p:nvPr/>
        </p:nvSpPr>
        <p:spPr>
          <a:xfrm>
            <a:off x="151489" y="10148207"/>
            <a:ext cx="720090"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５４</a:t>
            </a:r>
            <a:endParaRPr lang="ja-JP" altLang="en-US">
              <a:solidFill>
                <a:schemeClr val="tx1">
                  <a:lumMod val="50000"/>
                  <a:lumOff val="50000"/>
                </a:schemeClr>
              </a:solidFill>
              <a:latin typeface="+mj-ea"/>
              <a:ea typeface="+mj-ea"/>
            </a:endParaRPr>
          </a:p>
        </p:txBody>
      </p:sp>
      <p:sp>
        <p:nvSpPr>
          <p:cNvPr id="2237" name="object 2"/>
          <p:cNvSpPr txBox="1"/>
          <p:nvPr/>
        </p:nvSpPr>
        <p:spPr>
          <a:xfrm>
            <a:off x="637386" y="969878"/>
            <a:ext cx="64781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rgbClr val="FF0000"/>
                </a:solidFill>
                <a:latin typeface="Yu Gothic" panose="020B0400000000000000" pitchFamily="34" charset="-128"/>
                <a:ea typeface="Yu Gothic" panose="020B0400000000000000" pitchFamily="34" charset="-128"/>
                <a:cs typeface="+mj-cs"/>
              </a:defRPr>
            </a:lvl1pPr>
          </a:lstStyle>
          <a:p>
            <a:r>
              <a:rPr lang="ja-JP" altLang="en-US"/>
              <a:t>４</a:t>
            </a:r>
            <a:r>
              <a:rPr lang="en-US" altLang="ja-JP" dirty="0"/>
              <a:t>. </a:t>
            </a:r>
            <a:r>
              <a:rPr lang="ja-JP" altLang="en-US" dirty="0"/>
              <a:t>必要物資の調達と提供</a:t>
            </a:r>
          </a:p>
        </p:txBody>
      </p:sp>
      <p:sp>
        <p:nvSpPr>
          <p:cNvPr id="2238" name="object 9"/>
          <p:cNvSpPr txBox="1"/>
          <p:nvPr/>
        </p:nvSpPr>
        <p:spPr>
          <a:xfrm>
            <a:off x="738476" y="2837465"/>
            <a:ext cx="6186293" cy="3565848"/>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調達した物資等が届いたら、協力できる避難者に対し、予め</a:t>
            </a:r>
            <a:r>
              <a:rPr lang="en-US" altLang="ja-JP" sz="1600" b="1" dirty="0">
                <a:latin typeface="Yu Gothic" panose="020B0400000000000000" pitchFamily="34" charset="-128"/>
                <a:ea typeface="Yu Gothic" panose="020B0400000000000000" pitchFamily="34" charset="-128"/>
              </a:rPr>
              <a:t/>
            </a:r>
            <a:br>
              <a:rPr lang="en-US" altLang="ja-JP" sz="1600" b="1" dirty="0">
                <a:latin typeface="Yu Gothic" panose="020B0400000000000000" pitchFamily="34" charset="-128"/>
                <a:ea typeface="Yu Gothic" panose="020B0400000000000000" pitchFamily="34" charset="-128"/>
              </a:rPr>
            </a:br>
            <a:r>
              <a:rPr lang="ja-JP" altLang="en-US" sz="1600" b="1" dirty="0">
                <a:latin typeface="Yu Gothic" panose="020B0400000000000000" pitchFamily="34" charset="-128"/>
                <a:ea typeface="Yu Gothic" panose="020B0400000000000000" pitchFamily="34" charset="-128"/>
              </a:rPr>
              <a:t>検討した役割分担を踏まえて、物資の受け入れに関する活動を依頼する。</a:t>
            </a: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運搬車両等より、荷下ろしする。</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受け取った物資等の状況と「依頼状況（依頼伝票の写し）」を照らし合わせ、内容と数を確認する。</a:t>
            </a:r>
            <a:endParaRPr lang="en-US" altLang="ja-JP" sz="1200" b="1" dirty="0">
              <a:solidFill>
                <a:srgbClr val="FF0000"/>
              </a:solidFill>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保管場所に搬入し、用途や種類ごとに分けて保管する。</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保管状態については、定期的に確認すること。</a:t>
            </a:r>
          </a:p>
          <a:p>
            <a:pPr marL="298450" marR="5080" indent="-285750" algn="just">
              <a:lnSpc>
                <a:spcPct val="130000"/>
              </a:lnSpc>
              <a:spcAft>
                <a:spcPts val="1200"/>
              </a:spcAft>
              <a:buClr>
                <a:srgbClr val="FF0000"/>
              </a:buClr>
              <a:buSzPct val="120000"/>
              <a:buFont typeface="Wingdings" panose="05000000000000000000" pitchFamily="2" charset="2"/>
              <a:buChar char="p"/>
            </a:pPr>
            <a:endParaRPr lang="ja-JP" altLang="en-US" sz="1200" b="1" dirty="0">
              <a:solidFill>
                <a:srgbClr val="FF0000"/>
              </a:solidFill>
              <a:latin typeface="Yu Gothic" panose="020B0400000000000000" pitchFamily="34" charset="-128"/>
              <a:ea typeface="Yu Gothic" panose="020B0400000000000000" pitchFamily="34" charset="-128"/>
            </a:endParaRPr>
          </a:p>
        </p:txBody>
      </p:sp>
      <p:grpSp>
        <p:nvGrpSpPr>
          <p:cNvPr id="2239" name="グループ化 22"/>
          <p:cNvGrpSpPr/>
          <p:nvPr/>
        </p:nvGrpSpPr>
        <p:grpSpPr>
          <a:xfrm>
            <a:off x="628650" y="2304465"/>
            <a:ext cx="6357742" cy="504190"/>
            <a:chOff x="728646" y="1851740"/>
            <a:chExt cx="6120130" cy="504190"/>
          </a:xfrm>
        </p:grpSpPr>
        <p:sp>
          <p:nvSpPr>
            <p:cNvPr id="2240"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241"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dirty="0">
                  <a:solidFill>
                    <a:srgbClr val="FFFFFF"/>
                  </a:solidFill>
                  <a:latin typeface="Yu Gothic" panose="020B0400000000000000" pitchFamily="34" charset="-128"/>
                  <a:ea typeface="Yu Gothic" panose="020B0400000000000000" pitchFamily="34" charset="-128"/>
                  <a:cs typeface="YuGothic"/>
                </a:rPr>
                <a:t>受け取りと保管</a:t>
              </a:r>
            </a:p>
          </p:txBody>
        </p:sp>
        <p:sp>
          <p:nvSpPr>
            <p:cNvPr id="2242"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243"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FF0000"/>
                  </a:solidFill>
                  <a:latin typeface="Yu Gothic" panose="020B0400000000000000" pitchFamily="34" charset="-128"/>
                  <a:ea typeface="Yu Gothic" panose="020B0400000000000000" pitchFamily="34" charset="-128"/>
                  <a:cs typeface="YuGothic"/>
                </a:rPr>
                <a:t>３</a:t>
              </a:r>
              <a:endParaRPr sz="2100" b="1" dirty="0">
                <a:solidFill>
                  <a:srgbClr val="FF0000"/>
                </a:solidFill>
                <a:latin typeface="Yu Gothic" panose="020B0400000000000000" pitchFamily="34" charset="-128"/>
                <a:ea typeface="Yu Gothic" panose="020B0400000000000000" pitchFamily="34" charset="-128"/>
                <a:cs typeface="YuGothic"/>
              </a:endParaRPr>
            </a:p>
          </p:txBody>
        </p:sp>
      </p:grpSp>
      <p:grpSp>
        <p:nvGrpSpPr>
          <p:cNvPr id="2244" name="グループ化 27"/>
          <p:cNvGrpSpPr/>
          <p:nvPr/>
        </p:nvGrpSpPr>
        <p:grpSpPr>
          <a:xfrm>
            <a:off x="689917" y="1518865"/>
            <a:ext cx="6283775" cy="648000"/>
            <a:chOff x="689917" y="1624372"/>
            <a:chExt cx="6283775" cy="648000"/>
          </a:xfrm>
        </p:grpSpPr>
        <p:pic>
          <p:nvPicPr>
            <p:cNvPr id="2245" name="グラフィックス 28"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665526"/>
              <a:ext cx="530604" cy="530604"/>
            </a:xfrm>
            <a:prstGeom prst="rect">
              <a:avLst/>
            </a:prstGeom>
          </p:spPr>
        </p:pic>
        <p:sp>
          <p:nvSpPr>
            <p:cNvPr id="2246" name="正方形/長方形 29"/>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47" name="object 9"/>
          <p:cNvSpPr txBox="1"/>
          <p:nvPr/>
        </p:nvSpPr>
        <p:spPr>
          <a:xfrm>
            <a:off x="732236" y="6604212"/>
            <a:ext cx="6186293" cy="3640164"/>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水や食料、物資の提供時間と場所、方法を決める。</a:t>
            </a:r>
            <a:endParaRPr lang="en-US" altLang="ja-JP" sz="1200" b="1" dirty="0">
              <a:solidFill>
                <a:srgbClr val="FF0000"/>
              </a:solidFill>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避難者に、水や食料、物資の提供時間と場所、方法を周知する。</a:t>
            </a:r>
            <a:endParaRPr lang="ja-JP" altLang="en-US" sz="1200" b="1" dirty="0">
              <a:solidFill>
                <a:srgbClr val="FF0000"/>
              </a:solidFill>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協力できる避難者に対し、予め検討した役割分担を踏まえて、物資の配布に関する活動を依頼する。</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物資の配布状況、在庫状況を管理し、整理とりまとめる。</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配布する際には、賞味期限切れの食料等は配布しないよう注意すること。</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お湯が必要な時は、湯沸し担当を決めて調理室で準備し、避難者が利用しやすい場所へ運ぶ。</a:t>
            </a:r>
            <a:endParaRPr lang="ja-JP" altLang="en-US" sz="1200" b="1" dirty="0">
              <a:latin typeface="Yu Gothic" panose="020B0400000000000000" pitchFamily="34" charset="-128"/>
              <a:ea typeface="Yu Gothic" panose="020B0400000000000000" pitchFamily="34" charset="-128"/>
            </a:endParaRPr>
          </a:p>
        </p:txBody>
      </p:sp>
      <p:grpSp>
        <p:nvGrpSpPr>
          <p:cNvPr id="2248" name="グループ化 31"/>
          <p:cNvGrpSpPr/>
          <p:nvPr/>
        </p:nvGrpSpPr>
        <p:grpSpPr>
          <a:xfrm>
            <a:off x="622410" y="6071212"/>
            <a:ext cx="6357742" cy="504190"/>
            <a:chOff x="728646" y="1851740"/>
            <a:chExt cx="6120130" cy="504190"/>
          </a:xfrm>
        </p:grpSpPr>
        <p:sp>
          <p:nvSpPr>
            <p:cNvPr id="2249"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250"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提供の呼びかけ（取りに来る）</a:t>
              </a:r>
            </a:p>
          </p:txBody>
        </p:sp>
        <p:sp>
          <p:nvSpPr>
            <p:cNvPr id="2251"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252"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FF0000"/>
                  </a:solidFill>
                  <a:latin typeface="Yu Gothic" panose="020B0400000000000000" pitchFamily="34" charset="-128"/>
                  <a:ea typeface="Yu Gothic" panose="020B0400000000000000" pitchFamily="34" charset="-128"/>
                  <a:cs typeface="YuGothic"/>
                </a:rPr>
                <a:t>４</a:t>
              </a:r>
              <a:endParaRPr sz="2100" b="1" dirty="0">
                <a:solidFill>
                  <a:srgbClr val="FF0000"/>
                </a:solidFill>
                <a:latin typeface="Yu Gothic" panose="020B0400000000000000" pitchFamily="34" charset="-128"/>
                <a:ea typeface="Yu Gothic" panose="020B0400000000000000" pitchFamily="34" charset="-128"/>
                <a:cs typeface="YuGothic"/>
              </a:endParaRPr>
            </a:p>
          </p:txBody>
        </p:sp>
      </p:grpSp>
      <p:sp>
        <p:nvSpPr>
          <p:cNvPr id="2253" name="object 5"/>
          <p:cNvSpPr txBox="1"/>
          <p:nvPr/>
        </p:nvSpPr>
        <p:spPr>
          <a:xfrm>
            <a:off x="1420554" y="1640006"/>
            <a:ext cx="5497975" cy="456535"/>
          </a:xfrm>
          <a:prstGeom prst="rect">
            <a:avLst/>
          </a:prstGeom>
        </p:spPr>
        <p:txBody>
          <a:bodyPr vert="horz" wrap="square" lIns="0" tIns="12700" rIns="0" bIns="0" rtlCol="0">
            <a:spAutoFit/>
          </a:bodyPr>
          <a:lstStyle/>
          <a:p>
            <a:pPr marL="12700">
              <a:lnSpc>
                <a:spcPct val="100000"/>
              </a:lnSpc>
              <a:spcBef>
                <a:spcPts val="100"/>
              </a:spcBef>
            </a:pPr>
            <a:r>
              <a:rPr lang="zh-TW" altLang="en-US" sz="1400" b="1" dirty="0">
                <a:latin typeface="Yu Gothic" panose="020B0400000000000000" pitchFamily="34" charset="-128"/>
                <a:ea typeface="Yu Gothic" panose="020B0400000000000000" pitchFamily="34" charset="-128"/>
                <a:cs typeface="YuGothic"/>
              </a:rPr>
              <a:t>様式</a:t>
            </a:r>
            <a:r>
              <a:rPr lang="en-US" altLang="zh-TW" sz="1400" b="1" dirty="0">
                <a:latin typeface="Yu Gothic" panose="020B0400000000000000" pitchFamily="34" charset="-128"/>
                <a:ea typeface="Yu Gothic" panose="020B0400000000000000" pitchFamily="34" charset="-128"/>
                <a:cs typeface="YuGothic"/>
              </a:rPr>
              <a:t>17</a:t>
            </a:r>
            <a:r>
              <a:rPr lang="zh-TW" altLang="en-US" sz="1400" b="1" dirty="0">
                <a:latin typeface="Yu Gothic" panose="020B0400000000000000" pitchFamily="34" charset="-128"/>
                <a:ea typeface="Yu Gothic" panose="020B0400000000000000" pitchFamily="34" charset="-128"/>
                <a:cs typeface="YuGothic"/>
              </a:rPr>
              <a:t>：食料管理表</a:t>
            </a:r>
            <a:r>
              <a:rPr lang="ja-JP" altLang="en-US" sz="1400" b="1" dirty="0">
                <a:latin typeface="Yu Gothic" panose="020B0400000000000000" pitchFamily="34" charset="-128"/>
                <a:ea typeface="Yu Gothic" panose="020B0400000000000000" pitchFamily="34" charset="-128"/>
                <a:cs typeface="YuGothic"/>
              </a:rPr>
              <a:t>、</a:t>
            </a:r>
            <a:r>
              <a:rPr lang="zh-TW" altLang="en-US" sz="1400" b="1" dirty="0">
                <a:latin typeface="Yu Gothic" panose="020B0400000000000000" pitchFamily="34" charset="-128"/>
                <a:ea typeface="Yu Gothic" panose="020B0400000000000000" pitchFamily="34" charset="-128"/>
                <a:cs typeface="YuGothic"/>
              </a:rPr>
              <a:t>様式</a:t>
            </a:r>
            <a:r>
              <a:rPr lang="en-US" altLang="zh-TW" sz="1400" b="1" dirty="0">
                <a:latin typeface="Yu Gothic" panose="020B0400000000000000" pitchFamily="34" charset="-128"/>
                <a:ea typeface="Yu Gothic" panose="020B0400000000000000" pitchFamily="34" charset="-128"/>
                <a:cs typeface="YuGothic"/>
              </a:rPr>
              <a:t>18</a:t>
            </a:r>
            <a:r>
              <a:rPr lang="zh-TW" altLang="en-US" sz="1400" b="1" dirty="0">
                <a:latin typeface="Yu Gothic" panose="020B0400000000000000" pitchFamily="34" charset="-128"/>
                <a:ea typeface="Yu Gothic" panose="020B0400000000000000" pitchFamily="34" charset="-128"/>
                <a:cs typeface="YuGothic"/>
              </a:rPr>
              <a:t>：物資管理表</a:t>
            </a:r>
            <a:r>
              <a:rPr lang="ja-JP" altLang="en-US" sz="1400" b="1" dirty="0">
                <a:latin typeface="Yu Gothic" panose="020B0400000000000000" pitchFamily="34" charset="-128"/>
                <a:ea typeface="Yu Gothic" panose="020B0400000000000000" pitchFamily="34" charset="-128"/>
                <a:cs typeface="YuGothic"/>
              </a:rPr>
              <a:t>、</a:t>
            </a:r>
            <a:endParaRPr lang="en-US" altLang="ja-JP" sz="1400" b="1" dirty="0">
              <a:latin typeface="Yu Gothic" panose="020B0400000000000000" pitchFamily="34" charset="-128"/>
              <a:ea typeface="Yu Gothic" panose="020B0400000000000000" pitchFamily="34" charset="-128"/>
              <a:cs typeface="YuGothic"/>
            </a:endParaRPr>
          </a:p>
          <a:p>
            <a:pPr marL="12700">
              <a:lnSpc>
                <a:spcPct val="100000"/>
              </a:lnSpc>
              <a:spcBef>
                <a:spcPts val="100"/>
              </a:spcBef>
            </a:pPr>
            <a:r>
              <a:rPr lang="ja-JP" altLang="en-US" sz="1400" b="1" dirty="0">
                <a:latin typeface="Yu Gothic" panose="020B0400000000000000" pitchFamily="34" charset="-128"/>
                <a:ea typeface="Yu Gothic" panose="020B0400000000000000" pitchFamily="34" charset="-128"/>
                <a:cs typeface="YuGothic"/>
              </a:rPr>
              <a:t>様式</a:t>
            </a:r>
            <a:r>
              <a:rPr lang="en-US" altLang="ja-JP" sz="1400" b="1" dirty="0">
                <a:latin typeface="Yu Gothic" panose="020B0400000000000000" pitchFamily="34" charset="-128"/>
                <a:ea typeface="Yu Gothic" panose="020B0400000000000000" pitchFamily="34" charset="-128"/>
                <a:cs typeface="YuGothic"/>
              </a:rPr>
              <a:t>19</a:t>
            </a:r>
            <a:r>
              <a:rPr lang="ja-JP" altLang="en-US" sz="1400" b="1" dirty="0">
                <a:latin typeface="Yu Gothic" panose="020B0400000000000000" pitchFamily="34" charset="-128"/>
                <a:ea typeface="Yu Gothic" panose="020B0400000000000000" pitchFamily="34" charset="-128"/>
                <a:cs typeface="YuGothic"/>
              </a:rPr>
              <a:t>：物資の配給状況</a:t>
            </a:r>
          </a:p>
        </p:txBody>
      </p:sp>
      <p:sp>
        <p:nvSpPr>
          <p:cNvPr id="2254" name="テキスト ボックス 37"/>
          <p:cNvSpPr txBox="1"/>
          <p:nvPr/>
        </p:nvSpPr>
        <p:spPr>
          <a:xfrm>
            <a:off x="698125" y="10203920"/>
            <a:ext cx="5529610" cy="338554"/>
          </a:xfrm>
          <a:prstGeom prst="rect">
            <a:avLst/>
          </a:prstGeom>
          <a:noFill/>
        </p:spPr>
        <p:txBody>
          <a:bodyPr wrap="square">
            <a:spAutoFit/>
          </a:bodyPr>
          <a:lstStyle/>
          <a:p>
            <a:r>
              <a:rPr lang="ja-JP" altLang="en-US" sz="1600" b="1" u="sng" dirty="0">
                <a:solidFill>
                  <a:srgbClr val="172A88"/>
                </a:solidFill>
                <a:latin typeface="Yu Gothic" panose="020B0400000000000000" pitchFamily="34" charset="-128"/>
                <a:ea typeface="Yu Gothic" panose="020B0400000000000000" pitchFamily="34" charset="-128"/>
                <a:cs typeface="YuGothic"/>
              </a:rPr>
              <a:t>⇒</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コツ・ポイント</a:t>
            </a:r>
            <a:r>
              <a:rPr lang="en-US" altLang="ja-JP" sz="1600" b="1" u="sng" dirty="0">
                <a:solidFill>
                  <a:srgbClr val="172A88"/>
                </a:solidFill>
                <a:latin typeface="Yu Gothic" panose="020B0400000000000000" pitchFamily="34" charset="-128"/>
                <a:ea typeface="Yu Gothic" panose="020B0400000000000000" pitchFamily="34" charset="-128"/>
                <a:cs typeface="YuGothic"/>
              </a:rPr>
              <a:t>15】</a:t>
            </a:r>
            <a:r>
              <a:rPr lang="ja-JP" altLang="en-US" sz="1600" b="1" u="sng" dirty="0">
                <a:solidFill>
                  <a:srgbClr val="172A88"/>
                </a:solidFill>
                <a:latin typeface="Yu Gothic" panose="020B0400000000000000" pitchFamily="34" charset="-128"/>
                <a:ea typeface="Yu Gothic" panose="020B0400000000000000" pitchFamily="34" charset="-128"/>
                <a:cs typeface="YuGothic"/>
              </a:rPr>
              <a:t>食料・物資等の配布</a:t>
            </a:r>
            <a:endParaRPr lang="ja-JP" altLang="en-US" sz="1600" u="sng" dirty="0">
              <a:solidFill>
                <a:srgbClr val="172A88"/>
              </a:solidFill>
            </a:endParaRPr>
          </a:p>
        </p:txBody>
      </p:sp>
    </p:spTree>
    <p:extLst>
      <p:ext uri="{BB962C8B-B14F-4D97-AF65-F5344CB8AC3E}">
        <p14:creationId xmlns:p14="http://schemas.microsoft.com/office/powerpoint/2010/main" val="2832700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1" name="グループ化 6"/>
          <p:cNvGrpSpPr/>
          <p:nvPr/>
        </p:nvGrpSpPr>
        <p:grpSpPr>
          <a:xfrm>
            <a:off x="671724" y="3580452"/>
            <a:ext cx="6710137" cy="6975146"/>
            <a:chOff x="687766" y="3580452"/>
            <a:chExt cx="6710137" cy="6975146"/>
          </a:xfrm>
        </p:grpSpPr>
        <p:sp>
          <p:nvSpPr>
            <p:cNvPr id="1232" name="Rectangle 4"/>
            <p:cNvSpPr>
              <a:spLocks noChangeArrowheads="1"/>
            </p:cNvSpPr>
            <p:nvPr/>
          </p:nvSpPr>
          <p:spPr>
            <a:xfrm>
              <a:off x="687766" y="4447942"/>
              <a:ext cx="6248400" cy="1323439"/>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4000" b="1">
                  <a:latin typeface="HG丸ｺﾞｼｯｸM-PRO" panose="020F0600000000000000" pitchFamily="50" charset="-128"/>
                  <a:ea typeface="HG丸ｺﾞｼｯｸM-PRO" panose="020F0600000000000000" pitchFamily="50" charset="-128"/>
                  <a:cs typeface="Times New Roman" panose="02020603050405020304" pitchFamily="18" charset="0"/>
                </a:rPr>
                <a:t>避難所開設・運営</a:t>
              </a:r>
              <a:endParaRPr kumimoji="0" lang="en-US" altLang="ja-JP" sz="4000" b="1">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4000" b="1">
                  <a:latin typeface="HG丸ｺﾞｼｯｸM-PRO" panose="020F0600000000000000" pitchFamily="50" charset="-128"/>
                  <a:ea typeface="HG丸ｺﾞｼｯｸM-PRO" panose="020F0600000000000000" pitchFamily="50" charset="-128"/>
                  <a:cs typeface="Times New Roman" panose="02020603050405020304" pitchFamily="18" charset="0"/>
                </a:rPr>
                <a:t>マニュアルの使い方</a:t>
              </a:r>
              <a:endParaRPr kumimoji="0" lang="en-US" altLang="ja-JP" sz="4000" b="1">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233" name="AutoShape 116"/>
            <p:cNvSpPr>
              <a:spLocks noChangeArrowheads="1"/>
            </p:cNvSpPr>
            <p:nvPr/>
          </p:nvSpPr>
          <p:spPr>
            <a:xfrm>
              <a:off x="1890297" y="3580452"/>
              <a:ext cx="3843338" cy="477838"/>
            </a:xfrm>
            <a:prstGeom prst="rect">
              <a:avLst/>
            </a:prstGeom>
            <a:solidFill>
              <a:srgbClr val="172A88"/>
            </a:solidFill>
            <a:ln>
              <a:noFill/>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400" b="1">
                  <a:solidFill>
                    <a:schemeClr val="bg1"/>
                  </a:solidFill>
                  <a:latin typeface="HG丸ｺﾞｼｯｸM-PRO" panose="020F0600000000000000" pitchFamily="50" charset="-128"/>
                  <a:ea typeface="HG丸ｺﾞｼｯｸM-PRO" panose="020F0600000000000000" pitchFamily="50" charset="-128"/>
                  <a:cs typeface="Times New Roman" panose="02020603050405020304" pitchFamily="18" charset="0"/>
                </a:rPr>
                <a:t>第１章</a:t>
              </a:r>
              <a:endParaRPr kumimoji="0" lang="en-US" altLang="ja-JP" sz="2400" b="1" i="0" u="none" strike="noStrike" cap="none" normalizeH="0" baseline="0">
                <a:ln>
                  <a:noFill/>
                </a:ln>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234" name="テキスト ボックス 4"/>
            <p:cNvSpPr txBox="1"/>
            <p:nvPr/>
          </p:nvSpPr>
          <p:spPr>
            <a:xfrm>
              <a:off x="6779229" y="10186266"/>
              <a:ext cx="618674"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１</a:t>
              </a:r>
              <a:endParaRPr lang="ja-JP" altLang="en-US">
                <a:solidFill>
                  <a:schemeClr val="tx1">
                    <a:lumMod val="50000"/>
                    <a:lumOff val="50000"/>
                  </a:schemeClr>
                </a:solidFill>
                <a:latin typeface="+mj-ea"/>
                <a:ea typeface="+mj-ea"/>
              </a:endParaRPr>
            </a:p>
          </p:txBody>
        </p:sp>
      </p:grpSp>
    </p:spTree>
    <p:extLst>
      <p:ext uri="{BB962C8B-B14F-4D97-AF65-F5344CB8AC3E}">
        <p14:creationId xmlns:p14="http://schemas.microsoft.com/office/powerpoint/2010/main" val="25278512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6" name="テキスト ボックス 2"/>
          <p:cNvSpPr txBox="1"/>
          <p:nvPr/>
        </p:nvSpPr>
        <p:spPr>
          <a:xfrm>
            <a:off x="6755861" y="10175421"/>
            <a:ext cx="748601"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５５</a:t>
            </a:r>
            <a:endParaRPr lang="ja-JP" altLang="en-US">
              <a:solidFill>
                <a:schemeClr val="tx1">
                  <a:lumMod val="50000"/>
                  <a:lumOff val="50000"/>
                </a:schemeClr>
              </a:solidFill>
              <a:latin typeface="+mj-ea"/>
              <a:ea typeface="+mj-ea"/>
            </a:endParaRPr>
          </a:p>
        </p:txBody>
      </p:sp>
      <p:sp>
        <p:nvSpPr>
          <p:cNvPr id="2257" name="object 2"/>
          <p:cNvSpPr txBox="1"/>
          <p:nvPr/>
        </p:nvSpPr>
        <p:spPr>
          <a:xfrm>
            <a:off x="552117" y="956876"/>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rgbClr val="FF0000"/>
                </a:solidFill>
                <a:latin typeface="Yu Gothic" panose="020B0400000000000000" pitchFamily="34" charset="-128"/>
                <a:ea typeface="Yu Gothic" panose="020B0400000000000000" pitchFamily="34" charset="-128"/>
                <a:cs typeface="+mj-cs"/>
              </a:defRPr>
            </a:lvl1pPr>
          </a:lstStyle>
          <a:p>
            <a:r>
              <a:rPr lang="ja-JP" altLang="en-US"/>
              <a:t>５</a:t>
            </a:r>
            <a:r>
              <a:rPr lang="en-US" altLang="ja-JP" dirty="0"/>
              <a:t>. </a:t>
            </a:r>
            <a:r>
              <a:rPr lang="ja-JP" altLang="en-US" dirty="0"/>
              <a:t>炊き出し等の実施</a:t>
            </a:r>
          </a:p>
        </p:txBody>
      </p:sp>
      <p:grpSp>
        <p:nvGrpSpPr>
          <p:cNvPr id="2258" name="グループ化 22"/>
          <p:cNvGrpSpPr/>
          <p:nvPr/>
        </p:nvGrpSpPr>
        <p:grpSpPr>
          <a:xfrm>
            <a:off x="693932" y="1668095"/>
            <a:ext cx="6283775" cy="648000"/>
            <a:chOff x="689917" y="1624372"/>
            <a:chExt cx="6283775" cy="648000"/>
          </a:xfrm>
        </p:grpSpPr>
        <p:pic>
          <p:nvPicPr>
            <p:cNvPr id="2259" name="グラフィックス 23"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665526"/>
              <a:ext cx="530604" cy="530604"/>
            </a:xfrm>
            <a:prstGeom prst="rect">
              <a:avLst/>
            </a:prstGeom>
          </p:spPr>
        </p:pic>
        <p:sp>
          <p:nvSpPr>
            <p:cNvPr id="2260" name="正方形/長方形 24"/>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61" name="object 9"/>
          <p:cNvSpPr txBox="1"/>
          <p:nvPr/>
        </p:nvSpPr>
        <p:spPr>
          <a:xfrm>
            <a:off x="749095" y="3142263"/>
            <a:ext cx="6186293" cy="1898148"/>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炊き出しの実施要否、場所（調理室など）を検討する。</a:t>
            </a: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炊き出しの実施が決まったら、アレルギーの有無を確認し、</a:t>
            </a:r>
            <a:r>
              <a:rPr lang="en-US" altLang="ja-JP" sz="1600" b="1" dirty="0">
                <a:latin typeface="Yu Gothic" panose="020B0400000000000000" pitchFamily="34" charset="-128"/>
                <a:ea typeface="Yu Gothic" panose="020B0400000000000000" pitchFamily="34" charset="-128"/>
              </a:rPr>
              <a:t/>
            </a:r>
            <a:br>
              <a:rPr lang="en-US" altLang="ja-JP" sz="1600" b="1" dirty="0">
                <a:latin typeface="Yu Gothic" panose="020B0400000000000000" pitchFamily="34" charset="-128"/>
                <a:ea typeface="Yu Gothic" panose="020B0400000000000000" pitchFamily="34" charset="-128"/>
              </a:rPr>
            </a:br>
            <a:r>
              <a:rPr lang="ja-JP" altLang="en-US" sz="1600" b="1" dirty="0">
                <a:latin typeface="Yu Gothic" panose="020B0400000000000000" pitchFamily="34" charset="-128"/>
                <a:ea typeface="Yu Gothic" panose="020B0400000000000000" pitchFamily="34" charset="-128"/>
              </a:rPr>
              <a:t>献立メニューを検討するとともに、調理に必要な食材の種類と内容、量を整理する。</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献立メニューの調理をするために必要な食材を調達する。</a:t>
            </a:r>
          </a:p>
        </p:txBody>
      </p:sp>
      <p:grpSp>
        <p:nvGrpSpPr>
          <p:cNvPr id="2262" name="グループ化 26"/>
          <p:cNvGrpSpPr/>
          <p:nvPr/>
        </p:nvGrpSpPr>
        <p:grpSpPr>
          <a:xfrm>
            <a:off x="639269" y="2480310"/>
            <a:ext cx="6357742" cy="504190"/>
            <a:chOff x="728646" y="1851740"/>
            <a:chExt cx="6120130" cy="504190"/>
          </a:xfrm>
        </p:grpSpPr>
        <p:sp>
          <p:nvSpPr>
            <p:cNvPr id="2263"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264"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材料の確保</a:t>
              </a:r>
            </a:p>
          </p:txBody>
        </p:sp>
        <p:sp>
          <p:nvSpPr>
            <p:cNvPr id="2265"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266"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FF0000"/>
                  </a:solidFill>
                  <a:latin typeface="Yu Gothic" panose="020B0400000000000000" pitchFamily="34" charset="-128"/>
                  <a:ea typeface="Yu Gothic" panose="020B0400000000000000" pitchFamily="34" charset="-128"/>
                  <a:cs typeface="YuGothic"/>
                </a:rPr>
                <a:t>１</a:t>
              </a:r>
              <a:endParaRPr sz="2100" b="1" dirty="0">
                <a:solidFill>
                  <a:srgbClr val="FF0000"/>
                </a:solidFill>
                <a:latin typeface="Yu Gothic" panose="020B0400000000000000" pitchFamily="34" charset="-128"/>
                <a:ea typeface="Yu Gothic" panose="020B0400000000000000" pitchFamily="34" charset="-128"/>
                <a:cs typeface="YuGothic"/>
              </a:endParaRPr>
            </a:p>
          </p:txBody>
        </p:sp>
      </p:grpSp>
      <p:sp>
        <p:nvSpPr>
          <p:cNvPr id="2267" name="object 9"/>
          <p:cNvSpPr txBox="1"/>
          <p:nvPr/>
        </p:nvSpPr>
        <p:spPr>
          <a:xfrm>
            <a:off x="742855" y="5910249"/>
            <a:ext cx="6186293" cy="2372124"/>
          </a:xfrm>
          <a:prstGeom prst="rect">
            <a:avLst/>
          </a:prstGeom>
        </p:spPr>
        <p:txBody>
          <a:bodyPr vert="horz" wrap="square" lIns="0" tIns="12700" rIns="0" bIns="0" rtlCol="0">
            <a:spAutoFit/>
          </a:bodyPr>
          <a:lstStyle/>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避難者への呼びかけを通じて、炊き出しや調理、配布を行う協力者を募る。</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調理をする人の健康チェックを行う。（下痢、嘔吐の症状など体調不良がないか。手指に傷がないかなど）</a:t>
            </a: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炊き出し・調理の準備、炊き出し・調理の補助及び配布を行う。</a:t>
            </a:r>
            <a:endParaRPr lang="en-US" altLang="ja-JP" sz="1600" b="1" dirty="0">
              <a:latin typeface="Yu Gothic" panose="020B0400000000000000" pitchFamily="34" charset="-128"/>
              <a:ea typeface="Yu Gothic" panose="020B0400000000000000" pitchFamily="34" charset="-128"/>
            </a:endParaRPr>
          </a:p>
          <a:p>
            <a:pPr marL="298450" marR="5080" indent="-285750" algn="just">
              <a:lnSpc>
                <a:spcPct val="130000"/>
              </a:lnSpc>
              <a:spcAft>
                <a:spcPts val="1200"/>
              </a:spcAft>
              <a:buClr>
                <a:srgbClr val="FF0000"/>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rPr>
              <a:t>調理後、配布後の片付けを行う。</a:t>
            </a:r>
            <a:endParaRPr lang="ja-JP" altLang="en-US" sz="1200" b="1" dirty="0">
              <a:solidFill>
                <a:srgbClr val="FF0000"/>
              </a:solidFill>
              <a:latin typeface="Yu Gothic" panose="020B0400000000000000" pitchFamily="34" charset="-128"/>
              <a:ea typeface="Yu Gothic" panose="020B0400000000000000" pitchFamily="34" charset="-128"/>
            </a:endParaRPr>
          </a:p>
        </p:txBody>
      </p:sp>
      <p:grpSp>
        <p:nvGrpSpPr>
          <p:cNvPr id="2268" name="グループ化 32"/>
          <p:cNvGrpSpPr/>
          <p:nvPr/>
        </p:nvGrpSpPr>
        <p:grpSpPr>
          <a:xfrm>
            <a:off x="633029" y="5248296"/>
            <a:ext cx="6357742" cy="504190"/>
            <a:chOff x="728646" y="1851740"/>
            <a:chExt cx="6120130" cy="504190"/>
          </a:xfrm>
        </p:grpSpPr>
        <p:sp>
          <p:nvSpPr>
            <p:cNvPr id="2269"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rgbClr val="FF0000"/>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270"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調理、配分</a:t>
              </a:r>
            </a:p>
          </p:txBody>
        </p:sp>
        <p:sp>
          <p:nvSpPr>
            <p:cNvPr id="2271"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272"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dirty="0">
                  <a:solidFill>
                    <a:srgbClr val="FF0000"/>
                  </a:solidFill>
                  <a:latin typeface="Yu Gothic" panose="020B0400000000000000" pitchFamily="34" charset="-128"/>
                  <a:ea typeface="Yu Gothic" panose="020B0400000000000000" pitchFamily="34" charset="-128"/>
                  <a:cs typeface="YuGothic"/>
                </a:rPr>
                <a:t>２</a:t>
              </a:r>
              <a:endParaRPr sz="2100" b="1" dirty="0">
                <a:solidFill>
                  <a:srgbClr val="FF0000"/>
                </a:solidFill>
                <a:latin typeface="Yu Gothic" panose="020B0400000000000000" pitchFamily="34" charset="-128"/>
                <a:ea typeface="Yu Gothic" panose="020B0400000000000000" pitchFamily="34" charset="-128"/>
                <a:cs typeface="YuGothic"/>
              </a:endParaRPr>
            </a:p>
          </p:txBody>
        </p:sp>
      </p:grpSp>
      <p:sp>
        <p:nvSpPr>
          <p:cNvPr id="2273" name="object 5"/>
          <p:cNvSpPr txBox="1"/>
          <p:nvPr/>
        </p:nvSpPr>
        <p:spPr>
          <a:xfrm>
            <a:off x="1380163" y="1873328"/>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sp>
        <p:nvSpPr>
          <p:cNvPr id="2274" name="テキスト ボックス 38"/>
          <p:cNvSpPr txBox="1"/>
          <p:nvPr/>
        </p:nvSpPr>
        <p:spPr>
          <a:xfrm>
            <a:off x="708744" y="8491142"/>
            <a:ext cx="5529610" cy="338554"/>
          </a:xfrm>
          <a:prstGeom prst="rect">
            <a:avLst/>
          </a:prstGeom>
          <a:noFill/>
        </p:spPr>
        <p:txBody>
          <a:bodyPr wrap="square">
            <a:spAutoFit/>
          </a:bodyPr>
          <a:lstStyle/>
          <a:p>
            <a:r>
              <a:rPr lang="ja-JP" altLang="en-US" sz="1600" b="1" u="sng" dirty="0">
                <a:solidFill>
                  <a:srgbClr val="172A88"/>
                </a:solidFill>
                <a:latin typeface="Yu Gothic" panose="020B0400000000000000" pitchFamily="34" charset="-128"/>
                <a:ea typeface="Yu Gothic" panose="020B0400000000000000" pitchFamily="34" charset="-128"/>
                <a:cs typeface="YuGothic"/>
              </a:rPr>
              <a:t>⇒</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コツ・ポイント</a:t>
            </a:r>
            <a:r>
              <a:rPr lang="en-US" altLang="ja-JP" sz="1600" b="1" u="sng" dirty="0">
                <a:solidFill>
                  <a:srgbClr val="172A88"/>
                </a:solidFill>
                <a:latin typeface="Yu Gothic" panose="020B0400000000000000" pitchFamily="34" charset="-128"/>
                <a:ea typeface="Yu Gothic" panose="020B0400000000000000" pitchFamily="34" charset="-128"/>
                <a:cs typeface="YuGothic"/>
              </a:rPr>
              <a:t>16】</a:t>
            </a:r>
            <a:r>
              <a:rPr lang="ja-JP" altLang="en-US" sz="1600" b="1" u="sng" dirty="0">
                <a:solidFill>
                  <a:srgbClr val="172A88"/>
                </a:solidFill>
                <a:latin typeface="Yu Gothic" panose="020B0400000000000000" pitchFamily="34" charset="-128"/>
                <a:ea typeface="Yu Gothic" panose="020B0400000000000000" pitchFamily="34" charset="-128"/>
                <a:cs typeface="YuGothic"/>
              </a:rPr>
              <a:t>炊き出し</a:t>
            </a:r>
            <a:endParaRPr lang="ja-JP" altLang="en-US" sz="1600" u="sng" dirty="0">
              <a:solidFill>
                <a:srgbClr val="172A88"/>
              </a:solidFill>
            </a:endParaRPr>
          </a:p>
        </p:txBody>
      </p:sp>
    </p:spTree>
    <p:extLst>
      <p:ext uri="{BB962C8B-B14F-4D97-AF65-F5344CB8AC3E}">
        <p14:creationId xmlns:p14="http://schemas.microsoft.com/office/powerpoint/2010/main" val="35881795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6" name="テキスト ボックス 1"/>
          <p:cNvSpPr txBox="1"/>
          <p:nvPr/>
        </p:nvSpPr>
        <p:spPr>
          <a:xfrm>
            <a:off x="151489" y="10148207"/>
            <a:ext cx="720090"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５６</a:t>
            </a:r>
            <a:endParaRPr lang="ja-JP" altLang="en-US">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6139530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8" name="テキスト ボックス 1"/>
          <p:cNvSpPr txBox="1"/>
          <p:nvPr/>
        </p:nvSpPr>
        <p:spPr>
          <a:xfrm>
            <a:off x="6755861" y="10175421"/>
            <a:ext cx="748601"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５７</a:t>
            </a:r>
            <a:endParaRPr lang="ja-JP" altLang="en-US">
              <a:solidFill>
                <a:schemeClr val="tx1">
                  <a:lumMod val="50000"/>
                  <a:lumOff val="50000"/>
                </a:schemeClr>
              </a:solidFill>
              <a:latin typeface="+mj-ea"/>
              <a:ea typeface="+mj-ea"/>
            </a:endParaRPr>
          </a:p>
        </p:txBody>
      </p:sp>
      <p:sp>
        <p:nvSpPr>
          <p:cNvPr id="2279" name="object 2"/>
          <p:cNvSpPr txBox="1"/>
          <p:nvPr/>
        </p:nvSpPr>
        <p:spPr>
          <a:xfrm>
            <a:off x="635730" y="342027"/>
            <a:ext cx="6120131" cy="1120820"/>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5400" b="1" kern="0" baseline="-4166" dirty="0">
                <a:solidFill>
                  <a:schemeClr val="accent1"/>
                </a:solidFill>
                <a:latin typeface="Yu Gothic" panose="020B0400000000000000" pitchFamily="34" charset="-128"/>
                <a:ea typeface="Yu Gothic" panose="020B0400000000000000" pitchFamily="34" charset="-128"/>
              </a:rPr>
              <a:t>④要配慮者支援・健康管理班</a:t>
            </a:r>
            <a:r>
              <a:rPr kumimoji="0" lang="en-US" altLang="ja-JP" sz="5400" b="1" kern="0" baseline="-4166" dirty="0">
                <a:solidFill>
                  <a:schemeClr val="accent1"/>
                </a:solidFill>
                <a:latin typeface="Yu Gothic" panose="020B0400000000000000" pitchFamily="34" charset="-128"/>
                <a:ea typeface="Yu Gothic" panose="020B0400000000000000" pitchFamily="34" charset="-128"/>
              </a:rPr>
              <a:t/>
            </a:r>
            <a:br>
              <a:rPr kumimoji="0" lang="en-US" altLang="ja-JP" sz="5400" b="1" kern="0" baseline="-4166" dirty="0">
                <a:solidFill>
                  <a:schemeClr val="accent1"/>
                </a:solidFill>
                <a:latin typeface="Yu Gothic" panose="020B0400000000000000" pitchFamily="34" charset="-128"/>
                <a:ea typeface="Yu Gothic" panose="020B0400000000000000" pitchFamily="34" charset="-128"/>
              </a:rPr>
            </a:br>
            <a:r>
              <a:rPr kumimoji="0" lang="ja-JP" altLang="en-US" sz="5400" b="1" kern="0" baseline="-4166" dirty="0">
                <a:solidFill>
                  <a:schemeClr val="accent1"/>
                </a:solidFill>
                <a:latin typeface="Yu Gothic" panose="020B0400000000000000" pitchFamily="34" charset="-128"/>
                <a:ea typeface="Yu Gothic" panose="020B0400000000000000" pitchFamily="34" charset="-128"/>
              </a:rPr>
              <a:t>　</a:t>
            </a:r>
            <a:r>
              <a:rPr kumimoji="0" lang="ja-JP" altLang="en-US" sz="3200" b="1" kern="0" dirty="0">
                <a:solidFill>
                  <a:schemeClr val="accent1"/>
                </a:solidFill>
                <a:latin typeface="Yu Gothic" panose="020B0400000000000000" pitchFamily="34" charset="-128"/>
                <a:ea typeface="Yu Gothic" panose="020B0400000000000000" pitchFamily="34" charset="-128"/>
              </a:rPr>
              <a:t>がすること</a:t>
            </a:r>
          </a:p>
        </p:txBody>
      </p:sp>
      <p:sp>
        <p:nvSpPr>
          <p:cNvPr id="2280" name="object 3"/>
          <p:cNvSpPr/>
          <p:nvPr/>
        </p:nvSpPr>
        <p:spPr>
          <a:xfrm>
            <a:off x="654814" y="3776294"/>
            <a:ext cx="6120130" cy="0"/>
          </a:xfrm>
          <a:custGeom>
            <a:avLst/>
            <a:gdLst/>
            <a:ahLst/>
            <a:cxnLst/>
            <a:rect l="l" t="t" r="r" b="b"/>
            <a:pathLst>
              <a:path w="6120130">
                <a:moveTo>
                  <a:pt x="0" y="0"/>
                </a:moveTo>
                <a:lnTo>
                  <a:pt x="6120003" y="0"/>
                </a:lnTo>
              </a:path>
            </a:pathLst>
          </a:custGeom>
          <a:ln w="13195">
            <a:solidFill>
              <a:schemeClr val="accent1"/>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2281" name="object 4"/>
          <p:cNvSpPr/>
          <p:nvPr/>
        </p:nvSpPr>
        <p:spPr>
          <a:xfrm>
            <a:off x="654814" y="4387195"/>
            <a:ext cx="6120130" cy="0"/>
          </a:xfrm>
          <a:custGeom>
            <a:avLst/>
            <a:gdLst/>
            <a:ahLst/>
            <a:cxnLst/>
            <a:rect l="l" t="t" r="r" b="b"/>
            <a:pathLst>
              <a:path w="6120130">
                <a:moveTo>
                  <a:pt x="0" y="0"/>
                </a:moveTo>
                <a:lnTo>
                  <a:pt x="6120003" y="0"/>
                </a:lnTo>
              </a:path>
            </a:pathLst>
          </a:custGeom>
          <a:ln w="13195">
            <a:solidFill>
              <a:schemeClr val="accent1"/>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2282" name="object 5"/>
          <p:cNvSpPr/>
          <p:nvPr/>
        </p:nvSpPr>
        <p:spPr>
          <a:xfrm>
            <a:off x="654814" y="4998099"/>
            <a:ext cx="6120130" cy="0"/>
          </a:xfrm>
          <a:custGeom>
            <a:avLst/>
            <a:gdLst/>
            <a:ahLst/>
            <a:cxnLst/>
            <a:rect l="l" t="t" r="r" b="b"/>
            <a:pathLst>
              <a:path w="6120130">
                <a:moveTo>
                  <a:pt x="0" y="0"/>
                </a:moveTo>
                <a:lnTo>
                  <a:pt x="6120003" y="0"/>
                </a:lnTo>
              </a:path>
            </a:pathLst>
          </a:custGeom>
          <a:ln w="13195">
            <a:solidFill>
              <a:schemeClr val="accent1"/>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2283" name="object 6"/>
          <p:cNvSpPr/>
          <p:nvPr/>
        </p:nvSpPr>
        <p:spPr>
          <a:xfrm>
            <a:off x="654814" y="5608999"/>
            <a:ext cx="6120130" cy="0"/>
          </a:xfrm>
          <a:custGeom>
            <a:avLst/>
            <a:gdLst/>
            <a:ahLst/>
            <a:cxnLst/>
            <a:rect l="l" t="t" r="r" b="b"/>
            <a:pathLst>
              <a:path w="6120130">
                <a:moveTo>
                  <a:pt x="0" y="0"/>
                </a:moveTo>
                <a:lnTo>
                  <a:pt x="6120003" y="0"/>
                </a:lnTo>
              </a:path>
            </a:pathLst>
          </a:custGeom>
          <a:ln w="13195">
            <a:solidFill>
              <a:schemeClr val="accent1"/>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2284" name="object 10"/>
          <p:cNvSpPr txBox="1"/>
          <p:nvPr/>
        </p:nvSpPr>
        <p:spPr>
          <a:xfrm>
            <a:off x="654814" y="3441700"/>
            <a:ext cx="4052897" cy="320601"/>
          </a:xfrm>
          <a:prstGeom prst="rect">
            <a:avLst/>
          </a:prstGeom>
        </p:spPr>
        <p:txBody>
          <a:bodyPr vert="horz" wrap="square" lIns="0" tIns="12700" rIns="0" bIns="0" rtlCol="0">
            <a:spAutoFit/>
          </a:bodyPr>
          <a:lstStyle/>
          <a:p>
            <a:pPr marL="272415" indent="-260350">
              <a:lnSpc>
                <a:spcPct val="100000"/>
              </a:lnSpc>
              <a:spcBef>
                <a:spcPts val="100"/>
              </a:spcBef>
              <a:buAutoNum type="arabicPeriod"/>
              <a:tabLst>
                <a:tab pos="273050" algn="l"/>
              </a:tabLst>
            </a:pPr>
            <a:r>
              <a:rPr lang="ja-JP" altLang="en-US" sz="2000" b="1">
                <a:latin typeface="Yu Gothic" panose="020B0400000000000000" pitchFamily="34" charset="-128"/>
                <a:ea typeface="Yu Gothic" panose="020B0400000000000000" pitchFamily="34" charset="-128"/>
                <a:cs typeface="YuGothic"/>
              </a:rPr>
              <a:t>応急処置・救護体制の整備</a:t>
            </a:r>
            <a:endParaRPr sz="2000" b="1">
              <a:latin typeface="Yu Gothic" panose="020B0400000000000000" pitchFamily="34" charset="-128"/>
              <a:ea typeface="Yu Gothic" panose="020B0400000000000000" pitchFamily="34" charset="-128"/>
              <a:cs typeface="YuGothic"/>
            </a:endParaRPr>
          </a:p>
        </p:txBody>
      </p:sp>
      <p:sp>
        <p:nvSpPr>
          <p:cNvPr id="2285" name="object 10"/>
          <p:cNvSpPr txBox="1"/>
          <p:nvPr/>
        </p:nvSpPr>
        <p:spPr>
          <a:xfrm>
            <a:off x="654814" y="4021680"/>
            <a:ext cx="5132010" cy="320601"/>
          </a:xfrm>
          <a:prstGeom prst="rect">
            <a:avLst/>
          </a:prstGeom>
        </p:spPr>
        <p:txBody>
          <a:bodyPr vert="horz" wrap="square" lIns="0" tIns="12700" rIns="0" bIns="0" rtlCol="0">
            <a:spAutoFit/>
          </a:bodyPr>
          <a:lstStyle/>
          <a:p>
            <a:pPr marL="12065">
              <a:lnSpc>
                <a:spcPct val="100000"/>
              </a:lnSpc>
              <a:tabLst>
                <a:tab pos="273050" algn="l"/>
              </a:tabLst>
            </a:pPr>
            <a:r>
              <a:rPr lang="en-US" sz="2000" b="1">
                <a:latin typeface="Yu Gothic" panose="020B0400000000000000" pitchFamily="34" charset="-128"/>
                <a:ea typeface="Yu Gothic" panose="020B0400000000000000" pitchFamily="34" charset="-128"/>
                <a:cs typeface="YuGothic"/>
              </a:rPr>
              <a:t>2.</a:t>
            </a:r>
            <a:r>
              <a:rPr lang="ja-JP" altLang="en-US" sz="2000" b="1">
                <a:latin typeface="Yu Gothic" panose="020B0400000000000000" pitchFamily="34" charset="-128"/>
                <a:ea typeface="Yu Gothic" panose="020B0400000000000000" pitchFamily="34" charset="-128"/>
                <a:cs typeface="YuGothic"/>
              </a:rPr>
              <a:t>トイレの対策の体制整備</a:t>
            </a:r>
            <a:endParaRPr sz="2000" b="1">
              <a:latin typeface="Yu Gothic" panose="020B0400000000000000" pitchFamily="34" charset="-128"/>
              <a:ea typeface="Yu Gothic" panose="020B0400000000000000" pitchFamily="34" charset="-128"/>
              <a:cs typeface="YuGothic"/>
            </a:endParaRPr>
          </a:p>
        </p:txBody>
      </p:sp>
      <p:sp>
        <p:nvSpPr>
          <p:cNvPr id="2286" name="object 10"/>
          <p:cNvSpPr txBox="1"/>
          <p:nvPr/>
        </p:nvSpPr>
        <p:spPr>
          <a:xfrm>
            <a:off x="654814" y="4641048"/>
            <a:ext cx="3585114" cy="320601"/>
          </a:xfrm>
          <a:prstGeom prst="rect">
            <a:avLst/>
          </a:prstGeom>
        </p:spPr>
        <p:txBody>
          <a:bodyPr vert="horz" wrap="square" lIns="0" tIns="12700" rIns="0" bIns="0" rtlCol="0">
            <a:spAutoFit/>
          </a:bodyPr>
          <a:lstStyle/>
          <a:p>
            <a:pPr marL="12065">
              <a:lnSpc>
                <a:spcPct val="100000"/>
              </a:lnSpc>
              <a:spcBef>
                <a:spcPts val="5"/>
              </a:spcBef>
              <a:tabLst>
                <a:tab pos="273050" algn="l"/>
              </a:tabLst>
            </a:pPr>
            <a:r>
              <a:rPr lang="en-US" sz="2000" b="1">
                <a:latin typeface="Yu Gothic" panose="020B0400000000000000" pitchFamily="34" charset="-128"/>
                <a:ea typeface="Yu Gothic" panose="020B0400000000000000" pitchFamily="34" charset="-128"/>
                <a:cs typeface="YuGothic"/>
              </a:rPr>
              <a:t>3.</a:t>
            </a:r>
            <a:r>
              <a:rPr lang="ja-JP" altLang="en-US" sz="2000" b="1">
                <a:latin typeface="Yu Gothic" panose="020B0400000000000000" pitchFamily="34" charset="-128"/>
                <a:ea typeface="Yu Gothic" panose="020B0400000000000000" pitchFamily="34" charset="-128"/>
                <a:cs typeface="YuGothic"/>
              </a:rPr>
              <a:t>その他、共有空間の環境管理</a:t>
            </a:r>
            <a:endParaRPr sz="2000" b="1">
              <a:latin typeface="Yu Gothic" panose="020B0400000000000000" pitchFamily="34" charset="-128"/>
              <a:ea typeface="Yu Gothic" panose="020B0400000000000000" pitchFamily="34" charset="-128"/>
              <a:cs typeface="YuGothic"/>
            </a:endParaRPr>
          </a:p>
        </p:txBody>
      </p:sp>
      <p:sp>
        <p:nvSpPr>
          <p:cNvPr id="2287" name="object 10"/>
          <p:cNvSpPr txBox="1"/>
          <p:nvPr/>
        </p:nvSpPr>
        <p:spPr>
          <a:xfrm>
            <a:off x="654814" y="5244590"/>
            <a:ext cx="3889914" cy="320601"/>
          </a:xfrm>
          <a:prstGeom prst="rect">
            <a:avLst/>
          </a:prstGeom>
        </p:spPr>
        <p:txBody>
          <a:bodyPr vert="horz" wrap="square" lIns="0" tIns="12700" rIns="0" bIns="0" rtlCol="0">
            <a:spAutoFit/>
          </a:bodyPr>
          <a:lstStyle/>
          <a:p>
            <a:pPr marL="12065">
              <a:lnSpc>
                <a:spcPct val="100000"/>
              </a:lnSpc>
              <a:tabLst>
                <a:tab pos="273050" algn="l"/>
              </a:tabLst>
            </a:pPr>
            <a:r>
              <a:rPr lang="en-US" sz="2000" b="1">
                <a:latin typeface="Yu Gothic" panose="020B0400000000000000" pitchFamily="34" charset="-128"/>
                <a:ea typeface="Yu Gothic" panose="020B0400000000000000" pitchFamily="34" charset="-128"/>
                <a:cs typeface="YuGothic"/>
              </a:rPr>
              <a:t>4.</a:t>
            </a:r>
            <a:r>
              <a:rPr lang="ja-JP" altLang="en-US" sz="2000" b="1">
                <a:latin typeface="Yu Gothic" panose="020B0400000000000000" pitchFamily="34" charset="-128"/>
                <a:ea typeface="Yu Gothic" panose="020B0400000000000000" pitchFamily="34" charset="-128"/>
                <a:cs typeface="YuGothic"/>
              </a:rPr>
              <a:t>居住空間の環境管理</a:t>
            </a:r>
            <a:endParaRPr sz="2000" b="1">
              <a:latin typeface="Yu Gothic" panose="020B0400000000000000" pitchFamily="34" charset="-128"/>
              <a:ea typeface="Yu Gothic" panose="020B0400000000000000" pitchFamily="34" charset="-128"/>
              <a:cs typeface="YuGothic"/>
            </a:endParaRPr>
          </a:p>
        </p:txBody>
      </p:sp>
      <p:sp>
        <p:nvSpPr>
          <p:cNvPr id="2288" name="テキスト ボックス 26"/>
          <p:cNvSpPr txBox="1"/>
          <p:nvPr/>
        </p:nvSpPr>
        <p:spPr>
          <a:xfrm>
            <a:off x="558740" y="1581307"/>
            <a:ext cx="6214805" cy="1268617"/>
          </a:xfrm>
          <a:prstGeom prst="rect">
            <a:avLst/>
          </a:prstGeom>
          <a:noFill/>
        </p:spPr>
        <p:txBody>
          <a:bodyPr wrap="square">
            <a:spAutoFit/>
          </a:bodyPr>
          <a:lstStyle/>
          <a:p>
            <a:pPr indent="133350" algn="just">
              <a:lnSpc>
                <a:spcPct val="110000"/>
              </a:lnSpc>
            </a:pPr>
            <a:r>
              <a:rPr lang="ja-JP" altLang="en-US"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要配慮者支援・健康管理班は避難所運営において、</a:t>
            </a:r>
            <a:r>
              <a:rPr lang="ja-JP" altLang="en-US" sz="14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「応急処置・救護体制の整備」、「生活環境の衛生管理（環境整備と衛生管理）」、「避難者の健康管理」、 「要配慮者支援体制づくり」、「定期的な見回りと支援」</a:t>
            </a:r>
            <a:r>
              <a:rPr lang="ja-JP" altLang="en-US"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を行うことが主要な役割になります。</a:t>
            </a:r>
            <a:endParaRPr lang="en-US" altLang="ja-JP" sz="1400" b="1"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a:p>
            <a:pPr indent="133350" algn="just">
              <a:lnSpc>
                <a:spcPct val="110000"/>
              </a:lnSpc>
            </a:pPr>
            <a:r>
              <a:rPr lang="ja-JP" altLang="en-US"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そのために、具体的には下記９つの業務を実施します。</a:t>
            </a:r>
            <a:endParaRPr lang="en-US" altLang="ja-JP" sz="1400" kern="10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289" name="object 6"/>
          <p:cNvSpPr/>
          <p:nvPr/>
        </p:nvSpPr>
        <p:spPr>
          <a:xfrm>
            <a:off x="654814" y="6195144"/>
            <a:ext cx="6120130" cy="0"/>
          </a:xfrm>
          <a:custGeom>
            <a:avLst/>
            <a:gdLst/>
            <a:ahLst/>
            <a:cxnLst/>
            <a:rect l="l" t="t" r="r" b="b"/>
            <a:pathLst>
              <a:path w="6120130">
                <a:moveTo>
                  <a:pt x="0" y="0"/>
                </a:moveTo>
                <a:lnTo>
                  <a:pt x="6120003" y="0"/>
                </a:lnTo>
              </a:path>
            </a:pathLst>
          </a:custGeom>
          <a:ln w="13195">
            <a:solidFill>
              <a:schemeClr val="accent1"/>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2290" name="object 10"/>
          <p:cNvSpPr txBox="1"/>
          <p:nvPr/>
        </p:nvSpPr>
        <p:spPr>
          <a:xfrm>
            <a:off x="654814" y="5830735"/>
            <a:ext cx="3889914" cy="320601"/>
          </a:xfrm>
          <a:prstGeom prst="rect">
            <a:avLst/>
          </a:prstGeom>
        </p:spPr>
        <p:txBody>
          <a:bodyPr vert="horz" wrap="square" lIns="0" tIns="12700" rIns="0" bIns="0" rtlCol="0">
            <a:spAutoFit/>
          </a:bodyPr>
          <a:lstStyle/>
          <a:p>
            <a:pPr marL="12065">
              <a:lnSpc>
                <a:spcPct val="100000"/>
              </a:lnSpc>
              <a:tabLst>
                <a:tab pos="273050" algn="l"/>
              </a:tabLst>
            </a:pPr>
            <a:r>
              <a:rPr lang="en-US" sz="2000" b="1">
                <a:latin typeface="Yu Gothic" panose="020B0400000000000000" pitchFamily="34" charset="-128"/>
                <a:ea typeface="Yu Gothic" panose="020B0400000000000000" pitchFamily="34" charset="-128"/>
                <a:cs typeface="YuGothic"/>
              </a:rPr>
              <a:t>5.</a:t>
            </a:r>
            <a:r>
              <a:rPr lang="ja-JP" altLang="en-US" sz="2000" b="1">
                <a:latin typeface="Yu Gothic" panose="020B0400000000000000" pitchFamily="34" charset="-128"/>
                <a:ea typeface="Yu Gothic" panose="020B0400000000000000" pitchFamily="34" charset="-128"/>
                <a:cs typeface="YuGothic"/>
              </a:rPr>
              <a:t>避難者の健康管理</a:t>
            </a:r>
          </a:p>
        </p:txBody>
      </p:sp>
      <p:sp>
        <p:nvSpPr>
          <p:cNvPr id="2291" name="object 3"/>
          <p:cNvSpPr/>
          <p:nvPr/>
        </p:nvSpPr>
        <p:spPr>
          <a:xfrm>
            <a:off x="654814" y="6747603"/>
            <a:ext cx="6120130" cy="0"/>
          </a:xfrm>
          <a:custGeom>
            <a:avLst/>
            <a:gdLst/>
            <a:ahLst/>
            <a:cxnLst/>
            <a:rect l="l" t="t" r="r" b="b"/>
            <a:pathLst>
              <a:path w="6120130">
                <a:moveTo>
                  <a:pt x="0" y="0"/>
                </a:moveTo>
                <a:lnTo>
                  <a:pt x="6120003" y="0"/>
                </a:lnTo>
              </a:path>
            </a:pathLst>
          </a:custGeom>
          <a:ln w="13195">
            <a:solidFill>
              <a:schemeClr val="accent1"/>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2292" name="object 4"/>
          <p:cNvSpPr/>
          <p:nvPr/>
        </p:nvSpPr>
        <p:spPr>
          <a:xfrm>
            <a:off x="654814" y="7358504"/>
            <a:ext cx="6120130" cy="0"/>
          </a:xfrm>
          <a:custGeom>
            <a:avLst/>
            <a:gdLst/>
            <a:ahLst/>
            <a:cxnLst/>
            <a:rect l="l" t="t" r="r" b="b"/>
            <a:pathLst>
              <a:path w="6120130">
                <a:moveTo>
                  <a:pt x="0" y="0"/>
                </a:moveTo>
                <a:lnTo>
                  <a:pt x="6120003" y="0"/>
                </a:lnTo>
              </a:path>
            </a:pathLst>
          </a:custGeom>
          <a:ln w="13195">
            <a:solidFill>
              <a:schemeClr val="accent1"/>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2293" name="object 5"/>
          <p:cNvSpPr/>
          <p:nvPr/>
        </p:nvSpPr>
        <p:spPr>
          <a:xfrm>
            <a:off x="654814" y="7969408"/>
            <a:ext cx="6120130" cy="0"/>
          </a:xfrm>
          <a:custGeom>
            <a:avLst/>
            <a:gdLst/>
            <a:ahLst/>
            <a:cxnLst/>
            <a:rect l="l" t="t" r="r" b="b"/>
            <a:pathLst>
              <a:path w="6120130">
                <a:moveTo>
                  <a:pt x="0" y="0"/>
                </a:moveTo>
                <a:lnTo>
                  <a:pt x="6120003" y="0"/>
                </a:lnTo>
              </a:path>
            </a:pathLst>
          </a:custGeom>
          <a:ln w="13195">
            <a:solidFill>
              <a:schemeClr val="accent1"/>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2294" name="object 6"/>
          <p:cNvSpPr/>
          <p:nvPr/>
        </p:nvSpPr>
        <p:spPr>
          <a:xfrm>
            <a:off x="654814" y="8580308"/>
            <a:ext cx="6120130" cy="0"/>
          </a:xfrm>
          <a:custGeom>
            <a:avLst/>
            <a:gdLst/>
            <a:ahLst/>
            <a:cxnLst/>
            <a:rect l="l" t="t" r="r" b="b"/>
            <a:pathLst>
              <a:path w="6120130">
                <a:moveTo>
                  <a:pt x="0" y="0"/>
                </a:moveTo>
                <a:lnTo>
                  <a:pt x="6120003" y="0"/>
                </a:lnTo>
              </a:path>
            </a:pathLst>
          </a:custGeom>
          <a:ln w="13195">
            <a:solidFill>
              <a:schemeClr val="accent1"/>
            </a:solidFill>
          </a:ln>
        </p:spPr>
        <p:txBody>
          <a:bodyPr wrap="square" lIns="0" tIns="0" rIns="0" bIns="0" rtlCol="0"/>
          <a:lstStyle/>
          <a:p>
            <a:endParaRPr sz="2000" b="1">
              <a:latin typeface="Yu Gothic" panose="020B0400000000000000" pitchFamily="34" charset="-128"/>
              <a:ea typeface="Yu Gothic" panose="020B0400000000000000" pitchFamily="34" charset="-128"/>
            </a:endParaRPr>
          </a:p>
        </p:txBody>
      </p:sp>
      <p:sp>
        <p:nvSpPr>
          <p:cNvPr id="2295" name="object 10"/>
          <p:cNvSpPr txBox="1"/>
          <p:nvPr/>
        </p:nvSpPr>
        <p:spPr>
          <a:xfrm>
            <a:off x="654814" y="6413009"/>
            <a:ext cx="4052897" cy="320601"/>
          </a:xfrm>
          <a:prstGeom prst="rect">
            <a:avLst/>
          </a:prstGeom>
        </p:spPr>
        <p:txBody>
          <a:bodyPr vert="horz" wrap="square" lIns="0" tIns="12700" rIns="0" bIns="0" rtlCol="0">
            <a:spAutoFit/>
          </a:bodyPr>
          <a:lstStyle/>
          <a:p>
            <a:pPr marL="12065">
              <a:lnSpc>
                <a:spcPct val="100000"/>
              </a:lnSpc>
              <a:spcBef>
                <a:spcPts val="100"/>
              </a:spcBef>
              <a:tabLst>
                <a:tab pos="273050" algn="l"/>
              </a:tabLst>
            </a:pPr>
            <a:r>
              <a:rPr lang="en-US" altLang="ja-JP" sz="2000" b="1">
                <a:latin typeface="Yu Gothic" panose="020B0400000000000000" pitchFamily="34" charset="-128"/>
                <a:ea typeface="Yu Gothic" panose="020B0400000000000000" pitchFamily="34" charset="-128"/>
                <a:cs typeface="YuGothic"/>
              </a:rPr>
              <a:t>6.</a:t>
            </a:r>
            <a:r>
              <a:rPr lang="ja-JP" altLang="en-US" sz="2000" b="1">
                <a:latin typeface="Yu Gothic" panose="020B0400000000000000" pitchFamily="34" charset="-128"/>
                <a:ea typeface="Yu Gothic" panose="020B0400000000000000" pitchFamily="34" charset="-128"/>
                <a:cs typeface="YuGothic"/>
              </a:rPr>
              <a:t>要配慮者の確認</a:t>
            </a:r>
            <a:endParaRPr sz="2000" b="1">
              <a:latin typeface="Yu Gothic" panose="020B0400000000000000" pitchFamily="34" charset="-128"/>
              <a:ea typeface="Yu Gothic" panose="020B0400000000000000" pitchFamily="34" charset="-128"/>
              <a:cs typeface="YuGothic"/>
            </a:endParaRPr>
          </a:p>
        </p:txBody>
      </p:sp>
      <p:sp>
        <p:nvSpPr>
          <p:cNvPr id="2296" name="object 10"/>
          <p:cNvSpPr txBox="1"/>
          <p:nvPr/>
        </p:nvSpPr>
        <p:spPr>
          <a:xfrm>
            <a:off x="654814" y="6992989"/>
            <a:ext cx="5132010" cy="320601"/>
          </a:xfrm>
          <a:prstGeom prst="rect">
            <a:avLst/>
          </a:prstGeom>
        </p:spPr>
        <p:txBody>
          <a:bodyPr vert="horz" wrap="square" lIns="0" tIns="12700" rIns="0" bIns="0" rtlCol="0">
            <a:spAutoFit/>
          </a:bodyPr>
          <a:lstStyle/>
          <a:p>
            <a:pPr marL="12065">
              <a:lnSpc>
                <a:spcPct val="100000"/>
              </a:lnSpc>
              <a:tabLst>
                <a:tab pos="273050" algn="l"/>
              </a:tabLst>
            </a:pPr>
            <a:r>
              <a:rPr lang="en-US" altLang="ja-JP" sz="2000" b="1">
                <a:latin typeface="Yu Gothic" panose="020B0400000000000000" pitchFamily="34" charset="-128"/>
                <a:ea typeface="Yu Gothic" panose="020B0400000000000000" pitchFamily="34" charset="-128"/>
                <a:cs typeface="YuGothic"/>
              </a:rPr>
              <a:t>7.</a:t>
            </a:r>
            <a:r>
              <a:rPr lang="ja-JP" altLang="en-US" sz="2000" b="1">
                <a:latin typeface="Yu Gothic" panose="020B0400000000000000" pitchFamily="34" charset="-128"/>
                <a:ea typeface="Yu Gothic" panose="020B0400000000000000" pitchFamily="34" charset="-128"/>
                <a:cs typeface="YuGothic"/>
              </a:rPr>
              <a:t>要配慮者への緊急的な対応</a:t>
            </a:r>
            <a:endParaRPr sz="2000" b="1">
              <a:latin typeface="Yu Gothic" panose="020B0400000000000000" pitchFamily="34" charset="-128"/>
              <a:ea typeface="Yu Gothic" panose="020B0400000000000000" pitchFamily="34" charset="-128"/>
              <a:cs typeface="YuGothic"/>
            </a:endParaRPr>
          </a:p>
        </p:txBody>
      </p:sp>
      <p:sp>
        <p:nvSpPr>
          <p:cNvPr id="2297" name="object 10"/>
          <p:cNvSpPr txBox="1"/>
          <p:nvPr/>
        </p:nvSpPr>
        <p:spPr>
          <a:xfrm>
            <a:off x="654814" y="7612357"/>
            <a:ext cx="4575714" cy="320601"/>
          </a:xfrm>
          <a:prstGeom prst="rect">
            <a:avLst/>
          </a:prstGeom>
        </p:spPr>
        <p:txBody>
          <a:bodyPr vert="horz" wrap="square" lIns="0" tIns="12700" rIns="0" bIns="0" rtlCol="0">
            <a:spAutoFit/>
          </a:bodyPr>
          <a:lstStyle/>
          <a:p>
            <a:pPr marL="12065">
              <a:lnSpc>
                <a:spcPct val="100000"/>
              </a:lnSpc>
              <a:spcBef>
                <a:spcPts val="5"/>
              </a:spcBef>
              <a:tabLst>
                <a:tab pos="273050" algn="l"/>
              </a:tabLst>
            </a:pPr>
            <a:r>
              <a:rPr lang="en-US" altLang="ja-JP" sz="2000" b="1">
                <a:latin typeface="Yu Gothic" panose="020B0400000000000000" pitchFamily="34" charset="-128"/>
                <a:ea typeface="Yu Gothic" panose="020B0400000000000000" pitchFamily="34" charset="-128"/>
                <a:cs typeface="YuGothic"/>
              </a:rPr>
              <a:t>8.</a:t>
            </a:r>
            <a:r>
              <a:rPr lang="ja-JP" altLang="en-US" sz="2000" b="1">
                <a:latin typeface="Yu Gothic" panose="020B0400000000000000" pitchFamily="34" charset="-128"/>
                <a:ea typeface="Yu Gothic" panose="020B0400000000000000" pitchFamily="34" charset="-128"/>
                <a:cs typeface="YuGothic"/>
              </a:rPr>
              <a:t>要配慮者支援体制づくり</a:t>
            </a:r>
            <a:endParaRPr sz="2000" b="1">
              <a:latin typeface="Yu Gothic" panose="020B0400000000000000" pitchFamily="34" charset="-128"/>
              <a:ea typeface="Yu Gothic" panose="020B0400000000000000" pitchFamily="34" charset="-128"/>
              <a:cs typeface="YuGothic"/>
            </a:endParaRPr>
          </a:p>
        </p:txBody>
      </p:sp>
      <p:sp>
        <p:nvSpPr>
          <p:cNvPr id="2298" name="object 10"/>
          <p:cNvSpPr txBox="1"/>
          <p:nvPr/>
        </p:nvSpPr>
        <p:spPr>
          <a:xfrm>
            <a:off x="654814" y="8215899"/>
            <a:ext cx="3889914" cy="320601"/>
          </a:xfrm>
          <a:prstGeom prst="rect">
            <a:avLst/>
          </a:prstGeom>
        </p:spPr>
        <p:txBody>
          <a:bodyPr vert="horz" wrap="square" lIns="0" tIns="12700" rIns="0" bIns="0" rtlCol="0">
            <a:spAutoFit/>
          </a:bodyPr>
          <a:lstStyle/>
          <a:p>
            <a:pPr marL="12065">
              <a:lnSpc>
                <a:spcPct val="100000"/>
              </a:lnSpc>
              <a:tabLst>
                <a:tab pos="273050" algn="l"/>
              </a:tabLst>
            </a:pPr>
            <a:r>
              <a:rPr lang="en-US" altLang="ja-JP" sz="2000" b="1">
                <a:latin typeface="Yu Gothic" panose="020B0400000000000000" pitchFamily="34" charset="-128"/>
                <a:ea typeface="Yu Gothic" panose="020B0400000000000000" pitchFamily="34" charset="-128"/>
                <a:cs typeface="YuGothic"/>
              </a:rPr>
              <a:t>9.</a:t>
            </a:r>
            <a:r>
              <a:rPr lang="ja-JP" altLang="en-US" sz="2000" b="1">
                <a:latin typeface="Yu Gothic" panose="020B0400000000000000" pitchFamily="34" charset="-128"/>
                <a:ea typeface="Yu Gothic" panose="020B0400000000000000" pitchFamily="34" charset="-128"/>
                <a:cs typeface="YuGothic"/>
              </a:rPr>
              <a:t>ニーズの把握と支援</a:t>
            </a:r>
            <a:endParaRPr sz="2000" b="1">
              <a:latin typeface="Yu Gothic" panose="020B0400000000000000" pitchFamily="34" charset="-128"/>
              <a:ea typeface="Yu Gothic" panose="020B0400000000000000" pitchFamily="34" charset="-128"/>
              <a:cs typeface="YuGothic"/>
            </a:endParaRPr>
          </a:p>
        </p:txBody>
      </p:sp>
      <p:sp>
        <p:nvSpPr>
          <p:cNvPr id="2299" name="object 14"/>
          <p:cNvSpPr/>
          <p:nvPr/>
        </p:nvSpPr>
        <p:spPr>
          <a:xfrm>
            <a:off x="635731" y="8956619"/>
            <a:ext cx="6120130" cy="1009514"/>
          </a:xfrm>
          <a:custGeom>
            <a:avLst/>
            <a:gdLst/>
            <a:ahLst/>
            <a:cxnLst/>
            <a:rect l="l" t="t" r="r" b="b"/>
            <a:pathLst>
              <a:path w="6120130" h="1391920">
                <a:moveTo>
                  <a:pt x="6120003" y="0"/>
                </a:moveTo>
                <a:lnTo>
                  <a:pt x="0" y="0"/>
                </a:lnTo>
                <a:lnTo>
                  <a:pt x="0" y="1391526"/>
                </a:lnTo>
                <a:lnTo>
                  <a:pt x="6120003" y="1391526"/>
                </a:lnTo>
                <a:lnTo>
                  <a:pt x="6120003" y="0"/>
                </a:lnTo>
                <a:close/>
              </a:path>
            </a:pathLst>
          </a:custGeom>
          <a:solidFill>
            <a:schemeClr val="accent1">
              <a:lumMod val="20000"/>
              <a:lumOff val="80000"/>
            </a:schemeClr>
          </a:solidFill>
        </p:spPr>
        <p:txBody>
          <a:bodyPr wrap="square" lIns="0" tIns="0" rIns="0" bIns="0" rtlCol="0"/>
          <a:lstStyle/>
          <a:p>
            <a:endParaRPr/>
          </a:p>
        </p:txBody>
      </p:sp>
      <p:sp>
        <p:nvSpPr>
          <p:cNvPr id="2300" name="object 15"/>
          <p:cNvSpPr txBox="1"/>
          <p:nvPr/>
        </p:nvSpPr>
        <p:spPr>
          <a:xfrm>
            <a:off x="654814" y="9106947"/>
            <a:ext cx="6492150" cy="651653"/>
          </a:xfrm>
          <a:prstGeom prst="rect">
            <a:avLst/>
          </a:prstGeom>
        </p:spPr>
        <p:txBody>
          <a:bodyPr vert="horz" wrap="square" lIns="0" tIns="12700" rIns="0" bIns="0" rtlCol="0">
            <a:spAutoFit/>
          </a:bodyPr>
          <a:lstStyle/>
          <a:p>
            <a:pPr marL="12700" marR="5080">
              <a:lnSpc>
                <a:spcPct val="135400"/>
              </a:lnSpc>
              <a:spcBef>
                <a:spcPts val="100"/>
              </a:spcBef>
            </a:pPr>
            <a:r>
              <a:rPr lang="ja-JP" altLang="en-US" sz="1600" b="1" dirty="0">
                <a:solidFill>
                  <a:srgbClr val="221815"/>
                </a:solidFill>
                <a:latin typeface="Yu Gothic" panose="020B0400000000000000" pitchFamily="34" charset="-128"/>
                <a:ea typeface="Yu Gothic" panose="020B0400000000000000" pitchFamily="34" charset="-128"/>
                <a:cs typeface="YuGothic"/>
              </a:rPr>
              <a:t>定期的な班会議を行うなどして、要配慮者支援・健康管理班内</a:t>
            </a:r>
            <a:r>
              <a:rPr lang="en-US" altLang="ja-JP" sz="1600" b="1" dirty="0">
                <a:solidFill>
                  <a:srgbClr val="221815"/>
                </a:solidFill>
                <a:latin typeface="Yu Gothic" panose="020B0400000000000000" pitchFamily="34" charset="-128"/>
                <a:ea typeface="Yu Gothic" panose="020B0400000000000000" pitchFamily="34" charset="-128"/>
                <a:cs typeface="YuGothic"/>
              </a:rPr>
              <a:t/>
            </a:r>
            <a:br>
              <a:rPr lang="en-US" altLang="ja-JP" sz="1600" b="1" dirty="0">
                <a:solidFill>
                  <a:srgbClr val="221815"/>
                </a:solidFill>
                <a:latin typeface="Yu Gothic" panose="020B0400000000000000" pitchFamily="34" charset="-128"/>
                <a:ea typeface="Yu Gothic" panose="020B0400000000000000" pitchFamily="34" charset="-128"/>
                <a:cs typeface="YuGothic"/>
              </a:rPr>
            </a:br>
            <a:r>
              <a:rPr lang="ja-JP" altLang="en-US" sz="1600" b="1" dirty="0">
                <a:solidFill>
                  <a:srgbClr val="221815"/>
                </a:solidFill>
                <a:latin typeface="Yu Gothic" panose="020B0400000000000000" pitchFamily="34" charset="-128"/>
                <a:ea typeface="Yu Gothic" panose="020B0400000000000000" pitchFamily="34" charset="-128"/>
                <a:cs typeface="YuGothic"/>
              </a:rPr>
              <a:t>での情報共有をしっかりと行いましょう！</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35582282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2" name="テキスト ボックス 1"/>
          <p:cNvSpPr txBox="1"/>
          <p:nvPr/>
        </p:nvSpPr>
        <p:spPr>
          <a:xfrm>
            <a:off x="151489" y="10148207"/>
            <a:ext cx="720090"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５８</a:t>
            </a:r>
            <a:endParaRPr lang="ja-JP" altLang="en-US">
              <a:solidFill>
                <a:schemeClr val="tx1">
                  <a:lumMod val="50000"/>
                  <a:lumOff val="50000"/>
                </a:schemeClr>
              </a:solidFill>
              <a:latin typeface="+mj-ea"/>
              <a:ea typeface="+mj-ea"/>
            </a:endParaRPr>
          </a:p>
        </p:txBody>
      </p:sp>
      <p:sp>
        <p:nvSpPr>
          <p:cNvPr id="2303" name="object 2"/>
          <p:cNvSpPr txBox="1"/>
          <p:nvPr/>
        </p:nvSpPr>
        <p:spPr>
          <a:xfrm>
            <a:off x="637386" y="969878"/>
            <a:ext cx="64781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chemeClr val="accent1"/>
                </a:solidFill>
                <a:latin typeface="Yu Gothic" panose="020B0400000000000000" pitchFamily="34" charset="-128"/>
                <a:ea typeface="Yu Gothic" panose="020B0400000000000000" pitchFamily="34" charset="-128"/>
              </a:rPr>
              <a:t>１</a:t>
            </a:r>
            <a:r>
              <a:rPr kumimoji="0" lang="en-US" altLang="ja-JP" sz="3200" b="1" kern="0">
                <a:solidFill>
                  <a:schemeClr val="accent1"/>
                </a:solidFill>
                <a:latin typeface="Yu Gothic" panose="020B0400000000000000" pitchFamily="34" charset="-128"/>
                <a:ea typeface="Yu Gothic" panose="020B0400000000000000" pitchFamily="34" charset="-128"/>
              </a:rPr>
              <a:t>. </a:t>
            </a:r>
            <a:r>
              <a:rPr kumimoji="0" lang="ja-JP" altLang="en-US" sz="3200" b="1" kern="0">
                <a:solidFill>
                  <a:schemeClr val="accent1"/>
                </a:solidFill>
                <a:latin typeface="Yu Gothic" panose="020B0400000000000000" pitchFamily="34" charset="-128"/>
                <a:ea typeface="Yu Gothic" panose="020B0400000000000000" pitchFamily="34" charset="-128"/>
              </a:rPr>
              <a:t>応急処置・救護体制の整備</a:t>
            </a:r>
          </a:p>
        </p:txBody>
      </p:sp>
      <p:sp>
        <p:nvSpPr>
          <p:cNvPr id="2304" name="object 9"/>
          <p:cNvSpPr txBox="1"/>
          <p:nvPr/>
        </p:nvSpPr>
        <p:spPr>
          <a:xfrm>
            <a:off x="738476" y="3142263"/>
            <a:ext cx="6186293" cy="630109"/>
          </a:xfrm>
          <a:prstGeom prst="rect">
            <a:avLst/>
          </a:prstGeom>
        </p:spPr>
        <p:txBody>
          <a:bodyPr vert="horz" wrap="square" lIns="0" tIns="12700" rIns="0" bIns="0" rtlCol="0">
            <a:spAutoFit/>
          </a:bodyPr>
          <a:lstStyle/>
          <a:p>
            <a:pPr marL="298450" marR="5080" indent="-285750" algn="just">
              <a:lnSpc>
                <a:spcPct val="130000"/>
              </a:lnSpc>
              <a:spcAft>
                <a:spcPts val="1200"/>
              </a:spcAft>
              <a:buClr>
                <a:schemeClr val="accent1"/>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食料・物資班と協力して、避難者・要配慮者から緊急的に必要な物資依頼がないか確認する。</a:t>
            </a:r>
          </a:p>
        </p:txBody>
      </p:sp>
      <p:grpSp>
        <p:nvGrpSpPr>
          <p:cNvPr id="2305" name="グループ化 21"/>
          <p:cNvGrpSpPr/>
          <p:nvPr/>
        </p:nvGrpSpPr>
        <p:grpSpPr>
          <a:xfrm>
            <a:off x="628650" y="2480310"/>
            <a:ext cx="6357742" cy="504190"/>
            <a:chOff x="728646" y="1851740"/>
            <a:chExt cx="6120130" cy="504190"/>
          </a:xfrm>
        </p:grpSpPr>
        <p:sp>
          <p:nvSpPr>
            <p:cNvPr id="2306"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307"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緊急的に必要な物資の把握</a:t>
              </a:r>
            </a:p>
          </p:txBody>
        </p:sp>
        <p:sp>
          <p:nvSpPr>
            <p:cNvPr id="2308"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309"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chemeClr val="accent1"/>
                  </a:solidFill>
                  <a:latin typeface="Yu Gothic" panose="020B0400000000000000" pitchFamily="34" charset="-128"/>
                  <a:ea typeface="Yu Gothic" panose="020B0400000000000000" pitchFamily="34" charset="-128"/>
                  <a:cs typeface="YuGothic"/>
                </a:rPr>
                <a:t>１</a:t>
              </a:r>
              <a:endParaRPr sz="2100" b="1">
                <a:solidFill>
                  <a:schemeClr val="accent1"/>
                </a:solidFill>
                <a:latin typeface="Yu Gothic" panose="020B0400000000000000" pitchFamily="34" charset="-128"/>
                <a:ea typeface="Yu Gothic" panose="020B0400000000000000" pitchFamily="34" charset="-128"/>
                <a:cs typeface="YuGothic"/>
              </a:endParaRPr>
            </a:p>
          </p:txBody>
        </p:sp>
      </p:grpSp>
      <p:grpSp>
        <p:nvGrpSpPr>
          <p:cNvPr id="2310" name="グループ化 26"/>
          <p:cNvGrpSpPr/>
          <p:nvPr/>
        </p:nvGrpSpPr>
        <p:grpSpPr>
          <a:xfrm>
            <a:off x="689917" y="1624372"/>
            <a:ext cx="6283775" cy="648000"/>
            <a:chOff x="689917" y="1624372"/>
            <a:chExt cx="6283775" cy="648000"/>
          </a:xfrm>
        </p:grpSpPr>
        <p:pic>
          <p:nvPicPr>
            <p:cNvPr id="2311" name="グラフィックス 27"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665526"/>
              <a:ext cx="530604" cy="530604"/>
            </a:xfrm>
            <a:prstGeom prst="rect">
              <a:avLst/>
            </a:prstGeom>
          </p:spPr>
        </p:pic>
        <p:sp>
          <p:nvSpPr>
            <p:cNvPr id="2312" name="正方形/長方形 28"/>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13" name="object 9"/>
          <p:cNvSpPr txBox="1"/>
          <p:nvPr/>
        </p:nvSpPr>
        <p:spPr>
          <a:xfrm>
            <a:off x="704365" y="4676196"/>
            <a:ext cx="6186293" cy="5560689"/>
          </a:xfrm>
          <a:prstGeom prst="rect">
            <a:avLst/>
          </a:prstGeom>
        </p:spPr>
        <p:txBody>
          <a:bodyPr vert="horz" wrap="square" lIns="0" tIns="12700" rIns="0" bIns="0" rtlCol="0">
            <a:spAutoFit/>
          </a:bodyPr>
          <a:lstStyle/>
          <a:p>
            <a:pPr marL="298450" marR="5080" indent="-285750" algn="just">
              <a:lnSpc>
                <a:spcPct val="130000"/>
              </a:lnSpc>
              <a:spcAft>
                <a:spcPts val="1200"/>
              </a:spcAft>
              <a:buClr>
                <a:schemeClr val="accent1"/>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避難者へ呼びかける担当を決め、呼びかけを通じて、医療、看護や介護などに関する有資格者など専門職能を有している人がいないか確認し、同意の上、協力を依頼する。</a:t>
            </a:r>
          </a:p>
          <a:p>
            <a:pPr marL="298450" marR="5080" indent="-285750" algn="just">
              <a:lnSpc>
                <a:spcPct val="130000"/>
              </a:lnSpc>
              <a:spcAft>
                <a:spcPts val="1200"/>
              </a:spcAft>
              <a:buClr>
                <a:schemeClr val="accent1"/>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医療、看護や介護などに関する有資格者など専門職能を有している協力者を把握する。</a:t>
            </a:r>
          </a:p>
          <a:p>
            <a:pPr marL="298450" marR="5080" indent="-285750" algn="just">
              <a:lnSpc>
                <a:spcPct val="130000"/>
              </a:lnSpc>
              <a:spcAft>
                <a:spcPts val="1200"/>
              </a:spcAft>
              <a:buClr>
                <a:schemeClr val="accent1"/>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病人・けが人への対応処置するための救護スペースを確保する。</a:t>
            </a:r>
          </a:p>
          <a:p>
            <a:pPr marL="298450" marR="5080" indent="-285750" algn="just">
              <a:lnSpc>
                <a:spcPct val="130000"/>
              </a:lnSpc>
              <a:spcAft>
                <a:spcPts val="1200"/>
              </a:spcAft>
              <a:buClr>
                <a:schemeClr val="accent1"/>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応急的な措置の実施にあたり、活用できそうな医薬品や衛生用品などを確認する。</a:t>
            </a:r>
          </a:p>
          <a:p>
            <a:pPr marL="298450" marR="5080" indent="-285750" algn="just">
              <a:lnSpc>
                <a:spcPct val="130000"/>
              </a:lnSpc>
              <a:spcAft>
                <a:spcPts val="1200"/>
              </a:spcAft>
              <a:buClr>
                <a:schemeClr val="accent1"/>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所に医療チームや看護・介護者などが派遣された場合、避難所の状況を説明し、医療救護所の場所、避難者の中にいる病人・けが人の状況、避難者の中にいる協力者（医療、看護や介護などに関する有資格者）を案内、説明する。</a:t>
            </a:r>
          </a:p>
          <a:p>
            <a:pPr marL="298450" marR="5080" indent="-285750" algn="just">
              <a:lnSpc>
                <a:spcPct val="130000"/>
              </a:lnSpc>
              <a:spcAft>
                <a:spcPts val="1200"/>
              </a:spcAft>
              <a:buClr>
                <a:schemeClr val="accent1"/>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避難所に医療チームや看護・介護者などが派遣された場合、救護スペース等で対応にあたる、医療チームや看護・介護者からの依頼・相談を受け、必要な対応、説明等を行う。</a:t>
            </a:r>
          </a:p>
        </p:txBody>
      </p:sp>
      <p:grpSp>
        <p:nvGrpSpPr>
          <p:cNvPr id="2314" name="グループ化 30"/>
          <p:cNvGrpSpPr/>
          <p:nvPr/>
        </p:nvGrpSpPr>
        <p:grpSpPr>
          <a:xfrm>
            <a:off x="594539" y="4014243"/>
            <a:ext cx="6357742" cy="504190"/>
            <a:chOff x="728646" y="1851740"/>
            <a:chExt cx="6120130" cy="504190"/>
          </a:xfrm>
        </p:grpSpPr>
        <p:sp>
          <p:nvSpPr>
            <p:cNvPr id="2315"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316"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応急処置・救護体制の確保</a:t>
              </a:r>
            </a:p>
          </p:txBody>
        </p:sp>
        <p:sp>
          <p:nvSpPr>
            <p:cNvPr id="2317"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318"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chemeClr val="accent1"/>
                  </a:solidFill>
                  <a:latin typeface="Yu Gothic" panose="020B0400000000000000" pitchFamily="34" charset="-128"/>
                  <a:ea typeface="Yu Gothic" panose="020B0400000000000000" pitchFamily="34" charset="-128"/>
                  <a:cs typeface="YuGothic"/>
                </a:rPr>
                <a:t>２</a:t>
              </a:r>
              <a:endParaRPr sz="2100" b="1">
                <a:solidFill>
                  <a:schemeClr val="accent1"/>
                </a:solidFill>
                <a:latin typeface="Yu Gothic" panose="020B0400000000000000" pitchFamily="34" charset="-128"/>
                <a:ea typeface="Yu Gothic" panose="020B0400000000000000" pitchFamily="34" charset="-128"/>
                <a:cs typeface="YuGothic"/>
              </a:endParaRPr>
            </a:p>
          </p:txBody>
        </p:sp>
      </p:grpSp>
      <p:sp>
        <p:nvSpPr>
          <p:cNvPr id="2319" name="object 5"/>
          <p:cNvSpPr txBox="1"/>
          <p:nvPr/>
        </p:nvSpPr>
        <p:spPr>
          <a:xfrm>
            <a:off x="1419659" y="1860417"/>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22716596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1" name="テキスト ボックス 1"/>
          <p:cNvSpPr txBox="1"/>
          <p:nvPr/>
        </p:nvSpPr>
        <p:spPr>
          <a:xfrm>
            <a:off x="6755861" y="10175421"/>
            <a:ext cx="748601"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５９</a:t>
            </a:r>
            <a:endParaRPr lang="ja-JP" altLang="en-US">
              <a:solidFill>
                <a:schemeClr val="tx1">
                  <a:lumMod val="50000"/>
                  <a:lumOff val="50000"/>
                </a:schemeClr>
              </a:solidFill>
              <a:latin typeface="+mj-ea"/>
              <a:ea typeface="+mj-ea"/>
            </a:endParaRPr>
          </a:p>
        </p:txBody>
      </p:sp>
      <p:sp>
        <p:nvSpPr>
          <p:cNvPr id="2322" name="object 2"/>
          <p:cNvSpPr txBox="1"/>
          <p:nvPr/>
        </p:nvSpPr>
        <p:spPr>
          <a:xfrm>
            <a:off x="552115" y="956876"/>
            <a:ext cx="7078521"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3200" b="1" kern="0">
                <a:solidFill>
                  <a:schemeClr val="accent1"/>
                </a:solidFill>
                <a:latin typeface="Yu Gothic" panose="020B0400000000000000" pitchFamily="34" charset="-128"/>
                <a:ea typeface="Yu Gothic" panose="020B0400000000000000" pitchFamily="34" charset="-128"/>
              </a:rPr>
              <a:t>１</a:t>
            </a:r>
            <a:r>
              <a:rPr kumimoji="0" lang="en-US" altLang="ja-JP" sz="3200" b="1" kern="0">
                <a:solidFill>
                  <a:schemeClr val="accent1"/>
                </a:solidFill>
                <a:latin typeface="Yu Gothic" panose="020B0400000000000000" pitchFamily="34" charset="-128"/>
                <a:ea typeface="Yu Gothic" panose="020B0400000000000000" pitchFamily="34" charset="-128"/>
              </a:rPr>
              <a:t>. </a:t>
            </a:r>
            <a:r>
              <a:rPr kumimoji="0" lang="ja-JP" altLang="en-US" sz="3200" b="1" kern="0">
                <a:solidFill>
                  <a:schemeClr val="accent1"/>
                </a:solidFill>
                <a:latin typeface="Yu Gothic" panose="020B0400000000000000" pitchFamily="34" charset="-128"/>
                <a:ea typeface="Yu Gothic" panose="020B0400000000000000" pitchFamily="34" charset="-128"/>
              </a:rPr>
              <a:t>応急処置・救護体制の整備</a:t>
            </a:r>
          </a:p>
        </p:txBody>
      </p:sp>
      <p:grpSp>
        <p:nvGrpSpPr>
          <p:cNvPr id="2323" name="グループ化 29"/>
          <p:cNvGrpSpPr/>
          <p:nvPr/>
        </p:nvGrpSpPr>
        <p:grpSpPr>
          <a:xfrm>
            <a:off x="693930" y="1641928"/>
            <a:ext cx="6283775" cy="648000"/>
            <a:chOff x="689917" y="1624372"/>
            <a:chExt cx="6283775" cy="648000"/>
          </a:xfrm>
        </p:grpSpPr>
        <p:pic>
          <p:nvPicPr>
            <p:cNvPr id="2324" name="グラフィックス 30"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665526"/>
              <a:ext cx="530604" cy="530604"/>
            </a:xfrm>
            <a:prstGeom prst="rect">
              <a:avLst/>
            </a:prstGeom>
          </p:spPr>
        </p:pic>
        <p:sp>
          <p:nvSpPr>
            <p:cNvPr id="2325" name="正方形/長方形 31"/>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26" name="object 9"/>
          <p:cNvSpPr txBox="1"/>
          <p:nvPr/>
        </p:nvSpPr>
        <p:spPr>
          <a:xfrm>
            <a:off x="803756" y="3185623"/>
            <a:ext cx="6186293" cy="3486275"/>
          </a:xfrm>
          <a:prstGeom prst="rect">
            <a:avLst/>
          </a:prstGeom>
        </p:spPr>
        <p:txBody>
          <a:bodyPr vert="horz" wrap="square" lIns="0" tIns="12700" rIns="0" bIns="0" rtlCol="0">
            <a:spAutoFit/>
          </a:bodyPr>
          <a:lstStyle/>
          <a:p>
            <a:pPr marL="298450" marR="5080" indent="-285750" algn="just">
              <a:lnSpc>
                <a:spcPct val="130000"/>
              </a:lnSpc>
              <a:spcAft>
                <a:spcPts val="1200"/>
              </a:spcAft>
              <a:buClr>
                <a:schemeClr val="accent1"/>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避難者への呼びかけを通じて、けが、体調を崩している方がいる場合は、申し出るよう依頼する。</a:t>
            </a:r>
          </a:p>
          <a:p>
            <a:pPr marL="298450" marR="5080" indent="-285750" algn="just">
              <a:lnSpc>
                <a:spcPct val="130000"/>
              </a:lnSpc>
              <a:spcAft>
                <a:spcPts val="1200"/>
              </a:spcAft>
              <a:buClr>
                <a:schemeClr val="accent1"/>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申し出を踏まえて、けが人や体調を崩している方の有無と状況を把握する。</a:t>
            </a:r>
          </a:p>
          <a:p>
            <a:pPr marL="298450" marR="5080" indent="-285750" algn="just">
              <a:lnSpc>
                <a:spcPct val="130000"/>
              </a:lnSpc>
              <a:spcAft>
                <a:spcPts val="1200"/>
              </a:spcAft>
              <a:buClr>
                <a:schemeClr val="accent1"/>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けがや体調の状況を踏まえ、可能な応急措置を実施する。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gn="just">
              <a:lnSpc>
                <a:spcPct val="130000"/>
              </a:lnSpc>
              <a:spcAft>
                <a:spcPts val="1200"/>
              </a:spcAft>
              <a:buClr>
                <a:schemeClr val="accent1"/>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市職員や病院などへ連絡する担当を決める。</a:t>
            </a:r>
          </a:p>
          <a:p>
            <a:pPr marL="298450" marR="5080" indent="-285750" algn="just">
              <a:lnSpc>
                <a:spcPct val="130000"/>
              </a:lnSpc>
              <a:spcAft>
                <a:spcPts val="1200"/>
              </a:spcAft>
              <a:buClr>
                <a:schemeClr val="accent1"/>
              </a:buClr>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救護スペースで対応できない場合は、本人や家族の希望を聞いて、市職員や医療対応のできる近隣の病院などへ連絡・照会する。必要に応じて移送を支援する。</a:t>
            </a:r>
          </a:p>
        </p:txBody>
      </p:sp>
      <p:grpSp>
        <p:nvGrpSpPr>
          <p:cNvPr id="2327" name="グループ化 33"/>
          <p:cNvGrpSpPr/>
          <p:nvPr/>
        </p:nvGrpSpPr>
        <p:grpSpPr>
          <a:xfrm>
            <a:off x="693930" y="2523670"/>
            <a:ext cx="6357742" cy="504190"/>
            <a:chOff x="728646" y="1851740"/>
            <a:chExt cx="6120130" cy="504190"/>
          </a:xfrm>
        </p:grpSpPr>
        <p:sp>
          <p:nvSpPr>
            <p:cNvPr id="2328"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329"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けが人、体調不良の人の把握、対応</a:t>
              </a:r>
            </a:p>
          </p:txBody>
        </p:sp>
        <p:sp>
          <p:nvSpPr>
            <p:cNvPr id="2330"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331"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chemeClr val="accent1"/>
                  </a:solidFill>
                  <a:latin typeface="Yu Gothic" panose="020B0400000000000000" pitchFamily="34" charset="-128"/>
                  <a:ea typeface="Yu Gothic" panose="020B0400000000000000" pitchFamily="34" charset="-128"/>
                  <a:cs typeface="YuGothic"/>
                </a:rPr>
                <a:t>３</a:t>
              </a:r>
              <a:endParaRPr sz="2100" b="1">
                <a:solidFill>
                  <a:schemeClr val="accent1"/>
                </a:solidFill>
                <a:latin typeface="Yu Gothic" panose="020B0400000000000000" pitchFamily="34" charset="-128"/>
                <a:ea typeface="Yu Gothic" panose="020B0400000000000000" pitchFamily="34" charset="-128"/>
                <a:cs typeface="YuGothic"/>
              </a:endParaRPr>
            </a:p>
          </p:txBody>
        </p:sp>
      </p:grpSp>
      <p:sp>
        <p:nvSpPr>
          <p:cNvPr id="2332" name="object 5"/>
          <p:cNvSpPr txBox="1"/>
          <p:nvPr/>
        </p:nvSpPr>
        <p:spPr>
          <a:xfrm>
            <a:off x="1380161" y="1847161"/>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sp>
        <p:nvSpPr>
          <p:cNvPr id="2333" name="テキスト ボックス 39"/>
          <p:cNvSpPr txBox="1"/>
          <p:nvPr/>
        </p:nvSpPr>
        <p:spPr>
          <a:xfrm>
            <a:off x="708742" y="7381825"/>
            <a:ext cx="5529610" cy="338554"/>
          </a:xfrm>
          <a:prstGeom prst="rect">
            <a:avLst/>
          </a:prstGeom>
          <a:noFill/>
        </p:spPr>
        <p:txBody>
          <a:bodyPr wrap="square">
            <a:spAutoFit/>
          </a:bodyPr>
          <a:lstStyle/>
          <a:p>
            <a:r>
              <a:rPr lang="ja-JP" altLang="en-US" sz="1600" b="1" u="sng" dirty="0">
                <a:solidFill>
                  <a:srgbClr val="172A88"/>
                </a:solidFill>
                <a:latin typeface="Yu Gothic" panose="020B0400000000000000" pitchFamily="34" charset="-128"/>
                <a:ea typeface="Yu Gothic" panose="020B0400000000000000" pitchFamily="34" charset="-128"/>
                <a:cs typeface="YuGothic"/>
              </a:rPr>
              <a:t>⇒</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コツ・ポイント</a:t>
            </a:r>
            <a:r>
              <a:rPr lang="en-US" altLang="ja-JP" sz="1600" b="1" u="sng" dirty="0">
                <a:solidFill>
                  <a:srgbClr val="172A88"/>
                </a:solidFill>
                <a:latin typeface="Yu Gothic" panose="020B0400000000000000" pitchFamily="34" charset="-128"/>
                <a:ea typeface="Yu Gothic" panose="020B0400000000000000" pitchFamily="34" charset="-128"/>
                <a:cs typeface="YuGothic"/>
              </a:rPr>
              <a:t>17】</a:t>
            </a:r>
            <a:r>
              <a:rPr lang="ja-JP" altLang="en-US" sz="1600" b="1" u="sng" dirty="0">
                <a:solidFill>
                  <a:srgbClr val="172A88"/>
                </a:solidFill>
                <a:latin typeface="Yu Gothic" panose="020B0400000000000000" pitchFamily="34" charset="-128"/>
                <a:ea typeface="Yu Gothic" panose="020B0400000000000000" pitchFamily="34" charset="-128"/>
                <a:cs typeface="YuGothic"/>
              </a:rPr>
              <a:t>応急手当</a:t>
            </a:r>
            <a:endParaRPr lang="ja-JP" altLang="en-US" sz="1600" u="sng" dirty="0">
              <a:solidFill>
                <a:srgbClr val="172A88"/>
              </a:solidFill>
            </a:endParaRPr>
          </a:p>
        </p:txBody>
      </p:sp>
      <p:sp>
        <p:nvSpPr>
          <p:cNvPr id="2334" name="テキスト ボックス 40"/>
          <p:cNvSpPr txBox="1"/>
          <p:nvPr/>
        </p:nvSpPr>
        <p:spPr>
          <a:xfrm>
            <a:off x="708742" y="7773868"/>
            <a:ext cx="5529610" cy="338554"/>
          </a:xfrm>
          <a:prstGeom prst="rect">
            <a:avLst/>
          </a:prstGeom>
          <a:noFill/>
        </p:spPr>
        <p:txBody>
          <a:bodyPr wrap="square">
            <a:spAutoFit/>
          </a:bodyPr>
          <a:lstStyle/>
          <a:p>
            <a:r>
              <a:rPr lang="ja-JP" altLang="en-US" sz="1600" b="1" u="sng" dirty="0">
                <a:solidFill>
                  <a:srgbClr val="172A88"/>
                </a:solidFill>
                <a:latin typeface="Yu Gothic" panose="020B0400000000000000" pitchFamily="34" charset="-128"/>
                <a:ea typeface="Yu Gothic" panose="020B0400000000000000" pitchFamily="34" charset="-128"/>
                <a:cs typeface="YuGothic"/>
              </a:rPr>
              <a:t>⇒</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コツ・ポイント</a:t>
            </a:r>
            <a:r>
              <a:rPr lang="en-US" altLang="ja-JP" sz="1600" b="1" u="sng" dirty="0">
                <a:solidFill>
                  <a:srgbClr val="172A88"/>
                </a:solidFill>
                <a:latin typeface="Yu Gothic" panose="020B0400000000000000" pitchFamily="34" charset="-128"/>
                <a:ea typeface="Yu Gothic" panose="020B0400000000000000" pitchFamily="34" charset="-128"/>
                <a:cs typeface="YuGothic"/>
              </a:rPr>
              <a:t>18】</a:t>
            </a:r>
            <a:r>
              <a:rPr lang="ja-JP" altLang="en-US" sz="1600" b="1" u="sng" dirty="0">
                <a:solidFill>
                  <a:srgbClr val="172A88"/>
                </a:solidFill>
                <a:latin typeface="Yu Gothic" panose="020B0400000000000000" pitchFamily="34" charset="-128"/>
                <a:ea typeface="Yu Gothic" panose="020B0400000000000000" pitchFamily="34" charset="-128"/>
                <a:cs typeface="YuGothic"/>
              </a:rPr>
              <a:t>医薬品等の確保と処方</a:t>
            </a:r>
            <a:endParaRPr lang="ja-JP" altLang="en-US" sz="1600" u="sng" dirty="0">
              <a:solidFill>
                <a:srgbClr val="172A88"/>
              </a:solidFill>
            </a:endParaRPr>
          </a:p>
        </p:txBody>
      </p:sp>
    </p:spTree>
    <p:extLst>
      <p:ext uri="{BB962C8B-B14F-4D97-AF65-F5344CB8AC3E}">
        <p14:creationId xmlns:p14="http://schemas.microsoft.com/office/powerpoint/2010/main" val="498774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6" name="テキスト ボックス 1"/>
          <p:cNvSpPr txBox="1"/>
          <p:nvPr/>
        </p:nvSpPr>
        <p:spPr>
          <a:xfrm>
            <a:off x="151489" y="10148207"/>
            <a:ext cx="720090"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６０</a:t>
            </a:r>
            <a:endParaRPr lang="ja-JP" altLang="en-US">
              <a:solidFill>
                <a:schemeClr val="tx1">
                  <a:lumMod val="50000"/>
                  <a:lumOff val="50000"/>
                </a:schemeClr>
              </a:solidFill>
              <a:latin typeface="+mj-ea"/>
              <a:ea typeface="+mj-ea"/>
            </a:endParaRPr>
          </a:p>
        </p:txBody>
      </p:sp>
      <p:sp>
        <p:nvSpPr>
          <p:cNvPr id="2337" name="object 2"/>
          <p:cNvSpPr txBox="1"/>
          <p:nvPr/>
        </p:nvSpPr>
        <p:spPr>
          <a:xfrm>
            <a:off x="637386" y="969878"/>
            <a:ext cx="64781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r>
              <a:rPr lang="ja-JP" altLang="en-US"/>
              <a:t>２</a:t>
            </a:r>
            <a:r>
              <a:rPr lang="en-US" altLang="ja-JP"/>
              <a:t>. </a:t>
            </a:r>
            <a:r>
              <a:rPr lang="ja-JP" altLang="en-US"/>
              <a:t>トイレの対策の体制整備</a:t>
            </a:r>
          </a:p>
        </p:txBody>
      </p:sp>
      <p:sp>
        <p:nvSpPr>
          <p:cNvPr id="2338" name="object 9"/>
          <p:cNvSpPr txBox="1"/>
          <p:nvPr/>
        </p:nvSpPr>
        <p:spPr>
          <a:xfrm>
            <a:off x="738476" y="3142263"/>
            <a:ext cx="6186293" cy="2064348"/>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r>
              <a:rPr lang="ja-JP" altLang="en-US" dirty="0"/>
              <a:t>既存トイレの使用可否を確認し、使用しないと決めたトイレは、貼り紙などで使用禁止を表示する。</a:t>
            </a:r>
          </a:p>
          <a:p>
            <a:r>
              <a:rPr lang="ja-JP" altLang="en-US" dirty="0"/>
              <a:t>トイレの数が足りない場合には、災害用トイレ（携帯トイレ、簡易トイレ、仮設トイレなど）が備蓄物資にないか確認し、</a:t>
            </a:r>
            <a:r>
              <a:rPr lang="en-US" altLang="ja-JP" dirty="0"/>
              <a:t/>
            </a:r>
            <a:br>
              <a:rPr lang="en-US" altLang="ja-JP" dirty="0"/>
            </a:br>
            <a:r>
              <a:rPr lang="ja-JP" altLang="en-US" dirty="0"/>
              <a:t>ない場合</a:t>
            </a:r>
            <a:r>
              <a:rPr lang="ja-JP" altLang="en-US"/>
              <a:t>には食料・物資班への物資等依頼票を使用して食料・物資班に調達を依頼する。</a:t>
            </a:r>
            <a:endParaRPr lang="ja-JP" altLang="en-US" dirty="0"/>
          </a:p>
        </p:txBody>
      </p:sp>
      <p:grpSp>
        <p:nvGrpSpPr>
          <p:cNvPr id="2339" name="グループ化 4"/>
          <p:cNvGrpSpPr/>
          <p:nvPr/>
        </p:nvGrpSpPr>
        <p:grpSpPr>
          <a:xfrm>
            <a:off x="628650" y="2480310"/>
            <a:ext cx="6357742" cy="504190"/>
            <a:chOff x="728646" y="1851740"/>
            <a:chExt cx="6120130" cy="504190"/>
          </a:xfrm>
        </p:grpSpPr>
        <p:sp>
          <p:nvSpPr>
            <p:cNvPr id="2340"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341"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トイレ状況の確認</a:t>
              </a:r>
            </a:p>
          </p:txBody>
        </p:sp>
        <p:sp>
          <p:nvSpPr>
            <p:cNvPr id="2342"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343"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4F81BD"/>
                  </a:solidFill>
                  <a:latin typeface="Yu Gothic" panose="020B0400000000000000" pitchFamily="34" charset="-128"/>
                  <a:ea typeface="Yu Gothic" panose="020B0400000000000000" pitchFamily="34" charset="-128"/>
                  <a:cs typeface="YuGothic"/>
                </a:rPr>
                <a:t>１</a:t>
              </a:r>
              <a:endParaRPr sz="2100" b="1">
                <a:solidFill>
                  <a:srgbClr val="4F81BD"/>
                </a:solidFill>
                <a:latin typeface="Yu Gothic" panose="020B0400000000000000" pitchFamily="34" charset="-128"/>
                <a:ea typeface="Yu Gothic" panose="020B0400000000000000" pitchFamily="34" charset="-128"/>
                <a:cs typeface="YuGothic"/>
              </a:endParaRPr>
            </a:p>
          </p:txBody>
        </p:sp>
      </p:grpSp>
      <p:grpSp>
        <p:nvGrpSpPr>
          <p:cNvPr id="2344" name="グループ化 9"/>
          <p:cNvGrpSpPr/>
          <p:nvPr/>
        </p:nvGrpSpPr>
        <p:grpSpPr>
          <a:xfrm>
            <a:off x="689917" y="1624372"/>
            <a:ext cx="6283775" cy="648000"/>
            <a:chOff x="689917" y="1624372"/>
            <a:chExt cx="6283775" cy="648000"/>
          </a:xfrm>
        </p:grpSpPr>
        <p:pic>
          <p:nvPicPr>
            <p:cNvPr id="2345" name="グラフィックス 10"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665526"/>
              <a:ext cx="530604" cy="530604"/>
            </a:xfrm>
            <a:prstGeom prst="rect">
              <a:avLst/>
            </a:prstGeom>
          </p:spPr>
        </p:pic>
        <p:sp>
          <p:nvSpPr>
            <p:cNvPr id="2346" name="正方形/長方形 11"/>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47" name="object 9"/>
          <p:cNvSpPr txBox="1"/>
          <p:nvPr/>
        </p:nvSpPr>
        <p:spPr>
          <a:xfrm>
            <a:off x="732236" y="6069972"/>
            <a:ext cx="6186293" cy="2692212"/>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r>
              <a:rPr lang="ja-JP" altLang="en-US" dirty="0"/>
              <a:t>トイレの数が足りない場合には、簡易トイレ等を設置する。その際、女性用トイレの数が十分に確保できるよう配慮する。</a:t>
            </a:r>
          </a:p>
          <a:p>
            <a:r>
              <a:rPr lang="ja-JP" altLang="en-US" dirty="0"/>
              <a:t>仮設トイレが必要であれば、市職員（市職員がいない場合は</a:t>
            </a:r>
            <a:r>
              <a:rPr lang="en-US" altLang="ja-JP" dirty="0"/>
              <a:t/>
            </a:r>
            <a:br>
              <a:rPr lang="en-US" altLang="ja-JP" dirty="0"/>
            </a:br>
            <a:r>
              <a:rPr lang="ja-JP" altLang="en-US" dirty="0"/>
              <a:t>総務班）を通して市災害対策本部に調達を要請する。</a:t>
            </a:r>
          </a:p>
          <a:p>
            <a:r>
              <a:rPr lang="ja-JP" altLang="en-US" dirty="0"/>
              <a:t>仮設トイレの設置場所について、施設管理班と協力して検討</a:t>
            </a:r>
            <a:r>
              <a:rPr lang="en-US" altLang="ja-JP" dirty="0"/>
              <a:t/>
            </a:r>
            <a:br>
              <a:rPr lang="en-US" altLang="ja-JP" dirty="0"/>
            </a:br>
            <a:r>
              <a:rPr lang="ja-JP" altLang="en-US" dirty="0"/>
              <a:t>した上で、設置する。</a:t>
            </a:r>
            <a:endParaRPr lang="en-US" altLang="ja-JP" dirty="0"/>
          </a:p>
          <a:p>
            <a:r>
              <a:rPr lang="ja-JP" altLang="en-US" dirty="0"/>
              <a:t>屋外にトイレを設置した場合は、仮設屋根を設置する。</a:t>
            </a:r>
          </a:p>
        </p:txBody>
      </p:sp>
      <p:grpSp>
        <p:nvGrpSpPr>
          <p:cNvPr id="2348" name="グループ化 13"/>
          <p:cNvGrpSpPr/>
          <p:nvPr/>
        </p:nvGrpSpPr>
        <p:grpSpPr>
          <a:xfrm>
            <a:off x="622410" y="5408019"/>
            <a:ext cx="6357742" cy="504190"/>
            <a:chOff x="728646" y="1851740"/>
            <a:chExt cx="6120130" cy="504190"/>
          </a:xfrm>
        </p:grpSpPr>
        <p:sp>
          <p:nvSpPr>
            <p:cNvPr id="2349"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350"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簡易トイレ設置・仮設トイレ等確保</a:t>
              </a:r>
            </a:p>
          </p:txBody>
        </p:sp>
        <p:sp>
          <p:nvSpPr>
            <p:cNvPr id="2351"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352"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4F81BD"/>
                  </a:solidFill>
                  <a:latin typeface="Yu Gothic" panose="020B0400000000000000" pitchFamily="34" charset="-128"/>
                  <a:ea typeface="Yu Gothic" panose="020B0400000000000000" pitchFamily="34" charset="-128"/>
                  <a:cs typeface="YuGothic"/>
                </a:rPr>
                <a:t>２</a:t>
              </a:r>
              <a:endParaRPr sz="2100" b="1">
                <a:solidFill>
                  <a:srgbClr val="4F81BD"/>
                </a:solidFill>
                <a:latin typeface="Yu Gothic" panose="020B0400000000000000" pitchFamily="34" charset="-128"/>
                <a:ea typeface="Yu Gothic" panose="020B0400000000000000" pitchFamily="34" charset="-128"/>
                <a:cs typeface="YuGothic"/>
              </a:endParaRPr>
            </a:p>
          </p:txBody>
        </p:sp>
      </p:grpSp>
      <p:sp>
        <p:nvSpPr>
          <p:cNvPr id="2353" name="object 5"/>
          <p:cNvSpPr txBox="1"/>
          <p:nvPr/>
        </p:nvSpPr>
        <p:spPr>
          <a:xfrm>
            <a:off x="1419659" y="1860417"/>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様式</a:t>
            </a:r>
            <a:r>
              <a:rPr lang="en-US" altLang="ja-JP" sz="1400" b="1">
                <a:latin typeface="Yu Gothic" panose="020B0400000000000000" pitchFamily="34" charset="-128"/>
                <a:ea typeface="Yu Gothic" panose="020B0400000000000000" pitchFamily="34" charset="-128"/>
                <a:cs typeface="YuGothic"/>
              </a:rPr>
              <a:t>32</a:t>
            </a:r>
            <a:r>
              <a:rPr lang="ja-JP" altLang="en-US" sz="1400" b="1">
                <a:latin typeface="Yu Gothic" panose="020B0400000000000000" pitchFamily="34" charset="-128"/>
                <a:ea typeface="Yu Gothic" panose="020B0400000000000000" pitchFamily="34" charset="-128"/>
                <a:cs typeface="YuGothic"/>
              </a:rPr>
              <a:t>：食料・物資班への物資等依頼票</a:t>
            </a:r>
          </a:p>
        </p:txBody>
      </p:sp>
      <p:sp>
        <p:nvSpPr>
          <p:cNvPr id="2354" name="テキスト ボックス 19"/>
          <p:cNvSpPr txBox="1"/>
          <p:nvPr/>
        </p:nvSpPr>
        <p:spPr>
          <a:xfrm>
            <a:off x="663766" y="9126320"/>
            <a:ext cx="5529610" cy="338554"/>
          </a:xfrm>
          <a:prstGeom prst="rect">
            <a:avLst/>
          </a:prstGeom>
          <a:noFill/>
        </p:spPr>
        <p:txBody>
          <a:bodyPr wrap="square">
            <a:spAutoFit/>
          </a:bodyPr>
          <a:lstStyle/>
          <a:p>
            <a:r>
              <a:rPr lang="ja-JP" altLang="en-US" sz="1600" b="1" u="sng" dirty="0">
                <a:solidFill>
                  <a:srgbClr val="172A88"/>
                </a:solidFill>
                <a:latin typeface="Yu Gothic" panose="020B0400000000000000" pitchFamily="34" charset="-128"/>
                <a:ea typeface="Yu Gothic" panose="020B0400000000000000" pitchFamily="34" charset="-128"/>
                <a:cs typeface="YuGothic"/>
              </a:rPr>
              <a:t>⇒</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コツ・ポイント</a:t>
            </a:r>
            <a:r>
              <a:rPr lang="en-US" altLang="ja-JP" sz="1600" b="1" u="sng" dirty="0">
                <a:solidFill>
                  <a:srgbClr val="172A88"/>
                </a:solidFill>
                <a:latin typeface="Yu Gothic" panose="020B0400000000000000" pitchFamily="34" charset="-128"/>
                <a:ea typeface="Yu Gothic" panose="020B0400000000000000" pitchFamily="34" charset="-128"/>
                <a:cs typeface="YuGothic"/>
              </a:rPr>
              <a:t>19】</a:t>
            </a:r>
            <a:r>
              <a:rPr lang="ja-JP" altLang="en-US" sz="1600" b="1" u="sng" dirty="0">
                <a:solidFill>
                  <a:srgbClr val="172A88"/>
                </a:solidFill>
                <a:latin typeface="Yu Gothic" panose="020B0400000000000000" pitchFamily="34" charset="-128"/>
                <a:ea typeface="Yu Gothic" panose="020B0400000000000000" pitchFamily="34" charset="-128"/>
                <a:cs typeface="YuGothic"/>
              </a:rPr>
              <a:t>トイレの対応</a:t>
            </a:r>
            <a:endParaRPr lang="ja-JP" altLang="en-US" sz="1600" u="sng" dirty="0">
              <a:solidFill>
                <a:srgbClr val="172A88"/>
              </a:solidFill>
            </a:endParaRPr>
          </a:p>
        </p:txBody>
      </p:sp>
    </p:spTree>
    <p:extLst>
      <p:ext uri="{BB962C8B-B14F-4D97-AF65-F5344CB8AC3E}">
        <p14:creationId xmlns:p14="http://schemas.microsoft.com/office/powerpoint/2010/main" val="28007910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 name="テキスト ボックス 1"/>
          <p:cNvSpPr txBox="1"/>
          <p:nvPr/>
        </p:nvSpPr>
        <p:spPr>
          <a:xfrm>
            <a:off x="6755861" y="10175421"/>
            <a:ext cx="748601"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６１</a:t>
            </a:r>
            <a:endParaRPr lang="ja-JP" altLang="en-US">
              <a:solidFill>
                <a:schemeClr val="tx1">
                  <a:lumMod val="50000"/>
                  <a:lumOff val="50000"/>
                </a:schemeClr>
              </a:solidFill>
              <a:latin typeface="+mj-ea"/>
              <a:ea typeface="+mj-ea"/>
            </a:endParaRPr>
          </a:p>
        </p:txBody>
      </p:sp>
      <p:sp>
        <p:nvSpPr>
          <p:cNvPr id="2357" name="object 2"/>
          <p:cNvSpPr txBox="1"/>
          <p:nvPr/>
        </p:nvSpPr>
        <p:spPr>
          <a:xfrm>
            <a:off x="552115" y="956876"/>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r>
              <a:rPr lang="ja-JP" altLang="en-US"/>
              <a:t>２</a:t>
            </a:r>
            <a:r>
              <a:rPr lang="en-US" altLang="ja-JP"/>
              <a:t>. </a:t>
            </a:r>
            <a:r>
              <a:rPr lang="ja-JP" altLang="en-US"/>
              <a:t>トイレの対策の体制整備</a:t>
            </a:r>
          </a:p>
        </p:txBody>
      </p:sp>
      <p:grpSp>
        <p:nvGrpSpPr>
          <p:cNvPr id="2358" name="グループ化 3"/>
          <p:cNvGrpSpPr/>
          <p:nvPr/>
        </p:nvGrpSpPr>
        <p:grpSpPr>
          <a:xfrm>
            <a:off x="693930" y="1668095"/>
            <a:ext cx="6283775" cy="648000"/>
            <a:chOff x="689917" y="1624372"/>
            <a:chExt cx="6283775" cy="648000"/>
          </a:xfrm>
        </p:grpSpPr>
        <p:pic>
          <p:nvPicPr>
            <p:cNvPr id="2359" name="グラフィックス 4"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665526"/>
              <a:ext cx="530604" cy="530604"/>
            </a:xfrm>
            <a:prstGeom prst="rect">
              <a:avLst/>
            </a:prstGeom>
          </p:spPr>
        </p:pic>
        <p:sp>
          <p:nvSpPr>
            <p:cNvPr id="2360" name="正方形/長方形 5"/>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61" name="object 9"/>
          <p:cNvSpPr txBox="1"/>
          <p:nvPr/>
        </p:nvSpPr>
        <p:spPr>
          <a:xfrm>
            <a:off x="749093" y="3142263"/>
            <a:ext cx="6186293" cy="2064348"/>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r>
              <a:rPr lang="ja-JP" altLang="en-US" dirty="0"/>
              <a:t>消毒液、トイレットペーパーや、ペーパータオルなど、トイレ利用者に必要な物品の状況を確認し、不足分は食料・物資班を通じて確保する。</a:t>
            </a:r>
          </a:p>
          <a:p>
            <a:r>
              <a:rPr lang="ja-JP" altLang="en-US" dirty="0"/>
              <a:t>トイレ用衛生用品やスリッパをはじめ、清掃用品・用具など、トイレの対策に必要な物品の状況を確認し、不足分は</a:t>
            </a:r>
            <a:r>
              <a:rPr lang="en-US" altLang="ja-JP" dirty="0"/>
              <a:t/>
            </a:r>
            <a:br>
              <a:rPr lang="en-US" altLang="ja-JP" dirty="0"/>
            </a:br>
            <a:r>
              <a:rPr lang="ja-JP" altLang="en-US" dirty="0"/>
              <a:t>食料・物資班を通じて確保する。</a:t>
            </a:r>
          </a:p>
        </p:txBody>
      </p:sp>
      <p:grpSp>
        <p:nvGrpSpPr>
          <p:cNvPr id="2362" name="グループ化 7"/>
          <p:cNvGrpSpPr/>
          <p:nvPr/>
        </p:nvGrpSpPr>
        <p:grpSpPr>
          <a:xfrm>
            <a:off x="639267" y="2480310"/>
            <a:ext cx="6357742" cy="504190"/>
            <a:chOff x="728646" y="1851740"/>
            <a:chExt cx="6120130" cy="504190"/>
          </a:xfrm>
        </p:grpSpPr>
        <p:sp>
          <p:nvSpPr>
            <p:cNvPr id="2363"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364"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トイレ用品の確保</a:t>
              </a:r>
            </a:p>
          </p:txBody>
        </p:sp>
        <p:sp>
          <p:nvSpPr>
            <p:cNvPr id="2365"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366"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4F81BD"/>
                  </a:solidFill>
                  <a:latin typeface="Yu Gothic" panose="020B0400000000000000" pitchFamily="34" charset="-128"/>
                  <a:ea typeface="Yu Gothic" panose="020B0400000000000000" pitchFamily="34" charset="-128"/>
                  <a:cs typeface="YuGothic"/>
                </a:rPr>
                <a:t>３</a:t>
              </a:r>
              <a:endParaRPr sz="2100" b="1">
                <a:solidFill>
                  <a:srgbClr val="4F81BD"/>
                </a:solidFill>
                <a:latin typeface="Yu Gothic" panose="020B0400000000000000" pitchFamily="34" charset="-128"/>
                <a:ea typeface="Yu Gothic" panose="020B0400000000000000" pitchFamily="34" charset="-128"/>
                <a:cs typeface="YuGothic"/>
              </a:endParaRPr>
            </a:p>
          </p:txBody>
        </p:sp>
      </p:grpSp>
      <p:sp>
        <p:nvSpPr>
          <p:cNvPr id="2367" name="object 5"/>
          <p:cNvSpPr txBox="1"/>
          <p:nvPr/>
        </p:nvSpPr>
        <p:spPr>
          <a:xfrm>
            <a:off x="1380161" y="1873328"/>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dirty="0">
                <a:latin typeface="Yu Gothic" panose="020B0400000000000000" pitchFamily="34" charset="-128"/>
                <a:ea typeface="Yu Gothic" panose="020B0400000000000000" pitchFamily="34" charset="-128"/>
                <a:cs typeface="YuGothic"/>
              </a:rPr>
              <a:t>様式</a:t>
            </a:r>
            <a:r>
              <a:rPr lang="en-US" altLang="ja-JP" sz="1400" b="1" dirty="0">
                <a:latin typeface="Yu Gothic" panose="020B0400000000000000" pitchFamily="34" charset="-128"/>
                <a:ea typeface="Yu Gothic" panose="020B0400000000000000" pitchFamily="34" charset="-128"/>
                <a:cs typeface="YuGothic"/>
              </a:rPr>
              <a:t>31</a:t>
            </a:r>
            <a:r>
              <a:rPr lang="ja-JP" altLang="en-US" sz="1400" b="1" dirty="0">
                <a:latin typeface="Yu Gothic" panose="020B0400000000000000" pitchFamily="34" charset="-128"/>
                <a:ea typeface="Yu Gothic" panose="020B0400000000000000" pitchFamily="34" charset="-128"/>
                <a:cs typeface="YuGothic"/>
              </a:rPr>
              <a:t>：トイレ使用注意チラシ</a:t>
            </a:r>
          </a:p>
        </p:txBody>
      </p:sp>
      <p:sp>
        <p:nvSpPr>
          <p:cNvPr id="2368" name="object 9"/>
          <p:cNvSpPr txBox="1"/>
          <p:nvPr/>
        </p:nvSpPr>
        <p:spPr>
          <a:xfrm>
            <a:off x="742853" y="6068568"/>
            <a:ext cx="6186293" cy="1424172"/>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r>
              <a:rPr lang="ja-JP" altLang="en-US" dirty="0"/>
              <a:t>使用するトイレの状況に応じて、使用上の注意点を確認し、</a:t>
            </a:r>
            <a:r>
              <a:rPr lang="en-US" altLang="ja-JP" dirty="0"/>
              <a:t/>
            </a:r>
            <a:br>
              <a:rPr lang="en-US" altLang="ja-JP" dirty="0"/>
            </a:br>
            <a:r>
              <a:rPr lang="ja-JP" altLang="en-US" dirty="0"/>
              <a:t>使用ルールを定める。</a:t>
            </a:r>
          </a:p>
          <a:p>
            <a:r>
              <a:rPr lang="ja-JP" altLang="en-US" dirty="0"/>
              <a:t>施設内に、「トイレ使用注意チラシ」を張り出し、掲示板へ</a:t>
            </a:r>
            <a:r>
              <a:rPr lang="en-US" altLang="ja-JP" dirty="0"/>
              <a:t/>
            </a:r>
            <a:br>
              <a:rPr lang="en-US" altLang="ja-JP" dirty="0"/>
            </a:br>
            <a:r>
              <a:rPr lang="ja-JP" altLang="en-US"/>
              <a:t>大きく掲示</a:t>
            </a:r>
            <a:r>
              <a:rPr lang="ja-JP" altLang="en-US" dirty="0"/>
              <a:t>するなどして、利用者に衛生的な使用を呼び掛ける。</a:t>
            </a:r>
          </a:p>
        </p:txBody>
      </p:sp>
      <p:grpSp>
        <p:nvGrpSpPr>
          <p:cNvPr id="2369" name="グループ化 14"/>
          <p:cNvGrpSpPr/>
          <p:nvPr/>
        </p:nvGrpSpPr>
        <p:grpSpPr>
          <a:xfrm>
            <a:off x="633027" y="5406615"/>
            <a:ext cx="6357742" cy="504190"/>
            <a:chOff x="728646" y="1851740"/>
            <a:chExt cx="6120130" cy="504190"/>
          </a:xfrm>
        </p:grpSpPr>
        <p:sp>
          <p:nvSpPr>
            <p:cNvPr id="2370"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371"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トイレ使用ルールの周知</a:t>
              </a:r>
            </a:p>
          </p:txBody>
        </p:sp>
        <p:sp>
          <p:nvSpPr>
            <p:cNvPr id="2372"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373"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4F81BD"/>
                  </a:solidFill>
                  <a:latin typeface="Yu Gothic" panose="020B0400000000000000" pitchFamily="34" charset="-128"/>
                  <a:ea typeface="Yu Gothic" panose="020B0400000000000000" pitchFamily="34" charset="-128"/>
                  <a:cs typeface="YuGothic"/>
                </a:rPr>
                <a:t>４</a:t>
              </a:r>
              <a:endParaRPr sz="2100" b="1">
                <a:solidFill>
                  <a:srgbClr val="4F81BD"/>
                </a:solidFill>
                <a:latin typeface="Yu Gothic" panose="020B0400000000000000" pitchFamily="34" charset="-128"/>
                <a:ea typeface="Yu Gothic" panose="020B0400000000000000" pitchFamily="34" charset="-128"/>
                <a:cs typeface="YuGothic"/>
              </a:endParaRPr>
            </a:p>
          </p:txBody>
        </p:sp>
      </p:grpSp>
    </p:spTree>
    <p:extLst>
      <p:ext uri="{BB962C8B-B14F-4D97-AF65-F5344CB8AC3E}">
        <p14:creationId xmlns:p14="http://schemas.microsoft.com/office/powerpoint/2010/main" val="30410537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 name="テキスト ボックス 1"/>
          <p:cNvSpPr txBox="1"/>
          <p:nvPr/>
        </p:nvSpPr>
        <p:spPr>
          <a:xfrm>
            <a:off x="151489" y="10148207"/>
            <a:ext cx="720090"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６２</a:t>
            </a:r>
            <a:endParaRPr lang="ja-JP" altLang="en-US">
              <a:solidFill>
                <a:schemeClr val="tx1">
                  <a:lumMod val="50000"/>
                  <a:lumOff val="50000"/>
                </a:schemeClr>
              </a:solidFill>
              <a:latin typeface="+mj-ea"/>
              <a:ea typeface="+mj-ea"/>
            </a:endParaRPr>
          </a:p>
        </p:txBody>
      </p:sp>
      <p:sp>
        <p:nvSpPr>
          <p:cNvPr id="2376" name="object 2"/>
          <p:cNvSpPr txBox="1"/>
          <p:nvPr/>
        </p:nvSpPr>
        <p:spPr>
          <a:xfrm>
            <a:off x="637386" y="969878"/>
            <a:ext cx="64781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r>
              <a:rPr lang="ja-JP" altLang="en-US"/>
              <a:t>２</a:t>
            </a:r>
            <a:r>
              <a:rPr lang="en-US" altLang="ja-JP"/>
              <a:t>. </a:t>
            </a:r>
            <a:r>
              <a:rPr lang="ja-JP" altLang="en-US"/>
              <a:t>トイレの対策の体制整備</a:t>
            </a:r>
          </a:p>
        </p:txBody>
      </p:sp>
      <p:sp>
        <p:nvSpPr>
          <p:cNvPr id="2377" name="object 9"/>
          <p:cNvSpPr txBox="1"/>
          <p:nvPr/>
        </p:nvSpPr>
        <p:spPr>
          <a:xfrm>
            <a:off x="738476" y="3142263"/>
            <a:ext cx="6186293" cy="2692212"/>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r>
              <a:rPr lang="ja-JP" altLang="en-US" dirty="0"/>
              <a:t>避難者への呼びかけを通じて、トイレの清掃体制を整備する。</a:t>
            </a:r>
            <a:endParaRPr lang="en-US" altLang="ja-JP" dirty="0"/>
          </a:p>
          <a:p>
            <a:r>
              <a:rPr lang="ja-JP" altLang="en-US" dirty="0"/>
              <a:t>清掃体制は情報班を通じて、避難所内に周知する。</a:t>
            </a:r>
          </a:p>
          <a:p>
            <a:r>
              <a:rPr lang="ja-JP" altLang="en-US" dirty="0"/>
              <a:t>避難者によるトイレの清掃が定着するまで、１日に数回見回りを行い、必要に応じて一緒に掃除を行う。</a:t>
            </a:r>
          </a:p>
          <a:p>
            <a:r>
              <a:rPr lang="ja-JP" altLang="en-US" dirty="0"/>
              <a:t>汲取りが必要な場合には、できるだけ早めに市職員（市職員がいない場合は総務班の班長）を通して市災害対策本部に汲み取りを要請する。</a:t>
            </a:r>
          </a:p>
        </p:txBody>
      </p:sp>
      <p:grpSp>
        <p:nvGrpSpPr>
          <p:cNvPr id="2378" name="グループ化 21"/>
          <p:cNvGrpSpPr/>
          <p:nvPr/>
        </p:nvGrpSpPr>
        <p:grpSpPr>
          <a:xfrm>
            <a:off x="628650" y="2480310"/>
            <a:ext cx="6357742" cy="504190"/>
            <a:chOff x="728646" y="1851740"/>
            <a:chExt cx="6120130" cy="504190"/>
          </a:xfrm>
        </p:grpSpPr>
        <p:sp>
          <p:nvSpPr>
            <p:cNvPr id="2379"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380"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清掃体制づくり</a:t>
              </a:r>
            </a:p>
          </p:txBody>
        </p:sp>
        <p:sp>
          <p:nvSpPr>
            <p:cNvPr id="2381"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382"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4F81BD"/>
                  </a:solidFill>
                  <a:latin typeface="Yu Gothic" panose="020B0400000000000000" pitchFamily="34" charset="-128"/>
                  <a:ea typeface="Yu Gothic" panose="020B0400000000000000" pitchFamily="34" charset="-128"/>
                  <a:cs typeface="YuGothic"/>
                </a:rPr>
                <a:t>５</a:t>
              </a:r>
              <a:endParaRPr sz="2100" b="1">
                <a:solidFill>
                  <a:srgbClr val="4F81BD"/>
                </a:solidFill>
                <a:latin typeface="Yu Gothic" panose="020B0400000000000000" pitchFamily="34" charset="-128"/>
                <a:ea typeface="Yu Gothic" panose="020B0400000000000000" pitchFamily="34" charset="-128"/>
                <a:cs typeface="YuGothic"/>
              </a:endParaRPr>
            </a:p>
          </p:txBody>
        </p:sp>
      </p:grpSp>
      <p:grpSp>
        <p:nvGrpSpPr>
          <p:cNvPr id="2383" name="グループ化 26"/>
          <p:cNvGrpSpPr/>
          <p:nvPr/>
        </p:nvGrpSpPr>
        <p:grpSpPr>
          <a:xfrm>
            <a:off x="689917" y="1624372"/>
            <a:ext cx="6283775" cy="648000"/>
            <a:chOff x="689917" y="1624372"/>
            <a:chExt cx="6283775" cy="648000"/>
          </a:xfrm>
        </p:grpSpPr>
        <p:pic>
          <p:nvPicPr>
            <p:cNvPr id="2384" name="グラフィックス 27"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665526"/>
              <a:ext cx="530604" cy="530604"/>
            </a:xfrm>
            <a:prstGeom prst="rect">
              <a:avLst/>
            </a:prstGeom>
          </p:spPr>
        </p:pic>
        <p:sp>
          <p:nvSpPr>
            <p:cNvPr id="2385" name="正方形/長方形 28"/>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86" name="object 5"/>
          <p:cNvSpPr txBox="1"/>
          <p:nvPr/>
        </p:nvSpPr>
        <p:spPr>
          <a:xfrm>
            <a:off x="1419659" y="1860417"/>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16084046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8" name="テキスト ボックス 1"/>
          <p:cNvSpPr txBox="1"/>
          <p:nvPr/>
        </p:nvSpPr>
        <p:spPr>
          <a:xfrm>
            <a:off x="6755861" y="10175421"/>
            <a:ext cx="748601"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６３</a:t>
            </a:r>
            <a:endParaRPr lang="ja-JP" altLang="en-US">
              <a:solidFill>
                <a:schemeClr val="tx1">
                  <a:lumMod val="50000"/>
                  <a:lumOff val="50000"/>
                </a:schemeClr>
              </a:solidFill>
              <a:latin typeface="+mj-ea"/>
              <a:ea typeface="+mj-ea"/>
            </a:endParaRPr>
          </a:p>
        </p:txBody>
      </p:sp>
      <p:sp>
        <p:nvSpPr>
          <p:cNvPr id="2389" name="object 2"/>
          <p:cNvSpPr txBox="1"/>
          <p:nvPr/>
        </p:nvSpPr>
        <p:spPr>
          <a:xfrm>
            <a:off x="552116" y="956876"/>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r>
              <a:rPr lang="ja-JP" altLang="en-US"/>
              <a:t>３</a:t>
            </a:r>
            <a:r>
              <a:rPr lang="en-US" altLang="ja-JP"/>
              <a:t>. </a:t>
            </a:r>
            <a:r>
              <a:rPr lang="ja-JP" altLang="en-US"/>
              <a:t>その他、共有空間の環境管理</a:t>
            </a:r>
          </a:p>
        </p:txBody>
      </p:sp>
      <p:grpSp>
        <p:nvGrpSpPr>
          <p:cNvPr id="2390" name="グループ化 3"/>
          <p:cNvGrpSpPr/>
          <p:nvPr/>
        </p:nvGrpSpPr>
        <p:grpSpPr>
          <a:xfrm>
            <a:off x="693931" y="1668095"/>
            <a:ext cx="6283775" cy="648000"/>
            <a:chOff x="689917" y="1624372"/>
            <a:chExt cx="6283775" cy="648000"/>
          </a:xfrm>
        </p:grpSpPr>
        <p:pic>
          <p:nvPicPr>
            <p:cNvPr id="2391" name="グラフィックス 4"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665526"/>
              <a:ext cx="530604" cy="530604"/>
            </a:xfrm>
            <a:prstGeom prst="rect">
              <a:avLst/>
            </a:prstGeom>
          </p:spPr>
        </p:pic>
        <p:sp>
          <p:nvSpPr>
            <p:cNvPr id="2392" name="正方形/長方形 5"/>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93" name="object 9"/>
          <p:cNvSpPr txBox="1"/>
          <p:nvPr/>
        </p:nvSpPr>
        <p:spPr>
          <a:xfrm>
            <a:off x="749094" y="3142263"/>
            <a:ext cx="6186293" cy="3166188"/>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r>
              <a:rPr lang="ja-JP" altLang="en-US" dirty="0"/>
              <a:t>総務班と連携し、敷地内にごみ集積所を決める。</a:t>
            </a:r>
          </a:p>
          <a:p>
            <a:r>
              <a:rPr lang="ja-JP" altLang="en-US" dirty="0"/>
              <a:t>ごみ集積所では、地域の規定に従い、分別の種類ごとに置き場を決めて表示する。</a:t>
            </a:r>
          </a:p>
          <a:p>
            <a:r>
              <a:rPr lang="ja-JP" altLang="en-US" dirty="0"/>
              <a:t>ごみ集積所の場所やごみの分別方法は情報掲示板に大きく掲示するなどして避難所利用者全員に確実に伝わるようにして、周知する。</a:t>
            </a:r>
          </a:p>
          <a:p>
            <a:r>
              <a:rPr lang="ja-JP" altLang="en-US" dirty="0"/>
              <a:t>必要に応じて、ごみ集積場で適切に分別されているか確認する。</a:t>
            </a:r>
          </a:p>
          <a:p>
            <a:r>
              <a:rPr lang="ja-JP" altLang="en-US" dirty="0"/>
              <a:t>ごみの収集を、市災害対策本部に要請する。</a:t>
            </a:r>
          </a:p>
        </p:txBody>
      </p:sp>
      <p:grpSp>
        <p:nvGrpSpPr>
          <p:cNvPr id="2394" name="グループ化 7"/>
          <p:cNvGrpSpPr/>
          <p:nvPr/>
        </p:nvGrpSpPr>
        <p:grpSpPr>
          <a:xfrm>
            <a:off x="639268" y="2480310"/>
            <a:ext cx="6357742" cy="504190"/>
            <a:chOff x="728646" y="1851740"/>
            <a:chExt cx="6120130" cy="504190"/>
          </a:xfrm>
        </p:grpSpPr>
        <p:sp>
          <p:nvSpPr>
            <p:cNvPr id="2395"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396"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ごみ置き場（管理）</a:t>
              </a:r>
            </a:p>
          </p:txBody>
        </p:sp>
        <p:sp>
          <p:nvSpPr>
            <p:cNvPr id="2397"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398"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4F81BD"/>
                  </a:solidFill>
                  <a:latin typeface="Yu Gothic" panose="020B0400000000000000" pitchFamily="34" charset="-128"/>
                  <a:ea typeface="Yu Gothic" panose="020B0400000000000000" pitchFamily="34" charset="-128"/>
                  <a:cs typeface="YuGothic"/>
                </a:rPr>
                <a:t>１</a:t>
              </a:r>
              <a:endParaRPr sz="2100" b="1">
                <a:solidFill>
                  <a:srgbClr val="4F81BD"/>
                </a:solidFill>
                <a:latin typeface="Yu Gothic" panose="020B0400000000000000" pitchFamily="34" charset="-128"/>
                <a:ea typeface="Yu Gothic" panose="020B0400000000000000" pitchFamily="34" charset="-128"/>
                <a:cs typeface="YuGothic"/>
              </a:endParaRPr>
            </a:p>
          </p:txBody>
        </p:sp>
      </p:grpSp>
      <p:sp>
        <p:nvSpPr>
          <p:cNvPr id="2399" name="object 5"/>
          <p:cNvSpPr txBox="1"/>
          <p:nvPr/>
        </p:nvSpPr>
        <p:spPr>
          <a:xfrm>
            <a:off x="1380162" y="1873328"/>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sp>
        <p:nvSpPr>
          <p:cNvPr id="2400" name="object 9"/>
          <p:cNvSpPr txBox="1"/>
          <p:nvPr/>
        </p:nvSpPr>
        <p:spPr>
          <a:xfrm>
            <a:off x="742854" y="7398773"/>
            <a:ext cx="6186293" cy="2538324"/>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r>
              <a:rPr lang="ja-JP" altLang="en-US" dirty="0"/>
              <a:t>断水している場合は、飲料水、手洗い、洗顔、洗髪、洗濯などに使う生活用水やトイレ用の水を確保する。</a:t>
            </a:r>
          </a:p>
          <a:p>
            <a:r>
              <a:rPr lang="ja-JP" altLang="en-US" dirty="0"/>
              <a:t>断水時に、給水車などから生活用水が確保できたら、簡易の</a:t>
            </a:r>
            <a:r>
              <a:rPr lang="en-US" altLang="ja-JP" dirty="0"/>
              <a:t/>
            </a:r>
            <a:br>
              <a:rPr lang="en-US" altLang="ja-JP" dirty="0"/>
            </a:br>
            <a:r>
              <a:rPr lang="ja-JP" altLang="en-US" dirty="0"/>
              <a:t>手洗い場（蛇口のあるタンクに水を入れたもの）を設置する。</a:t>
            </a:r>
          </a:p>
          <a:p>
            <a:r>
              <a:rPr lang="ja-JP" altLang="en-US" dirty="0"/>
              <a:t>炊き出し、洗濯、風呂、シャワーなどの場所は、総務班と連携し、浄化槽や下水道などの排水処理設備に流せるところに設置できるよう検討する。</a:t>
            </a:r>
          </a:p>
        </p:txBody>
      </p:sp>
      <p:grpSp>
        <p:nvGrpSpPr>
          <p:cNvPr id="2401" name="グループ化 14"/>
          <p:cNvGrpSpPr/>
          <p:nvPr/>
        </p:nvGrpSpPr>
        <p:grpSpPr>
          <a:xfrm>
            <a:off x="633028" y="6736820"/>
            <a:ext cx="6357742" cy="504190"/>
            <a:chOff x="728646" y="1851740"/>
            <a:chExt cx="6120130" cy="504190"/>
          </a:xfrm>
        </p:grpSpPr>
        <p:sp>
          <p:nvSpPr>
            <p:cNvPr id="2402"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403"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zh-TW" altLang="en-US" sz="2000" b="1">
                  <a:solidFill>
                    <a:srgbClr val="FFFFFF"/>
                  </a:solidFill>
                  <a:latin typeface="Yu Gothic" panose="020B0400000000000000" pitchFamily="34" charset="-128"/>
                  <a:ea typeface="Yu Gothic" panose="020B0400000000000000" pitchFamily="34" charset="-128"/>
                  <a:cs typeface="YuGothic"/>
                </a:rPr>
                <a:t>水場（洗面等）</a:t>
              </a:r>
            </a:p>
          </p:txBody>
        </p:sp>
        <p:sp>
          <p:nvSpPr>
            <p:cNvPr id="2404"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405"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4F81BD"/>
                  </a:solidFill>
                  <a:latin typeface="Yu Gothic" panose="020B0400000000000000" pitchFamily="34" charset="-128"/>
                  <a:ea typeface="Yu Gothic" panose="020B0400000000000000" pitchFamily="34" charset="-128"/>
                  <a:cs typeface="YuGothic"/>
                </a:rPr>
                <a:t>２</a:t>
              </a:r>
              <a:endParaRPr sz="2100" b="1">
                <a:solidFill>
                  <a:srgbClr val="4F81BD"/>
                </a:solidFill>
                <a:latin typeface="Yu Gothic" panose="020B0400000000000000" pitchFamily="34" charset="-128"/>
                <a:ea typeface="Yu Gothic" panose="020B0400000000000000" pitchFamily="34" charset="-128"/>
                <a:cs typeface="YuGothic"/>
              </a:endParaRPr>
            </a:p>
          </p:txBody>
        </p:sp>
      </p:grpSp>
      <p:sp>
        <p:nvSpPr>
          <p:cNvPr id="2406" name="テキスト ボックス 19"/>
          <p:cNvSpPr txBox="1"/>
          <p:nvPr/>
        </p:nvSpPr>
        <p:spPr>
          <a:xfrm>
            <a:off x="708743" y="6329582"/>
            <a:ext cx="5529610" cy="338554"/>
          </a:xfrm>
          <a:prstGeom prst="rect">
            <a:avLst/>
          </a:prstGeom>
          <a:noFill/>
        </p:spPr>
        <p:txBody>
          <a:bodyPr wrap="square">
            <a:spAutoFit/>
          </a:bodyPr>
          <a:lstStyle/>
          <a:p>
            <a:r>
              <a:rPr lang="ja-JP" altLang="en-US" sz="1600" b="1" u="sng" dirty="0">
                <a:solidFill>
                  <a:srgbClr val="172A88"/>
                </a:solidFill>
                <a:latin typeface="Yu Gothic" panose="020B0400000000000000" pitchFamily="34" charset="-128"/>
                <a:ea typeface="Yu Gothic" panose="020B0400000000000000" pitchFamily="34" charset="-128"/>
                <a:cs typeface="YuGothic"/>
              </a:rPr>
              <a:t>⇒</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コツ・ポイント</a:t>
            </a:r>
            <a:r>
              <a:rPr lang="en-US" altLang="ja-JP" sz="1600" b="1" u="sng" dirty="0">
                <a:solidFill>
                  <a:srgbClr val="172A88"/>
                </a:solidFill>
                <a:latin typeface="Yu Gothic" panose="020B0400000000000000" pitchFamily="34" charset="-128"/>
                <a:ea typeface="Yu Gothic" panose="020B0400000000000000" pitchFamily="34" charset="-128"/>
                <a:cs typeface="YuGothic"/>
              </a:rPr>
              <a:t>20】</a:t>
            </a:r>
            <a:r>
              <a:rPr lang="ja-JP" altLang="en-US" sz="1600" b="1" u="sng" dirty="0">
                <a:solidFill>
                  <a:srgbClr val="172A88"/>
                </a:solidFill>
                <a:latin typeface="Yu Gothic" panose="020B0400000000000000" pitchFamily="34" charset="-128"/>
                <a:ea typeface="Yu Gothic" panose="020B0400000000000000" pitchFamily="34" charset="-128"/>
                <a:cs typeface="YuGothic"/>
              </a:rPr>
              <a:t>ごみの対応</a:t>
            </a:r>
            <a:endParaRPr lang="ja-JP" altLang="en-US" sz="1600" u="sng" dirty="0">
              <a:solidFill>
                <a:srgbClr val="172A88"/>
              </a:solidFill>
            </a:endParaRPr>
          </a:p>
        </p:txBody>
      </p:sp>
      <p:sp>
        <p:nvSpPr>
          <p:cNvPr id="2407" name="テキスト ボックス 20"/>
          <p:cNvSpPr txBox="1"/>
          <p:nvPr/>
        </p:nvSpPr>
        <p:spPr>
          <a:xfrm>
            <a:off x="685977" y="9991627"/>
            <a:ext cx="5529610" cy="338554"/>
          </a:xfrm>
          <a:prstGeom prst="rect">
            <a:avLst/>
          </a:prstGeom>
          <a:noFill/>
        </p:spPr>
        <p:txBody>
          <a:bodyPr wrap="square">
            <a:spAutoFit/>
          </a:bodyPr>
          <a:lstStyle/>
          <a:p>
            <a:r>
              <a:rPr lang="ja-JP" altLang="en-US" sz="1600" b="1" u="sng" dirty="0">
                <a:solidFill>
                  <a:srgbClr val="172A88"/>
                </a:solidFill>
                <a:latin typeface="Yu Gothic" panose="020B0400000000000000" pitchFamily="34" charset="-128"/>
                <a:ea typeface="Yu Gothic" panose="020B0400000000000000" pitchFamily="34" charset="-128"/>
                <a:cs typeface="YuGothic"/>
              </a:rPr>
              <a:t>⇒</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コツ・ポイント</a:t>
            </a:r>
            <a:r>
              <a:rPr lang="en-US" altLang="ja-JP" sz="1600" b="1" u="sng" dirty="0">
                <a:solidFill>
                  <a:srgbClr val="172A88"/>
                </a:solidFill>
                <a:latin typeface="Yu Gothic" panose="020B0400000000000000" pitchFamily="34" charset="-128"/>
                <a:ea typeface="Yu Gothic" panose="020B0400000000000000" pitchFamily="34" charset="-128"/>
                <a:cs typeface="YuGothic"/>
              </a:rPr>
              <a:t>21】</a:t>
            </a:r>
            <a:r>
              <a:rPr lang="ja-JP" altLang="en-US" sz="1600" b="1" u="sng" dirty="0">
                <a:solidFill>
                  <a:srgbClr val="172A88"/>
                </a:solidFill>
                <a:latin typeface="Yu Gothic" panose="020B0400000000000000" pitchFamily="34" charset="-128"/>
                <a:ea typeface="Yu Gothic" panose="020B0400000000000000" pitchFamily="34" charset="-128"/>
                <a:cs typeface="YuGothic"/>
              </a:rPr>
              <a:t>生活用水の確保と排水処理</a:t>
            </a:r>
            <a:endParaRPr lang="ja-JP" altLang="en-US" sz="1600" u="sng" dirty="0">
              <a:solidFill>
                <a:srgbClr val="172A88"/>
              </a:solidFill>
            </a:endParaRPr>
          </a:p>
        </p:txBody>
      </p:sp>
    </p:spTree>
    <p:extLst>
      <p:ext uri="{BB962C8B-B14F-4D97-AF65-F5344CB8AC3E}">
        <p14:creationId xmlns:p14="http://schemas.microsoft.com/office/powerpoint/2010/main" val="12194482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9" name="テキスト ボックス 1"/>
          <p:cNvSpPr txBox="1"/>
          <p:nvPr/>
        </p:nvSpPr>
        <p:spPr>
          <a:xfrm>
            <a:off x="151489" y="10148207"/>
            <a:ext cx="720090"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６４</a:t>
            </a:r>
            <a:endParaRPr lang="ja-JP" altLang="en-US">
              <a:solidFill>
                <a:schemeClr val="tx1">
                  <a:lumMod val="50000"/>
                  <a:lumOff val="50000"/>
                </a:schemeClr>
              </a:solidFill>
              <a:latin typeface="+mj-ea"/>
              <a:ea typeface="+mj-ea"/>
            </a:endParaRPr>
          </a:p>
        </p:txBody>
      </p:sp>
      <p:sp>
        <p:nvSpPr>
          <p:cNvPr id="2410" name="object 2"/>
          <p:cNvSpPr txBox="1"/>
          <p:nvPr/>
        </p:nvSpPr>
        <p:spPr>
          <a:xfrm>
            <a:off x="637386" y="969878"/>
            <a:ext cx="64781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r>
              <a:rPr lang="ja-JP" altLang="en-US"/>
              <a:t>３</a:t>
            </a:r>
            <a:r>
              <a:rPr lang="en-US" altLang="ja-JP"/>
              <a:t>. </a:t>
            </a:r>
            <a:r>
              <a:rPr lang="ja-JP" altLang="en-US"/>
              <a:t>その他、共有空間の環境管理</a:t>
            </a:r>
          </a:p>
        </p:txBody>
      </p:sp>
      <p:sp>
        <p:nvSpPr>
          <p:cNvPr id="2411" name="object 9"/>
          <p:cNvSpPr txBox="1"/>
          <p:nvPr/>
        </p:nvSpPr>
        <p:spPr>
          <a:xfrm>
            <a:off x="738476" y="3056535"/>
            <a:ext cx="6186293" cy="1424172"/>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r>
              <a:rPr lang="ja-JP" altLang="en-US" dirty="0"/>
              <a:t>総務班と協力して、男女別の更衣室（男性用スペース、女性用スペース）を整備する。</a:t>
            </a:r>
          </a:p>
          <a:p>
            <a:r>
              <a:rPr lang="ja-JP" altLang="en-US" dirty="0"/>
              <a:t>更衣室内（男性用スペース、女性用スペース）の清掃・管理の当番を決め、定期的に行ってもらう。</a:t>
            </a:r>
          </a:p>
        </p:txBody>
      </p:sp>
      <p:grpSp>
        <p:nvGrpSpPr>
          <p:cNvPr id="2412" name="グループ化 4"/>
          <p:cNvGrpSpPr/>
          <p:nvPr/>
        </p:nvGrpSpPr>
        <p:grpSpPr>
          <a:xfrm>
            <a:off x="628650" y="2480310"/>
            <a:ext cx="6357742" cy="504190"/>
            <a:chOff x="728646" y="1851740"/>
            <a:chExt cx="6120130" cy="504190"/>
          </a:xfrm>
        </p:grpSpPr>
        <p:sp>
          <p:nvSpPr>
            <p:cNvPr id="2413"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414"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更衣室（管理）</a:t>
              </a:r>
            </a:p>
          </p:txBody>
        </p:sp>
        <p:sp>
          <p:nvSpPr>
            <p:cNvPr id="2415"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416"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4F81BD"/>
                  </a:solidFill>
                  <a:latin typeface="Yu Gothic" panose="020B0400000000000000" pitchFamily="34" charset="-128"/>
                  <a:ea typeface="Yu Gothic" panose="020B0400000000000000" pitchFamily="34" charset="-128"/>
                  <a:cs typeface="YuGothic"/>
                </a:rPr>
                <a:t>３</a:t>
              </a:r>
              <a:endParaRPr sz="2100" b="1">
                <a:solidFill>
                  <a:srgbClr val="4F81BD"/>
                </a:solidFill>
                <a:latin typeface="Yu Gothic" panose="020B0400000000000000" pitchFamily="34" charset="-128"/>
                <a:ea typeface="Yu Gothic" panose="020B0400000000000000" pitchFamily="34" charset="-128"/>
                <a:cs typeface="YuGothic"/>
              </a:endParaRPr>
            </a:p>
          </p:txBody>
        </p:sp>
      </p:grpSp>
      <p:grpSp>
        <p:nvGrpSpPr>
          <p:cNvPr id="2417" name="グループ化 9"/>
          <p:cNvGrpSpPr/>
          <p:nvPr/>
        </p:nvGrpSpPr>
        <p:grpSpPr>
          <a:xfrm>
            <a:off x="689917" y="1624372"/>
            <a:ext cx="6283775" cy="648000"/>
            <a:chOff x="689917" y="1624372"/>
            <a:chExt cx="6283775" cy="648000"/>
          </a:xfrm>
        </p:grpSpPr>
        <p:pic>
          <p:nvPicPr>
            <p:cNvPr id="2418" name="グラフィックス 10"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665526"/>
              <a:ext cx="530604" cy="530604"/>
            </a:xfrm>
            <a:prstGeom prst="rect">
              <a:avLst/>
            </a:prstGeom>
          </p:spPr>
        </p:pic>
        <p:sp>
          <p:nvSpPr>
            <p:cNvPr id="2419" name="正方形/長方形 11"/>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20" name="object 5"/>
          <p:cNvSpPr txBox="1"/>
          <p:nvPr/>
        </p:nvSpPr>
        <p:spPr>
          <a:xfrm>
            <a:off x="1419659" y="1860417"/>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様式</a:t>
            </a:r>
            <a:r>
              <a:rPr lang="en-US" altLang="ja-JP" sz="1400" b="1">
                <a:latin typeface="Yu Gothic" panose="020B0400000000000000" pitchFamily="34" charset="-128"/>
                <a:ea typeface="Yu Gothic" panose="020B0400000000000000" pitchFamily="34" charset="-128"/>
                <a:cs typeface="YuGothic"/>
              </a:rPr>
              <a:t>32</a:t>
            </a:r>
            <a:r>
              <a:rPr lang="ja-JP" altLang="en-US" sz="1400" b="1">
                <a:latin typeface="Yu Gothic" panose="020B0400000000000000" pitchFamily="34" charset="-128"/>
                <a:ea typeface="Yu Gothic" panose="020B0400000000000000" pitchFamily="34" charset="-128"/>
                <a:cs typeface="YuGothic"/>
              </a:rPr>
              <a:t>：食料・物資班への物資等依頼票</a:t>
            </a:r>
          </a:p>
        </p:txBody>
      </p:sp>
      <p:sp>
        <p:nvSpPr>
          <p:cNvPr id="2421" name="object 9"/>
          <p:cNvSpPr txBox="1"/>
          <p:nvPr/>
        </p:nvSpPr>
        <p:spPr>
          <a:xfrm>
            <a:off x="732236" y="5163919"/>
            <a:ext cx="6186293" cy="630109"/>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r>
              <a:rPr lang="ja-JP" altLang="en-US" dirty="0"/>
              <a:t>洗濯が必要になったら、総務班と連携し、洗濯場・物干し場を決める。その際に、男女スペースを分けるなど配慮する。</a:t>
            </a:r>
            <a:endParaRPr lang="ja-JP" altLang="en-US" sz="1200" dirty="0">
              <a:solidFill>
                <a:schemeClr val="accent1"/>
              </a:solidFill>
            </a:endParaRPr>
          </a:p>
        </p:txBody>
      </p:sp>
      <p:grpSp>
        <p:nvGrpSpPr>
          <p:cNvPr id="2422" name="グループ化 14"/>
          <p:cNvGrpSpPr/>
          <p:nvPr/>
        </p:nvGrpSpPr>
        <p:grpSpPr>
          <a:xfrm>
            <a:off x="622410" y="4603564"/>
            <a:ext cx="6357742" cy="504190"/>
            <a:chOff x="728646" y="1851740"/>
            <a:chExt cx="6120130" cy="504190"/>
          </a:xfrm>
        </p:grpSpPr>
        <p:sp>
          <p:nvSpPr>
            <p:cNvPr id="2423"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424"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洗濯場・干場</a:t>
              </a:r>
            </a:p>
          </p:txBody>
        </p:sp>
        <p:sp>
          <p:nvSpPr>
            <p:cNvPr id="2425"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426"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4F81BD"/>
                  </a:solidFill>
                  <a:latin typeface="Yu Gothic" panose="020B0400000000000000" pitchFamily="34" charset="-128"/>
                  <a:ea typeface="Yu Gothic" panose="020B0400000000000000" pitchFamily="34" charset="-128"/>
                  <a:cs typeface="YuGothic"/>
                </a:rPr>
                <a:t>４</a:t>
              </a:r>
              <a:endParaRPr sz="2100" b="1">
                <a:solidFill>
                  <a:srgbClr val="4F81BD"/>
                </a:solidFill>
                <a:latin typeface="Yu Gothic" panose="020B0400000000000000" pitchFamily="34" charset="-128"/>
                <a:ea typeface="Yu Gothic" panose="020B0400000000000000" pitchFamily="34" charset="-128"/>
                <a:cs typeface="YuGothic"/>
              </a:endParaRPr>
            </a:p>
          </p:txBody>
        </p:sp>
      </p:grpSp>
      <p:sp>
        <p:nvSpPr>
          <p:cNvPr id="2427" name="object 9"/>
          <p:cNvSpPr txBox="1"/>
          <p:nvPr/>
        </p:nvSpPr>
        <p:spPr>
          <a:xfrm>
            <a:off x="732236" y="6530704"/>
            <a:ext cx="6186293" cy="1744260"/>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r>
              <a:rPr lang="ja-JP" altLang="en-US" dirty="0"/>
              <a:t>仮設風呂や仮設シャワーが設置できる場合、その利用計画を</a:t>
            </a:r>
            <a:r>
              <a:rPr lang="en-US" altLang="ja-JP" dirty="0"/>
              <a:t/>
            </a:r>
            <a:br>
              <a:rPr lang="en-US" altLang="ja-JP" dirty="0"/>
            </a:br>
            <a:r>
              <a:rPr lang="ja-JP" altLang="en-US" dirty="0"/>
              <a:t>作成する。</a:t>
            </a:r>
            <a:endParaRPr lang="en-US" altLang="ja-JP" sz="1200" dirty="0">
              <a:solidFill>
                <a:schemeClr val="accent1"/>
              </a:solidFill>
            </a:endParaRPr>
          </a:p>
          <a:p>
            <a:r>
              <a:rPr lang="ja-JP" altLang="en-US" dirty="0"/>
              <a:t>仮設風呂や仮設シャワーが設置できる場合は、浴槽水の交換や消毒方法について市職員（市職員がいない場合は総務班）を通じて市災害対策本部や保健所と協議する。</a:t>
            </a:r>
          </a:p>
        </p:txBody>
      </p:sp>
      <p:grpSp>
        <p:nvGrpSpPr>
          <p:cNvPr id="2428" name="グループ化 20"/>
          <p:cNvGrpSpPr/>
          <p:nvPr/>
        </p:nvGrpSpPr>
        <p:grpSpPr>
          <a:xfrm>
            <a:off x="622410" y="5915643"/>
            <a:ext cx="6357742" cy="504190"/>
            <a:chOff x="728646" y="1851740"/>
            <a:chExt cx="6120130" cy="504190"/>
          </a:xfrm>
        </p:grpSpPr>
        <p:sp>
          <p:nvSpPr>
            <p:cNvPr id="2429"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430"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風呂・シャワー</a:t>
              </a:r>
            </a:p>
          </p:txBody>
        </p:sp>
        <p:sp>
          <p:nvSpPr>
            <p:cNvPr id="2431"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432"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4F81BD"/>
                  </a:solidFill>
                  <a:latin typeface="Yu Gothic" panose="020B0400000000000000" pitchFamily="34" charset="-128"/>
                  <a:ea typeface="Yu Gothic" panose="020B0400000000000000" pitchFamily="34" charset="-128"/>
                  <a:cs typeface="YuGothic"/>
                </a:rPr>
                <a:t>５</a:t>
              </a:r>
              <a:endParaRPr sz="2100" b="1">
                <a:solidFill>
                  <a:srgbClr val="4F81BD"/>
                </a:solidFill>
                <a:latin typeface="Yu Gothic" panose="020B0400000000000000" pitchFamily="34" charset="-128"/>
                <a:ea typeface="Yu Gothic" panose="020B0400000000000000" pitchFamily="34" charset="-128"/>
                <a:cs typeface="YuGothic"/>
              </a:endParaRPr>
            </a:p>
          </p:txBody>
        </p:sp>
      </p:grpSp>
      <p:sp>
        <p:nvSpPr>
          <p:cNvPr id="2433" name="object 9"/>
          <p:cNvSpPr txBox="1"/>
          <p:nvPr/>
        </p:nvSpPr>
        <p:spPr>
          <a:xfrm>
            <a:off x="744964" y="9044712"/>
            <a:ext cx="6186293" cy="950197"/>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r>
              <a:rPr lang="ja-JP" altLang="en-US"/>
              <a:t>清掃用具、消毒機材など、避難所の衛生的な環境整備に必要な物資状況を確認し、不足分は食料・物資班への物資等依頼票を使用して食料・物資班に調達を依頼し、確保する。</a:t>
            </a:r>
          </a:p>
        </p:txBody>
      </p:sp>
      <p:grpSp>
        <p:nvGrpSpPr>
          <p:cNvPr id="2434" name="グループ化 26"/>
          <p:cNvGrpSpPr/>
          <p:nvPr/>
        </p:nvGrpSpPr>
        <p:grpSpPr>
          <a:xfrm>
            <a:off x="635138" y="8382759"/>
            <a:ext cx="6357742" cy="504190"/>
            <a:chOff x="728646" y="1851740"/>
            <a:chExt cx="6120130" cy="504190"/>
          </a:xfrm>
        </p:grpSpPr>
        <p:sp>
          <p:nvSpPr>
            <p:cNvPr id="2435"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436"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その他（清掃、各種道具など）</a:t>
              </a:r>
            </a:p>
          </p:txBody>
        </p:sp>
        <p:sp>
          <p:nvSpPr>
            <p:cNvPr id="2437"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438"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4F81BD"/>
                  </a:solidFill>
                  <a:latin typeface="Yu Gothic" panose="020B0400000000000000" pitchFamily="34" charset="-128"/>
                  <a:ea typeface="Yu Gothic" panose="020B0400000000000000" pitchFamily="34" charset="-128"/>
                  <a:cs typeface="YuGothic"/>
                </a:rPr>
                <a:t>６</a:t>
              </a:r>
              <a:endParaRPr sz="2100" b="1">
                <a:solidFill>
                  <a:srgbClr val="4F81BD"/>
                </a:solidFill>
                <a:latin typeface="Yu Gothic" panose="020B0400000000000000" pitchFamily="34" charset="-128"/>
                <a:ea typeface="Yu Gothic" panose="020B0400000000000000" pitchFamily="34" charset="-128"/>
                <a:cs typeface="YuGothic"/>
              </a:endParaRPr>
            </a:p>
          </p:txBody>
        </p:sp>
      </p:grpSp>
      <p:sp>
        <p:nvSpPr>
          <p:cNvPr id="2439" name="テキスト ボックス 31"/>
          <p:cNvSpPr txBox="1"/>
          <p:nvPr/>
        </p:nvSpPr>
        <p:spPr>
          <a:xfrm>
            <a:off x="645942" y="10012573"/>
            <a:ext cx="5529610" cy="338554"/>
          </a:xfrm>
          <a:prstGeom prst="rect">
            <a:avLst/>
          </a:prstGeom>
          <a:noFill/>
        </p:spPr>
        <p:txBody>
          <a:bodyPr wrap="square">
            <a:spAutoFit/>
          </a:bodyPr>
          <a:lstStyle/>
          <a:p>
            <a:r>
              <a:rPr lang="ja-JP" altLang="en-US" sz="1600" b="1" u="sng" dirty="0">
                <a:solidFill>
                  <a:srgbClr val="172A88"/>
                </a:solidFill>
                <a:latin typeface="Yu Gothic" panose="020B0400000000000000" pitchFamily="34" charset="-128"/>
                <a:ea typeface="Yu Gothic" panose="020B0400000000000000" pitchFamily="34" charset="-128"/>
                <a:cs typeface="YuGothic"/>
              </a:rPr>
              <a:t>⇒</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コツ・ポイント</a:t>
            </a:r>
            <a:r>
              <a:rPr lang="en-US" altLang="ja-JP" sz="1600" b="1" u="sng" dirty="0">
                <a:solidFill>
                  <a:srgbClr val="172A88"/>
                </a:solidFill>
                <a:latin typeface="Yu Gothic" panose="020B0400000000000000" pitchFamily="34" charset="-128"/>
                <a:ea typeface="Yu Gothic" panose="020B0400000000000000" pitchFamily="34" charset="-128"/>
                <a:cs typeface="YuGothic"/>
              </a:rPr>
              <a:t>22】</a:t>
            </a:r>
            <a:r>
              <a:rPr lang="ja-JP" altLang="en-US" sz="1600" b="1" u="sng" dirty="0">
                <a:solidFill>
                  <a:srgbClr val="172A88"/>
                </a:solidFill>
                <a:latin typeface="Yu Gothic" panose="020B0400000000000000" pitchFamily="34" charset="-128"/>
                <a:ea typeface="Yu Gothic" panose="020B0400000000000000" pitchFamily="34" charset="-128"/>
                <a:cs typeface="YuGothic"/>
              </a:rPr>
              <a:t>その他生活環境の衛生管理</a:t>
            </a:r>
            <a:endParaRPr lang="ja-JP" altLang="en-US" sz="1600" u="sng" dirty="0">
              <a:solidFill>
                <a:srgbClr val="172A88"/>
              </a:solidFill>
            </a:endParaRPr>
          </a:p>
        </p:txBody>
      </p:sp>
    </p:spTree>
    <p:extLst>
      <p:ext uri="{BB962C8B-B14F-4D97-AF65-F5344CB8AC3E}">
        <p14:creationId xmlns:p14="http://schemas.microsoft.com/office/powerpoint/2010/main" val="445729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 name="bg object 16"/>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1237" name="bg object 17"/>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1238" name="bg object 18"/>
          <p:cNvPicPr/>
          <p:nvPr/>
        </p:nvPicPr>
        <p:blipFill>
          <a:blip r:embed="rId2"/>
          <a:stretch>
            <a:fillRect/>
          </a:stretch>
        </p:blipFill>
        <p:spPr>
          <a:xfrm>
            <a:off x="117745" y="0"/>
            <a:ext cx="174123" cy="208812"/>
          </a:xfrm>
          <a:prstGeom prst="rect">
            <a:avLst/>
          </a:prstGeom>
        </p:spPr>
      </p:pic>
      <p:sp>
        <p:nvSpPr>
          <p:cNvPr id="1239" name="テキスト ボックス 5"/>
          <p:cNvSpPr txBox="1"/>
          <p:nvPr/>
        </p:nvSpPr>
        <p:spPr>
          <a:xfrm>
            <a:off x="141513" y="10172700"/>
            <a:ext cx="618674"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２</a:t>
            </a:r>
            <a:endParaRPr lang="ja-JP" altLang="en-US">
              <a:solidFill>
                <a:schemeClr val="tx1">
                  <a:lumMod val="50000"/>
                  <a:lumOff val="50000"/>
                </a:schemeClr>
              </a:solidFill>
              <a:latin typeface="+mj-ea"/>
              <a:ea typeface="+mj-ea"/>
            </a:endParaRPr>
          </a:p>
        </p:txBody>
      </p:sp>
      <p:grpSp>
        <p:nvGrpSpPr>
          <p:cNvPr id="1240" name="グループ化 35"/>
          <p:cNvGrpSpPr/>
          <p:nvPr/>
        </p:nvGrpSpPr>
        <p:grpSpPr>
          <a:xfrm>
            <a:off x="581774" y="1631484"/>
            <a:ext cx="2781566" cy="289823"/>
            <a:chOff x="721321" y="3930483"/>
            <a:chExt cx="2781566" cy="289823"/>
          </a:xfrm>
        </p:grpSpPr>
        <p:sp>
          <p:nvSpPr>
            <p:cNvPr id="1241" name="object 2"/>
            <p:cNvSpPr txBox="1"/>
            <p:nvPr/>
          </p:nvSpPr>
          <p:spPr>
            <a:xfrm>
              <a:off x="1152894" y="3930483"/>
              <a:ext cx="2349993" cy="289823"/>
            </a:xfrm>
            <a:prstGeom prst="rect">
              <a:avLst/>
            </a:prstGeom>
          </p:spPr>
          <p:txBody>
            <a:bodyPr vert="horz" wrap="square" lIns="0" tIns="12700" rIns="0" bIns="0" rtlCol="0">
              <a:spAutoFit/>
            </a:bodyPr>
            <a:lstStyle/>
            <a:p>
              <a:pPr marL="12700">
                <a:lnSpc>
                  <a:spcPct val="100000"/>
                </a:lnSpc>
                <a:spcBef>
                  <a:spcPts val="100"/>
                </a:spcBef>
              </a:pPr>
              <a:r>
                <a:rPr lang="ja-JP" altLang="en-US" b="1">
                  <a:solidFill>
                    <a:srgbClr val="212121"/>
                  </a:solidFill>
                  <a:latin typeface="游ゴシック" panose="020B0400000000000000" pitchFamily="50" charset="-128"/>
                  <a:ea typeface="游ゴシック" panose="020B0400000000000000" pitchFamily="50" charset="-128"/>
                  <a:cs typeface="YuGothic"/>
                </a:rPr>
                <a:t>マニュアル</a:t>
              </a:r>
              <a:r>
                <a:rPr lang="ja-JP" altLang="en-US" b="1">
                  <a:latin typeface="游ゴシック" panose="020B0400000000000000" pitchFamily="50" charset="-128"/>
                  <a:ea typeface="游ゴシック" panose="020B0400000000000000" pitchFamily="50" charset="-128"/>
                  <a:cs typeface="YuGothic"/>
                </a:rPr>
                <a:t>について</a:t>
              </a:r>
              <a:endParaRPr b="1">
                <a:latin typeface="游ゴシック" panose="020B0400000000000000" pitchFamily="50" charset="-128"/>
                <a:ea typeface="游ゴシック" panose="020B0400000000000000" pitchFamily="50" charset="-128"/>
                <a:cs typeface="YuGothic"/>
              </a:endParaRPr>
            </a:p>
          </p:txBody>
        </p:sp>
        <p:sp>
          <p:nvSpPr>
            <p:cNvPr id="1242" name="object 3"/>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endParaRPr/>
            </a:p>
          </p:txBody>
        </p:sp>
      </p:grpSp>
      <p:grpSp>
        <p:nvGrpSpPr>
          <p:cNvPr id="1243" name="object 9"/>
          <p:cNvGrpSpPr/>
          <p:nvPr/>
        </p:nvGrpSpPr>
        <p:grpSpPr>
          <a:xfrm>
            <a:off x="466980" y="698500"/>
            <a:ext cx="6553200" cy="628997"/>
            <a:chOff x="540004" y="1688134"/>
            <a:chExt cx="6480175" cy="334010"/>
          </a:xfrm>
        </p:grpSpPr>
        <p:pic>
          <p:nvPicPr>
            <p:cNvPr id="1244" name="object 10"/>
            <p:cNvPicPr/>
            <p:nvPr/>
          </p:nvPicPr>
          <p:blipFill>
            <a:blip r:embed="rId3"/>
            <a:stretch>
              <a:fillRect/>
            </a:stretch>
          </p:blipFill>
          <p:spPr>
            <a:xfrm>
              <a:off x="4217036" y="1688134"/>
              <a:ext cx="2802965" cy="333693"/>
            </a:xfrm>
            <a:prstGeom prst="rect">
              <a:avLst/>
            </a:prstGeom>
            <a:solidFill>
              <a:srgbClr val="172A88"/>
            </a:solidFill>
            <a:ln>
              <a:solidFill>
                <a:schemeClr val="bg1"/>
              </a:solidFill>
            </a:ln>
          </p:spPr>
        </p:pic>
        <p:sp>
          <p:nvSpPr>
            <p:cNvPr id="1245" name="object 11"/>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solidFill>
              <a:srgbClr val="172A88"/>
            </a:solidFill>
            <a:ln>
              <a:solidFill>
                <a:schemeClr val="bg1"/>
              </a:solidFill>
            </a:ln>
          </p:spPr>
          <p:txBody>
            <a:bodyPr wrap="square" lIns="0" tIns="0" rIns="0" bIns="0" rtlCol="0"/>
            <a:lstStyle/>
            <a:p>
              <a:endParaRPr/>
            </a:p>
          </p:txBody>
        </p:sp>
      </p:grpSp>
      <p:sp>
        <p:nvSpPr>
          <p:cNvPr id="1246" name="object 5"/>
          <p:cNvSpPr txBox="1"/>
          <p:nvPr/>
        </p:nvSpPr>
        <p:spPr>
          <a:xfrm>
            <a:off x="661136" y="2021878"/>
            <a:ext cx="4466477" cy="2233112"/>
          </a:xfrm>
          <a:prstGeom prst="rect">
            <a:avLst/>
          </a:prstGeom>
        </p:spPr>
        <p:txBody>
          <a:bodyPr vert="horz" wrap="square" lIns="0" tIns="12700" rIns="0" bIns="0" rtlCol="0">
            <a:spAutoFit/>
          </a:bodyPr>
          <a:lstStyle/>
          <a:p>
            <a:pPr marL="72000" marR="5080" algn="just">
              <a:lnSpc>
                <a:spcPct val="130000"/>
              </a:lnSpc>
            </a:pPr>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このマニュアルは、災害時に設置する</a:t>
            </a:r>
            <a:r>
              <a:rPr lang="ja-JP" altLang="en-US" sz="1400" dirty="0">
                <a:latin typeface="Yu Gothic Medium" panose="020B0400000000000000" pitchFamily="34" charset="-128"/>
                <a:ea typeface="Yu Gothic Medium" panose="020B0400000000000000" pitchFamily="34" charset="-128"/>
                <a:cs typeface="YuGo-Medium"/>
              </a:rPr>
              <a:t>「中通地域交流センター避難所」の特徴を示すとともに</a:t>
            </a:r>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開設・運営時の体制と主な活動内容についてまとめたものです。</a:t>
            </a:r>
          </a:p>
          <a:p>
            <a:pPr marL="72000" marR="5080" algn="just">
              <a:lnSpc>
                <a:spcPct val="130000"/>
              </a:lnSpc>
            </a:pPr>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　市職員やこの施設の管理者とともに避難所の開設・運営に携わる住民の</a:t>
            </a:r>
            <a:r>
              <a:rPr lang="en-US" altLang="ja-JP" sz="1400" dirty="0">
                <a:solidFill>
                  <a:srgbClr val="221815"/>
                </a:solidFill>
                <a:latin typeface="Yu Gothic Medium" panose="020B0400000000000000" pitchFamily="34" charset="-128"/>
                <a:ea typeface="Yu Gothic Medium" panose="020B0400000000000000" pitchFamily="34" charset="-128"/>
                <a:cs typeface="YuGo-Medium"/>
              </a:rPr>
              <a:t>3</a:t>
            </a:r>
            <a:r>
              <a:rPr lang="ja-JP" altLang="en-US" sz="1400" dirty="0">
                <a:solidFill>
                  <a:srgbClr val="221815"/>
                </a:solidFill>
                <a:latin typeface="Yu Gothic Medium" panose="020B0400000000000000" pitchFamily="34" charset="-128"/>
                <a:ea typeface="Yu Gothic Medium" panose="020B0400000000000000" pitchFamily="34" charset="-128"/>
                <a:cs typeface="YuGo-Medium"/>
              </a:rPr>
              <a:t>者が協働して、この避難所の開設・運営を行う際の手がかりとなるよう、「だれが、いつ、なにを、どうやればよいか」をなるべくわかりやすく示しています。</a:t>
            </a:r>
          </a:p>
        </p:txBody>
      </p:sp>
      <p:grpSp>
        <p:nvGrpSpPr>
          <p:cNvPr id="1247" name="object 9"/>
          <p:cNvGrpSpPr/>
          <p:nvPr/>
        </p:nvGrpSpPr>
        <p:grpSpPr>
          <a:xfrm>
            <a:off x="524447" y="4783776"/>
            <a:ext cx="6553200" cy="628997"/>
            <a:chOff x="540004" y="1688134"/>
            <a:chExt cx="6480175" cy="334010"/>
          </a:xfrm>
        </p:grpSpPr>
        <p:pic>
          <p:nvPicPr>
            <p:cNvPr id="1248" name="object 10"/>
            <p:cNvPicPr/>
            <p:nvPr/>
          </p:nvPicPr>
          <p:blipFill>
            <a:blip r:embed="rId3"/>
            <a:stretch>
              <a:fillRect/>
            </a:stretch>
          </p:blipFill>
          <p:spPr>
            <a:xfrm>
              <a:off x="4217036" y="1688134"/>
              <a:ext cx="2802965" cy="333693"/>
            </a:xfrm>
            <a:prstGeom prst="rect">
              <a:avLst/>
            </a:prstGeom>
            <a:solidFill>
              <a:srgbClr val="172A88"/>
            </a:solidFill>
            <a:ln>
              <a:solidFill>
                <a:schemeClr val="bg1"/>
              </a:solidFill>
            </a:ln>
          </p:spPr>
        </p:pic>
        <p:sp>
          <p:nvSpPr>
            <p:cNvPr id="1249" name="object 11"/>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solidFill>
              <a:srgbClr val="172A88"/>
            </a:solidFill>
            <a:ln>
              <a:solidFill>
                <a:schemeClr val="bg1"/>
              </a:solidFill>
            </a:ln>
          </p:spPr>
          <p:txBody>
            <a:bodyPr wrap="square" lIns="0" tIns="0" rIns="0" bIns="0" rtlCol="0"/>
            <a:lstStyle/>
            <a:p>
              <a:endParaRPr/>
            </a:p>
          </p:txBody>
        </p:sp>
      </p:grpSp>
      <p:sp>
        <p:nvSpPr>
          <p:cNvPr id="1250" name="object 12"/>
          <p:cNvSpPr txBox="1"/>
          <p:nvPr/>
        </p:nvSpPr>
        <p:spPr>
          <a:xfrm>
            <a:off x="686116" y="4926343"/>
            <a:ext cx="4971733"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２</a:t>
            </a:r>
            <a:r>
              <a:rPr lang="en-US" altLang="ja-JP" sz="2400" b="1">
                <a:solidFill>
                  <a:schemeClr val="bg1"/>
                </a:solidFill>
                <a:latin typeface="游ゴシック" panose="020B0400000000000000" pitchFamily="50" charset="-128"/>
                <a:ea typeface="游ゴシック" panose="020B0400000000000000" pitchFamily="50" charset="-128"/>
                <a:cs typeface="YuGothic"/>
              </a:rPr>
              <a:t>. </a:t>
            </a:r>
            <a:r>
              <a:rPr lang="ja-JP" altLang="en-US" sz="2400" b="1">
                <a:solidFill>
                  <a:schemeClr val="bg1"/>
                </a:solidFill>
                <a:latin typeface="游ゴシック" panose="020B0400000000000000" pitchFamily="50" charset="-128"/>
                <a:ea typeface="游ゴシック" panose="020B0400000000000000" pitchFamily="50" charset="-128"/>
                <a:cs typeface="YuGothic"/>
              </a:rPr>
              <a:t>マニュアルの見方</a:t>
            </a:r>
          </a:p>
        </p:txBody>
      </p:sp>
      <p:grpSp>
        <p:nvGrpSpPr>
          <p:cNvPr id="1251" name="グループ化 46"/>
          <p:cNvGrpSpPr/>
          <p:nvPr/>
        </p:nvGrpSpPr>
        <p:grpSpPr>
          <a:xfrm>
            <a:off x="586490" y="5654589"/>
            <a:ext cx="4832371" cy="289823"/>
            <a:chOff x="721321" y="3930483"/>
            <a:chExt cx="4832371" cy="289823"/>
          </a:xfrm>
        </p:grpSpPr>
        <p:sp>
          <p:nvSpPr>
            <p:cNvPr id="1252" name="object 2"/>
            <p:cNvSpPr txBox="1"/>
            <p:nvPr/>
          </p:nvSpPr>
          <p:spPr>
            <a:xfrm>
              <a:off x="1152893" y="3930483"/>
              <a:ext cx="4400799" cy="289823"/>
            </a:xfrm>
            <a:prstGeom prst="rect">
              <a:avLst/>
            </a:prstGeom>
          </p:spPr>
          <p:txBody>
            <a:bodyPr vert="horz" wrap="square" lIns="0" tIns="12700" rIns="0" bIns="0" rtlCol="0">
              <a:spAutoFit/>
            </a:bodyPr>
            <a:lstStyle/>
            <a:p>
              <a:pPr marL="12700">
                <a:lnSpc>
                  <a:spcPct val="100000"/>
                </a:lnSpc>
                <a:spcBef>
                  <a:spcPts val="100"/>
                </a:spcBef>
              </a:pPr>
              <a:r>
                <a:rPr lang="ja-JP" altLang="en-US" b="1">
                  <a:solidFill>
                    <a:srgbClr val="212121"/>
                  </a:solidFill>
                  <a:latin typeface="游ゴシック" panose="020B0400000000000000" pitchFamily="50" charset="-128"/>
                  <a:ea typeface="游ゴシック" panose="020B0400000000000000" pitchFamily="50" charset="-128"/>
                  <a:cs typeface="YuGothic"/>
                </a:rPr>
                <a:t>マニュアルの見方</a:t>
              </a:r>
              <a:endParaRPr b="1">
                <a:latin typeface="游ゴシック" panose="020B0400000000000000" pitchFamily="50" charset="-128"/>
                <a:ea typeface="游ゴシック" panose="020B0400000000000000" pitchFamily="50" charset="-128"/>
                <a:cs typeface="YuGothic"/>
              </a:endParaRPr>
            </a:p>
          </p:txBody>
        </p:sp>
        <p:sp>
          <p:nvSpPr>
            <p:cNvPr id="1253" name="object 3"/>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endParaRPr/>
            </a:p>
          </p:txBody>
        </p:sp>
      </p:grpSp>
      <p:sp>
        <p:nvSpPr>
          <p:cNvPr id="1254" name="object 5"/>
          <p:cNvSpPr txBox="1"/>
          <p:nvPr/>
        </p:nvSpPr>
        <p:spPr>
          <a:xfrm>
            <a:off x="680379" y="6180449"/>
            <a:ext cx="3205939" cy="1112805"/>
          </a:xfrm>
          <a:prstGeom prst="rect">
            <a:avLst/>
          </a:prstGeom>
        </p:spPr>
        <p:txBody>
          <a:bodyPr vert="horz" wrap="square" lIns="0" tIns="12700" rIns="0" bIns="0" rtlCol="0">
            <a:spAutoFit/>
          </a:bodyPr>
          <a:lstStyle/>
          <a:p>
            <a:pPr marL="72000" marR="5080" algn="just">
              <a:lnSpc>
                <a:spcPct val="130000"/>
              </a:lnSpc>
            </a:pPr>
            <a:r>
              <a:rPr lang="ja-JP" altLang="en-US" sz="1400">
                <a:latin typeface="Yu Gothic Medium" panose="020B0400000000000000" pitchFamily="34" charset="-128"/>
                <a:ea typeface="Yu Gothic Medium" panose="020B0400000000000000" pitchFamily="34" charset="-128"/>
                <a:cs typeface="YuGo-Medium"/>
              </a:rPr>
              <a:t>中通地域交流センター避難所の利用条件、体制、施設の利用に関することなど、中通地域交流センター避難所</a:t>
            </a:r>
            <a:r>
              <a:rPr lang="ja-JP" altLang="en-US" sz="1400">
                <a:solidFill>
                  <a:srgbClr val="221815"/>
                </a:solidFill>
                <a:latin typeface="Yu Gothic Medium" panose="020B0400000000000000" pitchFamily="34" charset="-128"/>
                <a:ea typeface="Yu Gothic Medium" panose="020B0400000000000000" pitchFamily="34" charset="-128"/>
                <a:cs typeface="YuGo-Medium"/>
              </a:rPr>
              <a:t>がどんな避難所なのか知りたい！</a:t>
            </a:r>
            <a:endParaRPr sz="1400">
              <a:solidFill>
                <a:srgbClr val="221815"/>
              </a:solidFill>
              <a:latin typeface="Yu Gothic Medium" panose="020B0400000000000000" pitchFamily="34" charset="-128"/>
              <a:ea typeface="Yu Gothic Medium" panose="020B0400000000000000" pitchFamily="34" charset="-128"/>
              <a:cs typeface="YuGo-Medium"/>
            </a:endParaRPr>
          </a:p>
        </p:txBody>
      </p:sp>
      <p:sp>
        <p:nvSpPr>
          <p:cNvPr id="1255" name="テキスト ボックス 50"/>
          <p:cNvSpPr txBox="1"/>
          <p:nvPr/>
        </p:nvSpPr>
        <p:spPr>
          <a:xfrm>
            <a:off x="4627858" y="6108700"/>
            <a:ext cx="1872787" cy="1077218"/>
          </a:xfrm>
          <a:prstGeom prst="rect">
            <a:avLst/>
          </a:prstGeom>
          <a:noFill/>
        </p:spPr>
        <p:txBody>
          <a:bodyPr wrap="square">
            <a:spAutoFit/>
          </a:bodyPr>
          <a:lstStyle/>
          <a:p>
            <a:r>
              <a:rPr lang="ja-JP" altLang="en-US" sz="1600" b="1">
                <a:solidFill>
                  <a:srgbClr val="221815"/>
                </a:solidFill>
                <a:latin typeface="Yu Gothic Medium" panose="020B0400000000000000" pitchFamily="34" charset="-128"/>
                <a:ea typeface="Yu Gothic Medium" panose="020B0400000000000000" pitchFamily="34" charset="-128"/>
                <a:cs typeface="YuGo-Medium"/>
              </a:rPr>
              <a:t>第２章 </a:t>
            </a:r>
            <a:endParaRPr lang="en-US" altLang="ja-JP" sz="1600" b="1">
              <a:solidFill>
                <a:srgbClr val="221815"/>
              </a:solidFill>
              <a:latin typeface="Yu Gothic Medium" panose="020B0400000000000000" pitchFamily="34" charset="-128"/>
              <a:ea typeface="Yu Gothic Medium" panose="020B0400000000000000" pitchFamily="34" charset="-128"/>
              <a:cs typeface="YuGo-Medium"/>
            </a:endParaRPr>
          </a:p>
          <a:p>
            <a:r>
              <a:rPr lang="ja-JP" altLang="en-US" sz="1600" b="1">
                <a:solidFill>
                  <a:srgbClr val="221815"/>
                </a:solidFill>
                <a:latin typeface="Yu Gothic Medium" panose="020B0400000000000000" pitchFamily="34" charset="-128"/>
                <a:ea typeface="Yu Gothic Medium" panose="020B0400000000000000" pitchFamily="34" charset="-128"/>
                <a:cs typeface="YuGo-Medium"/>
              </a:rPr>
              <a:t>本避難所に関する基本条件</a:t>
            </a:r>
            <a:endParaRPr lang="en-US" altLang="ja-JP" sz="1600" b="1">
              <a:solidFill>
                <a:srgbClr val="221815"/>
              </a:solidFill>
              <a:latin typeface="Yu Gothic Medium" panose="020B0400000000000000" pitchFamily="34" charset="-128"/>
              <a:ea typeface="Yu Gothic Medium" panose="020B0400000000000000" pitchFamily="34" charset="-128"/>
              <a:cs typeface="YuGo-Medium"/>
            </a:endParaRPr>
          </a:p>
          <a:p>
            <a:r>
              <a:rPr lang="ja-JP" altLang="en-US" sz="1600">
                <a:solidFill>
                  <a:srgbClr val="221815"/>
                </a:solidFill>
                <a:latin typeface="Yu Gothic Medium" panose="020B0400000000000000" pitchFamily="34" charset="-128"/>
                <a:ea typeface="Yu Gothic Medium" panose="020B0400000000000000" pitchFamily="34" charset="-128"/>
                <a:cs typeface="YuGo-Medium"/>
              </a:rPr>
              <a:t>（</a:t>
            </a:r>
            <a:r>
              <a:rPr lang="en-US" altLang="ja-JP" sz="1600">
                <a:solidFill>
                  <a:srgbClr val="221815"/>
                </a:solidFill>
                <a:latin typeface="Yu Gothic Medium" panose="020B0400000000000000" pitchFamily="34" charset="-128"/>
                <a:ea typeface="Yu Gothic Medium" panose="020B0400000000000000" pitchFamily="34" charset="-128"/>
                <a:cs typeface="YuGo-Medium"/>
              </a:rPr>
              <a:t>P.</a:t>
            </a:r>
            <a:r>
              <a:rPr lang="ja-JP" altLang="en-US" sz="1600">
                <a:solidFill>
                  <a:srgbClr val="221815"/>
                </a:solidFill>
                <a:latin typeface="Yu Gothic Medium" panose="020B0400000000000000" pitchFamily="34" charset="-128"/>
                <a:ea typeface="Yu Gothic Medium" panose="020B0400000000000000" pitchFamily="34" charset="-128"/>
                <a:cs typeface="YuGo-Medium"/>
              </a:rPr>
              <a:t>５～１３） </a:t>
            </a:r>
            <a:endParaRPr lang="ja-JP" altLang="en-US" sz="1600"/>
          </a:p>
        </p:txBody>
      </p:sp>
      <p:sp>
        <p:nvSpPr>
          <p:cNvPr id="1256" name="object 5"/>
          <p:cNvSpPr txBox="1"/>
          <p:nvPr/>
        </p:nvSpPr>
        <p:spPr>
          <a:xfrm>
            <a:off x="680379" y="7606524"/>
            <a:ext cx="3178544" cy="832728"/>
          </a:xfrm>
          <a:prstGeom prst="rect">
            <a:avLst/>
          </a:prstGeom>
        </p:spPr>
        <p:txBody>
          <a:bodyPr vert="horz" wrap="square" lIns="0" tIns="12700" rIns="0" bIns="0" rtlCol="0">
            <a:spAutoFit/>
          </a:bodyPr>
          <a:lstStyle/>
          <a:p>
            <a:pPr marL="72000" marR="5080" algn="just">
              <a:lnSpc>
                <a:spcPct val="130000"/>
              </a:lnSpc>
            </a:pPr>
            <a:r>
              <a:rPr lang="ja-JP" altLang="en-US" sz="1400">
                <a:latin typeface="Yu Gothic Medium" panose="020B0400000000000000" pitchFamily="34" charset="-128"/>
                <a:ea typeface="Yu Gothic Medium" panose="020B0400000000000000" pitchFamily="34" charset="-128"/>
                <a:cs typeface="YuGo-Medium"/>
              </a:rPr>
              <a:t>大雨時の災害発生前後に、避難所を開設する場合、具体的に何を、どのようにすればよいのか知りたい！</a:t>
            </a:r>
            <a:endParaRPr lang="en-US" altLang="ja-JP" sz="1400" dirty="0">
              <a:latin typeface="Yu Gothic Medium" panose="020B0400000000000000" pitchFamily="34" charset="-128"/>
              <a:ea typeface="Yu Gothic Medium" panose="020B0400000000000000" pitchFamily="34" charset="-128"/>
              <a:cs typeface="YuGo-Medium"/>
            </a:endParaRPr>
          </a:p>
        </p:txBody>
      </p:sp>
      <p:sp>
        <p:nvSpPr>
          <p:cNvPr id="1257" name="テキスト ボックス 52"/>
          <p:cNvSpPr txBox="1"/>
          <p:nvPr/>
        </p:nvSpPr>
        <p:spPr>
          <a:xfrm>
            <a:off x="4637881" y="7505145"/>
            <a:ext cx="1872787" cy="1077218"/>
          </a:xfrm>
          <a:prstGeom prst="rect">
            <a:avLst/>
          </a:prstGeom>
          <a:noFill/>
        </p:spPr>
        <p:txBody>
          <a:bodyPr wrap="square">
            <a:spAutoFit/>
          </a:bodyPr>
          <a:lstStyle/>
          <a:p>
            <a:r>
              <a:rPr lang="ja-JP" altLang="en-US" sz="1600" b="1">
                <a:solidFill>
                  <a:srgbClr val="221815"/>
                </a:solidFill>
                <a:latin typeface="Yu Gothic Medium" panose="020B0400000000000000" pitchFamily="34" charset="-128"/>
                <a:ea typeface="Yu Gothic Medium" panose="020B0400000000000000" pitchFamily="34" charset="-128"/>
                <a:cs typeface="YuGo-Medium"/>
              </a:rPr>
              <a:t>第３章 </a:t>
            </a:r>
            <a:endParaRPr lang="en-US" altLang="ja-JP" sz="1600" b="1">
              <a:solidFill>
                <a:srgbClr val="221815"/>
              </a:solidFill>
              <a:latin typeface="Yu Gothic Medium" panose="020B0400000000000000" pitchFamily="34" charset="-128"/>
              <a:ea typeface="Yu Gothic Medium" panose="020B0400000000000000" pitchFamily="34" charset="-128"/>
              <a:cs typeface="YuGo-Medium"/>
            </a:endParaRPr>
          </a:p>
          <a:p>
            <a:r>
              <a:rPr lang="ja-JP" altLang="en-US" sz="1600" b="1">
                <a:solidFill>
                  <a:srgbClr val="221815"/>
                </a:solidFill>
                <a:latin typeface="Yu Gothic Medium" panose="020B0400000000000000" pitchFamily="34" charset="-128"/>
                <a:ea typeface="Yu Gothic Medium" panose="020B0400000000000000" pitchFamily="34" charset="-128"/>
                <a:cs typeface="YuGo-Medium"/>
              </a:rPr>
              <a:t>避難所開設</a:t>
            </a:r>
            <a:endParaRPr lang="en-US" altLang="ja-JP" sz="1600" b="1">
              <a:solidFill>
                <a:srgbClr val="221815"/>
              </a:solidFill>
              <a:latin typeface="Yu Gothic Medium" panose="020B0400000000000000" pitchFamily="34" charset="-128"/>
              <a:ea typeface="Yu Gothic Medium" panose="020B0400000000000000" pitchFamily="34" charset="-128"/>
              <a:cs typeface="YuGo-Medium"/>
            </a:endParaRPr>
          </a:p>
          <a:p>
            <a:r>
              <a:rPr lang="ja-JP" altLang="en-US" sz="1600" b="1">
                <a:solidFill>
                  <a:srgbClr val="221815"/>
                </a:solidFill>
                <a:latin typeface="Yu Gothic Medium" panose="020B0400000000000000" pitchFamily="34" charset="-128"/>
                <a:ea typeface="Yu Gothic Medium" panose="020B0400000000000000" pitchFamily="34" charset="-128"/>
                <a:cs typeface="YuGo-Medium"/>
              </a:rPr>
              <a:t>アクションカード</a:t>
            </a:r>
            <a:endParaRPr lang="en-US" altLang="ja-JP" sz="1600" b="1">
              <a:solidFill>
                <a:srgbClr val="221815"/>
              </a:solidFill>
              <a:latin typeface="Yu Gothic Medium" panose="020B0400000000000000" pitchFamily="34" charset="-128"/>
              <a:ea typeface="Yu Gothic Medium" panose="020B0400000000000000" pitchFamily="34" charset="-128"/>
              <a:cs typeface="YuGo-Medium"/>
            </a:endParaRPr>
          </a:p>
          <a:p>
            <a:r>
              <a:rPr lang="ja-JP" altLang="en-US" sz="1600" b="1">
                <a:solidFill>
                  <a:srgbClr val="221815"/>
                </a:solidFill>
                <a:latin typeface="Yu Gothic Medium" panose="020B0400000000000000" pitchFamily="34" charset="-128"/>
                <a:ea typeface="Yu Gothic Medium" panose="020B0400000000000000" pitchFamily="34" charset="-128"/>
                <a:cs typeface="YuGo-Medium"/>
              </a:rPr>
              <a:t> </a:t>
            </a:r>
            <a:r>
              <a:rPr lang="ja-JP" altLang="en-US" sz="1600">
                <a:solidFill>
                  <a:srgbClr val="221815"/>
                </a:solidFill>
                <a:latin typeface="Yu Gothic Medium" panose="020B0400000000000000" pitchFamily="34" charset="-128"/>
                <a:ea typeface="Yu Gothic Medium" panose="020B0400000000000000" pitchFamily="34" charset="-128"/>
                <a:cs typeface="YuGo-Medium"/>
              </a:rPr>
              <a:t>（別冊）</a:t>
            </a:r>
            <a:r>
              <a:rPr lang="ja-JP" altLang="en-US" sz="1600">
                <a:solidFill>
                  <a:srgbClr val="221815"/>
                </a:solidFill>
                <a:highlight>
                  <a:srgbClr val="FFFF00"/>
                </a:highlight>
                <a:latin typeface="Yu Gothic Medium" panose="020B0400000000000000" pitchFamily="34" charset="-128"/>
                <a:ea typeface="Yu Gothic Medium" panose="020B0400000000000000" pitchFamily="34" charset="-128"/>
                <a:cs typeface="YuGo-Medium"/>
              </a:rPr>
              <a:t> </a:t>
            </a:r>
            <a:endParaRPr lang="ja-JP" altLang="en-US" sz="1600">
              <a:highlight>
                <a:srgbClr val="FFFF00"/>
              </a:highlight>
            </a:endParaRPr>
          </a:p>
        </p:txBody>
      </p:sp>
      <p:sp>
        <p:nvSpPr>
          <p:cNvPr id="1258" name="矢印: 右 53"/>
          <p:cNvSpPr/>
          <p:nvPr/>
        </p:nvSpPr>
        <p:spPr>
          <a:xfrm>
            <a:off x="4210050" y="6440267"/>
            <a:ext cx="300661" cy="408883"/>
          </a:xfrm>
          <a:prstGeom prst="rightArrow">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1259" name="矢印: 右 54"/>
          <p:cNvSpPr/>
          <p:nvPr/>
        </p:nvSpPr>
        <p:spPr>
          <a:xfrm>
            <a:off x="4210050" y="7820246"/>
            <a:ext cx="300661" cy="408883"/>
          </a:xfrm>
          <a:prstGeom prst="rightArrow">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1260" name="矢印: 右 55"/>
          <p:cNvSpPr/>
          <p:nvPr/>
        </p:nvSpPr>
        <p:spPr>
          <a:xfrm>
            <a:off x="4210050" y="9385300"/>
            <a:ext cx="300661" cy="408883"/>
          </a:xfrm>
          <a:prstGeom prst="rightArrow">
            <a:avLst/>
          </a:prstGeom>
          <a:solidFill>
            <a:srgbClr val="FF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1261" name="テキスト ボックス 57"/>
          <p:cNvSpPr txBox="1"/>
          <p:nvPr/>
        </p:nvSpPr>
        <p:spPr>
          <a:xfrm>
            <a:off x="4623263" y="9029402"/>
            <a:ext cx="1872787" cy="1077218"/>
          </a:xfrm>
          <a:prstGeom prst="rect">
            <a:avLst/>
          </a:prstGeom>
          <a:noFill/>
        </p:spPr>
        <p:txBody>
          <a:bodyPr wrap="square">
            <a:spAutoFit/>
          </a:bodyPr>
          <a:lstStyle/>
          <a:p>
            <a:r>
              <a:rPr lang="ja-JP" altLang="en-US" sz="1600" b="1" dirty="0">
                <a:solidFill>
                  <a:srgbClr val="221815"/>
                </a:solidFill>
                <a:latin typeface="Yu Gothic Medium" panose="020B0400000000000000" pitchFamily="34" charset="-128"/>
                <a:ea typeface="Yu Gothic Medium" panose="020B0400000000000000" pitchFamily="34" charset="-128"/>
                <a:cs typeface="YuGo-Medium"/>
              </a:rPr>
              <a:t>第４章 </a:t>
            </a:r>
            <a:endParaRPr lang="en-US" altLang="ja-JP" sz="1600" b="1" dirty="0">
              <a:solidFill>
                <a:srgbClr val="221815"/>
              </a:solidFill>
              <a:latin typeface="Yu Gothic Medium" panose="020B0400000000000000" pitchFamily="34" charset="-128"/>
              <a:ea typeface="Yu Gothic Medium" panose="020B0400000000000000" pitchFamily="34" charset="-128"/>
              <a:cs typeface="YuGo-Medium"/>
            </a:endParaRPr>
          </a:p>
          <a:p>
            <a:r>
              <a:rPr lang="ja-JP" altLang="en-US" sz="1600" b="1" dirty="0">
                <a:solidFill>
                  <a:srgbClr val="221815"/>
                </a:solidFill>
                <a:latin typeface="Yu Gothic Medium" panose="020B0400000000000000" pitchFamily="34" charset="-128"/>
                <a:ea typeface="Yu Gothic Medium" panose="020B0400000000000000" pitchFamily="34" charset="-128"/>
                <a:cs typeface="YuGo-Medium"/>
              </a:rPr>
              <a:t>避難所運営</a:t>
            </a:r>
            <a:endParaRPr lang="en-US" altLang="ja-JP" sz="1600" b="1" dirty="0">
              <a:solidFill>
                <a:srgbClr val="221815"/>
              </a:solidFill>
              <a:latin typeface="Yu Gothic Medium" panose="020B0400000000000000" pitchFamily="34" charset="-128"/>
              <a:ea typeface="Yu Gothic Medium" panose="020B0400000000000000" pitchFamily="34" charset="-128"/>
              <a:cs typeface="YuGo-Medium"/>
            </a:endParaRPr>
          </a:p>
          <a:p>
            <a:r>
              <a:rPr lang="ja-JP" altLang="en-US" sz="1600" b="1" dirty="0">
                <a:solidFill>
                  <a:srgbClr val="221815"/>
                </a:solidFill>
                <a:latin typeface="Yu Gothic Medium" panose="020B0400000000000000" pitchFamily="34" charset="-128"/>
                <a:ea typeface="Yu Gothic Medium" panose="020B0400000000000000" pitchFamily="34" charset="-128"/>
                <a:cs typeface="YuGo-Medium"/>
              </a:rPr>
              <a:t>マニュアル</a:t>
            </a:r>
            <a:endParaRPr lang="en-US" altLang="ja-JP" sz="1600" b="1" dirty="0">
              <a:solidFill>
                <a:srgbClr val="221815"/>
              </a:solidFill>
              <a:latin typeface="Yu Gothic Medium" panose="020B0400000000000000" pitchFamily="34" charset="-128"/>
              <a:ea typeface="Yu Gothic Medium" panose="020B0400000000000000" pitchFamily="34" charset="-128"/>
              <a:cs typeface="YuGo-Medium"/>
            </a:endParaRPr>
          </a:p>
          <a:p>
            <a:r>
              <a:rPr lang="ja-JP" altLang="en-US" sz="1600" dirty="0">
                <a:solidFill>
                  <a:srgbClr val="221815"/>
                </a:solidFill>
                <a:latin typeface="Yu Gothic Medium" panose="020B0400000000000000" pitchFamily="34" charset="-128"/>
                <a:ea typeface="Yu Gothic Medium" panose="020B0400000000000000" pitchFamily="34" charset="-128"/>
                <a:cs typeface="YuGo-Medium"/>
              </a:rPr>
              <a:t>（</a:t>
            </a:r>
            <a:r>
              <a:rPr lang="en-US" altLang="ja-JP" sz="1600" dirty="0">
                <a:solidFill>
                  <a:srgbClr val="221815"/>
                </a:solidFill>
                <a:latin typeface="Yu Gothic Medium" panose="020B0400000000000000" pitchFamily="34" charset="-128"/>
                <a:ea typeface="Yu Gothic Medium" panose="020B0400000000000000" pitchFamily="34" charset="-128"/>
                <a:cs typeface="YuGo-Medium"/>
              </a:rPr>
              <a:t>P.</a:t>
            </a:r>
            <a:r>
              <a:rPr lang="ja-JP" altLang="en-US" sz="1600">
                <a:solidFill>
                  <a:srgbClr val="221815"/>
                </a:solidFill>
                <a:latin typeface="Yu Gothic Medium" panose="020B0400000000000000" pitchFamily="34" charset="-128"/>
                <a:ea typeface="Yu Gothic Medium" panose="020B0400000000000000" pitchFamily="34" charset="-128"/>
                <a:cs typeface="YuGo-Medium"/>
              </a:rPr>
              <a:t>１９～７３） </a:t>
            </a:r>
            <a:endParaRPr lang="ja-JP" altLang="en-US" sz="1600" dirty="0"/>
          </a:p>
        </p:txBody>
      </p:sp>
      <p:sp>
        <p:nvSpPr>
          <p:cNvPr id="1262" name="object 5"/>
          <p:cNvSpPr txBox="1"/>
          <p:nvPr/>
        </p:nvSpPr>
        <p:spPr>
          <a:xfrm>
            <a:off x="680379" y="9004300"/>
            <a:ext cx="3365963" cy="832728"/>
          </a:xfrm>
          <a:prstGeom prst="rect">
            <a:avLst/>
          </a:prstGeom>
        </p:spPr>
        <p:txBody>
          <a:bodyPr vert="horz" wrap="square" lIns="0" tIns="12700" rIns="0" bIns="0" rtlCol="0">
            <a:spAutoFit/>
          </a:bodyPr>
          <a:lstStyle/>
          <a:p>
            <a:pPr marL="72000" marR="5080" algn="just">
              <a:lnSpc>
                <a:spcPct val="130000"/>
              </a:lnSpc>
            </a:pPr>
            <a:r>
              <a:rPr lang="ja-JP" altLang="en-US" sz="1400">
                <a:solidFill>
                  <a:srgbClr val="221815"/>
                </a:solidFill>
                <a:latin typeface="Yu Gothic Medium" panose="020B0400000000000000" pitchFamily="34" charset="-128"/>
                <a:ea typeface="Yu Gothic Medium" panose="020B0400000000000000" pitchFamily="34" charset="-128"/>
                <a:cs typeface="YuGo-Medium"/>
              </a:rPr>
              <a:t>避難所の本格的な運営が必要になったときに、誰が、何を、どのようにして運営すればよいか知りたい！</a:t>
            </a:r>
            <a:endParaRPr sz="1400">
              <a:solidFill>
                <a:srgbClr val="221815"/>
              </a:solidFill>
              <a:latin typeface="Yu Gothic Medium" panose="020B0400000000000000" pitchFamily="34" charset="-128"/>
              <a:ea typeface="Yu Gothic Medium" panose="020B0400000000000000" pitchFamily="34" charset="-128"/>
              <a:cs typeface="YuGo-Medium"/>
            </a:endParaRPr>
          </a:p>
        </p:txBody>
      </p:sp>
      <p:pic>
        <p:nvPicPr>
          <p:cNvPr id="1263" name="図 59"/>
          <p:cNvPicPr>
            <a:picLocks noChangeAspect="1"/>
          </p:cNvPicPr>
          <p:nvPr/>
        </p:nvPicPr>
        <p:blipFill>
          <a:blip r:embed="rId4"/>
          <a:stretch>
            <a:fillRect/>
          </a:stretch>
        </p:blipFill>
        <p:spPr>
          <a:xfrm>
            <a:off x="5418861" y="2052606"/>
            <a:ext cx="1502355" cy="21258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64" name="図 60"/>
          <p:cNvPicPr>
            <a:picLocks noChangeAspect="1"/>
          </p:cNvPicPr>
          <p:nvPr/>
        </p:nvPicPr>
        <p:blipFill>
          <a:blip r:embed="rId5"/>
          <a:stretch>
            <a:fillRect/>
          </a:stretch>
        </p:blipFill>
        <p:spPr>
          <a:xfrm>
            <a:off x="6489655" y="8952511"/>
            <a:ext cx="768395" cy="1084140"/>
          </a:xfrm>
          <a:prstGeom prst="rect">
            <a:avLst/>
          </a:prstGeom>
        </p:spPr>
      </p:pic>
      <p:pic>
        <p:nvPicPr>
          <p:cNvPr id="1265" name="図 61"/>
          <p:cNvPicPr>
            <a:picLocks noChangeAspect="1"/>
          </p:cNvPicPr>
          <p:nvPr/>
        </p:nvPicPr>
        <p:blipFill>
          <a:blip r:embed="rId6"/>
          <a:stretch>
            <a:fillRect/>
          </a:stretch>
        </p:blipFill>
        <p:spPr>
          <a:xfrm>
            <a:off x="6510668" y="6240989"/>
            <a:ext cx="757170" cy="894008"/>
          </a:xfrm>
          <a:prstGeom prst="rect">
            <a:avLst/>
          </a:prstGeom>
        </p:spPr>
      </p:pic>
      <p:sp>
        <p:nvSpPr>
          <p:cNvPr id="1266" name="object 12"/>
          <p:cNvSpPr txBox="1"/>
          <p:nvPr/>
        </p:nvSpPr>
        <p:spPr>
          <a:xfrm>
            <a:off x="628650" y="841067"/>
            <a:ext cx="7255096"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１</a:t>
            </a:r>
            <a:r>
              <a:rPr lang="en-US" altLang="ja-JP" sz="2400" b="1">
                <a:solidFill>
                  <a:schemeClr val="bg1"/>
                </a:solidFill>
                <a:latin typeface="游ゴシック" panose="020B0400000000000000" pitchFamily="50" charset="-128"/>
                <a:ea typeface="游ゴシック" panose="020B0400000000000000" pitchFamily="50" charset="-128"/>
                <a:cs typeface="YuGothic"/>
              </a:rPr>
              <a:t>. </a:t>
            </a:r>
            <a:r>
              <a:rPr lang="ja-JP" altLang="en-US" sz="2000" b="1">
                <a:solidFill>
                  <a:schemeClr val="bg1"/>
                </a:solidFill>
                <a:latin typeface="游ゴシック" panose="020B0400000000000000" pitchFamily="50" charset="-128"/>
                <a:ea typeface="游ゴシック" panose="020B0400000000000000" pitchFamily="50" charset="-128"/>
                <a:cs typeface="YuGothic"/>
              </a:rPr>
              <a:t>中通地域交流センター避難所マニュアルについて</a:t>
            </a:r>
          </a:p>
        </p:txBody>
      </p:sp>
      <p:pic>
        <p:nvPicPr>
          <p:cNvPr id="1267" name="図 64"/>
          <p:cNvPicPr>
            <a:picLocks noChangeAspect="1"/>
          </p:cNvPicPr>
          <p:nvPr/>
        </p:nvPicPr>
        <p:blipFill>
          <a:blip r:embed="rId7"/>
          <a:stretch>
            <a:fillRect/>
          </a:stretch>
        </p:blipFill>
        <p:spPr>
          <a:xfrm>
            <a:off x="6489655" y="7494185"/>
            <a:ext cx="797783" cy="1129120"/>
          </a:xfrm>
          <a:prstGeom prst="rect">
            <a:avLst/>
          </a:prstGeom>
        </p:spPr>
      </p:pic>
    </p:spTree>
    <p:extLst>
      <p:ext uri="{BB962C8B-B14F-4D97-AF65-F5344CB8AC3E}">
        <p14:creationId xmlns:p14="http://schemas.microsoft.com/office/powerpoint/2010/main" val="27968416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1" name="テキスト ボックス 1"/>
          <p:cNvSpPr txBox="1"/>
          <p:nvPr/>
        </p:nvSpPr>
        <p:spPr>
          <a:xfrm>
            <a:off x="6755861" y="10175421"/>
            <a:ext cx="748601"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６５</a:t>
            </a:r>
            <a:endParaRPr lang="ja-JP" altLang="en-US">
              <a:solidFill>
                <a:schemeClr val="tx1">
                  <a:lumMod val="50000"/>
                  <a:lumOff val="50000"/>
                </a:schemeClr>
              </a:solidFill>
              <a:latin typeface="+mj-ea"/>
              <a:ea typeface="+mj-ea"/>
            </a:endParaRPr>
          </a:p>
        </p:txBody>
      </p:sp>
      <p:sp>
        <p:nvSpPr>
          <p:cNvPr id="2442" name="object 2"/>
          <p:cNvSpPr txBox="1"/>
          <p:nvPr/>
        </p:nvSpPr>
        <p:spPr>
          <a:xfrm>
            <a:off x="552115" y="956876"/>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r>
              <a:rPr lang="ja-JP" altLang="en-US"/>
              <a:t>４</a:t>
            </a:r>
            <a:r>
              <a:rPr lang="en-US" altLang="ja-JP"/>
              <a:t>. </a:t>
            </a:r>
            <a:r>
              <a:rPr lang="ja-JP" altLang="en-US"/>
              <a:t>居住空間の環境管理</a:t>
            </a:r>
          </a:p>
        </p:txBody>
      </p:sp>
      <p:grpSp>
        <p:nvGrpSpPr>
          <p:cNvPr id="2443" name="グループ化 3"/>
          <p:cNvGrpSpPr/>
          <p:nvPr/>
        </p:nvGrpSpPr>
        <p:grpSpPr>
          <a:xfrm>
            <a:off x="693930" y="1668095"/>
            <a:ext cx="6283775" cy="648000"/>
            <a:chOff x="689917" y="1624372"/>
            <a:chExt cx="6283775" cy="648000"/>
          </a:xfrm>
        </p:grpSpPr>
        <p:pic>
          <p:nvPicPr>
            <p:cNvPr id="2444" name="グラフィックス 4"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665526"/>
              <a:ext cx="530604" cy="530604"/>
            </a:xfrm>
            <a:prstGeom prst="rect">
              <a:avLst/>
            </a:prstGeom>
          </p:spPr>
        </p:pic>
        <p:sp>
          <p:nvSpPr>
            <p:cNvPr id="2445" name="正方形/長方形 5"/>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46" name="object 9"/>
          <p:cNvSpPr txBox="1"/>
          <p:nvPr/>
        </p:nvSpPr>
        <p:spPr>
          <a:xfrm>
            <a:off x="749093" y="3142263"/>
            <a:ext cx="6186293" cy="3166188"/>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r>
              <a:rPr lang="ja-JP" altLang="en-US" dirty="0"/>
              <a:t>清掃・換気の実施時間と役割分担について検討し、清掃・換気ルールを定める。</a:t>
            </a:r>
          </a:p>
          <a:p>
            <a:r>
              <a:rPr lang="ja-JP" altLang="en-US" dirty="0"/>
              <a:t>避難者への呼びかけを通じて、清掃・換気ルールを伝えるとともに、情報班を通じてチラシを掲示板に大きく貼り出すなどして、周知徹底を図る。</a:t>
            </a:r>
          </a:p>
          <a:p>
            <a:r>
              <a:rPr lang="ja-JP" altLang="en-US" dirty="0"/>
              <a:t>毎日決まった時間に身近な部分の清掃を行うよう呼び掛ける。</a:t>
            </a:r>
          </a:p>
          <a:p>
            <a:r>
              <a:rPr lang="ja-JP" altLang="en-US" dirty="0"/>
              <a:t>毎日決まった時間に窓を開けて換気するよう呼び掛ける。</a:t>
            </a:r>
          </a:p>
          <a:p>
            <a:r>
              <a:rPr lang="ja-JP" altLang="en-US" dirty="0"/>
              <a:t>定期的に、部屋全体の清掃実施を行うよう呼び掛ける。</a:t>
            </a:r>
          </a:p>
        </p:txBody>
      </p:sp>
      <p:grpSp>
        <p:nvGrpSpPr>
          <p:cNvPr id="2447" name="グループ化 7"/>
          <p:cNvGrpSpPr/>
          <p:nvPr/>
        </p:nvGrpSpPr>
        <p:grpSpPr>
          <a:xfrm>
            <a:off x="639267" y="2480310"/>
            <a:ext cx="6357742" cy="504190"/>
            <a:chOff x="728646" y="1851740"/>
            <a:chExt cx="6120130" cy="504190"/>
          </a:xfrm>
        </p:grpSpPr>
        <p:sp>
          <p:nvSpPr>
            <p:cNvPr id="2448"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449"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清掃・換気ルール（毎日）</a:t>
              </a:r>
            </a:p>
          </p:txBody>
        </p:sp>
        <p:sp>
          <p:nvSpPr>
            <p:cNvPr id="2450"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451"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4F81BD"/>
                  </a:solidFill>
                  <a:latin typeface="Yu Gothic" panose="020B0400000000000000" pitchFamily="34" charset="-128"/>
                  <a:ea typeface="Yu Gothic" panose="020B0400000000000000" pitchFamily="34" charset="-128"/>
                  <a:cs typeface="YuGothic"/>
                </a:rPr>
                <a:t>１</a:t>
              </a:r>
              <a:endParaRPr sz="2100" b="1">
                <a:solidFill>
                  <a:srgbClr val="4F81BD"/>
                </a:solidFill>
                <a:latin typeface="Yu Gothic" panose="020B0400000000000000" pitchFamily="34" charset="-128"/>
                <a:ea typeface="Yu Gothic" panose="020B0400000000000000" pitchFamily="34" charset="-128"/>
                <a:cs typeface="YuGothic"/>
              </a:endParaRPr>
            </a:p>
          </p:txBody>
        </p:sp>
      </p:grpSp>
      <p:sp>
        <p:nvSpPr>
          <p:cNvPr id="2452" name="object 5"/>
          <p:cNvSpPr txBox="1"/>
          <p:nvPr/>
        </p:nvSpPr>
        <p:spPr>
          <a:xfrm>
            <a:off x="1380161" y="1873328"/>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様式</a:t>
            </a:r>
            <a:r>
              <a:rPr lang="en-US" altLang="ja-JP" sz="1400" b="1">
                <a:latin typeface="Yu Gothic" panose="020B0400000000000000" pitchFamily="34" charset="-128"/>
                <a:ea typeface="Yu Gothic" panose="020B0400000000000000" pitchFamily="34" charset="-128"/>
                <a:cs typeface="YuGothic"/>
              </a:rPr>
              <a:t>32</a:t>
            </a:r>
            <a:r>
              <a:rPr lang="ja-JP" altLang="en-US" sz="1400" b="1">
                <a:latin typeface="Yu Gothic" panose="020B0400000000000000" pitchFamily="34" charset="-128"/>
                <a:ea typeface="Yu Gothic" panose="020B0400000000000000" pitchFamily="34" charset="-128"/>
                <a:cs typeface="YuGothic"/>
              </a:rPr>
              <a:t>：食料・物資班への物資等依頼票</a:t>
            </a:r>
          </a:p>
        </p:txBody>
      </p:sp>
      <p:sp>
        <p:nvSpPr>
          <p:cNvPr id="2453" name="object 9"/>
          <p:cNvSpPr txBox="1"/>
          <p:nvPr/>
        </p:nvSpPr>
        <p:spPr>
          <a:xfrm>
            <a:off x="742853" y="7626973"/>
            <a:ext cx="6186293" cy="950197"/>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r>
              <a:rPr lang="ja-JP" altLang="en-US" dirty="0"/>
              <a:t>清掃用具、消毒機材など、避難所の衛生的な環境確保に必要な物品の状況を確認し、</a:t>
            </a:r>
            <a:r>
              <a:rPr lang="ja-JP" altLang="en-US"/>
              <a:t>不足分は食料・物資班への物資等依頼票を使用して食料・物資班に調達を依頼し、確保</a:t>
            </a:r>
            <a:r>
              <a:rPr lang="ja-JP" altLang="en-US" dirty="0"/>
              <a:t>する。</a:t>
            </a:r>
          </a:p>
        </p:txBody>
      </p:sp>
      <p:grpSp>
        <p:nvGrpSpPr>
          <p:cNvPr id="2454" name="グループ化 14"/>
          <p:cNvGrpSpPr/>
          <p:nvPr/>
        </p:nvGrpSpPr>
        <p:grpSpPr>
          <a:xfrm>
            <a:off x="633027" y="6965020"/>
            <a:ext cx="6357742" cy="504190"/>
            <a:chOff x="728646" y="1851740"/>
            <a:chExt cx="6120130" cy="504190"/>
          </a:xfrm>
        </p:grpSpPr>
        <p:sp>
          <p:nvSpPr>
            <p:cNvPr id="2455"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456"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衛生用品等の確保</a:t>
              </a:r>
            </a:p>
          </p:txBody>
        </p:sp>
        <p:sp>
          <p:nvSpPr>
            <p:cNvPr id="2457"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458"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4F81BD"/>
                  </a:solidFill>
                  <a:latin typeface="Yu Gothic" panose="020B0400000000000000" pitchFamily="34" charset="-128"/>
                  <a:ea typeface="Yu Gothic" panose="020B0400000000000000" pitchFamily="34" charset="-128"/>
                  <a:cs typeface="YuGothic"/>
                </a:rPr>
                <a:t>２</a:t>
              </a:r>
              <a:endParaRPr sz="2100" b="1">
                <a:solidFill>
                  <a:srgbClr val="4F81BD"/>
                </a:solidFill>
                <a:latin typeface="Yu Gothic" panose="020B0400000000000000" pitchFamily="34" charset="-128"/>
                <a:ea typeface="Yu Gothic" panose="020B0400000000000000" pitchFamily="34" charset="-128"/>
                <a:cs typeface="YuGothic"/>
              </a:endParaRPr>
            </a:p>
          </p:txBody>
        </p:sp>
      </p:grpSp>
    </p:spTree>
    <p:extLst>
      <p:ext uri="{BB962C8B-B14F-4D97-AF65-F5344CB8AC3E}">
        <p14:creationId xmlns:p14="http://schemas.microsoft.com/office/powerpoint/2010/main" val="32541350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0" name="テキスト ボックス 1"/>
          <p:cNvSpPr txBox="1"/>
          <p:nvPr/>
        </p:nvSpPr>
        <p:spPr>
          <a:xfrm>
            <a:off x="151489" y="10148207"/>
            <a:ext cx="720090"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６６</a:t>
            </a:r>
            <a:endParaRPr lang="ja-JP" altLang="en-US">
              <a:solidFill>
                <a:schemeClr val="tx1">
                  <a:lumMod val="50000"/>
                  <a:lumOff val="50000"/>
                </a:schemeClr>
              </a:solidFill>
              <a:latin typeface="+mj-ea"/>
              <a:ea typeface="+mj-ea"/>
            </a:endParaRPr>
          </a:p>
        </p:txBody>
      </p:sp>
      <p:sp>
        <p:nvSpPr>
          <p:cNvPr id="2461" name="object 2"/>
          <p:cNvSpPr txBox="1"/>
          <p:nvPr/>
        </p:nvSpPr>
        <p:spPr>
          <a:xfrm>
            <a:off x="637386" y="969878"/>
            <a:ext cx="64781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r>
              <a:rPr lang="ja-JP" altLang="en-US"/>
              <a:t>５</a:t>
            </a:r>
            <a:r>
              <a:rPr lang="en-US" altLang="ja-JP"/>
              <a:t>. </a:t>
            </a:r>
            <a:r>
              <a:rPr lang="ja-JP" altLang="en-US"/>
              <a:t>避難者の健康管理</a:t>
            </a:r>
          </a:p>
        </p:txBody>
      </p:sp>
      <p:sp>
        <p:nvSpPr>
          <p:cNvPr id="2462" name="object 9"/>
          <p:cNvSpPr txBox="1"/>
          <p:nvPr/>
        </p:nvSpPr>
        <p:spPr>
          <a:xfrm>
            <a:off x="738476" y="3142263"/>
            <a:ext cx="6186293" cy="1898148"/>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r>
              <a:rPr lang="ja-JP" altLang="en-US" dirty="0"/>
              <a:t>市職員や保健所と相談の上、避難所利用者の感染防止や健康維持のための行動ルールを検討する。</a:t>
            </a:r>
          </a:p>
          <a:p>
            <a:r>
              <a:rPr lang="ja-JP" altLang="en-US" dirty="0"/>
              <a:t>感染症対策や衛生確保のため、チラシを各所に掲示し、流水と石鹸での手洗いを徹底する。</a:t>
            </a:r>
          </a:p>
          <a:p>
            <a:r>
              <a:rPr lang="ja-JP" altLang="en-US" dirty="0"/>
              <a:t>健康管理のための各種活動や取り組みの支援を行う。</a:t>
            </a:r>
          </a:p>
        </p:txBody>
      </p:sp>
      <p:grpSp>
        <p:nvGrpSpPr>
          <p:cNvPr id="2463" name="グループ化 4"/>
          <p:cNvGrpSpPr/>
          <p:nvPr/>
        </p:nvGrpSpPr>
        <p:grpSpPr>
          <a:xfrm>
            <a:off x="628650" y="2480310"/>
            <a:ext cx="6357742" cy="504190"/>
            <a:chOff x="728646" y="1851740"/>
            <a:chExt cx="6120130" cy="504190"/>
          </a:xfrm>
        </p:grpSpPr>
        <p:sp>
          <p:nvSpPr>
            <p:cNvPr id="2464"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465"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感染防止・健康管理のための行動ルールの検討</a:t>
              </a:r>
            </a:p>
          </p:txBody>
        </p:sp>
        <p:sp>
          <p:nvSpPr>
            <p:cNvPr id="2466"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467"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4F81BD"/>
                  </a:solidFill>
                  <a:latin typeface="Yu Gothic" panose="020B0400000000000000" pitchFamily="34" charset="-128"/>
                  <a:ea typeface="Yu Gothic" panose="020B0400000000000000" pitchFamily="34" charset="-128"/>
                  <a:cs typeface="YuGothic"/>
                </a:rPr>
                <a:t>１</a:t>
              </a:r>
              <a:endParaRPr sz="2100" b="1">
                <a:solidFill>
                  <a:srgbClr val="4F81BD"/>
                </a:solidFill>
                <a:latin typeface="Yu Gothic" panose="020B0400000000000000" pitchFamily="34" charset="-128"/>
                <a:ea typeface="Yu Gothic" panose="020B0400000000000000" pitchFamily="34" charset="-128"/>
                <a:cs typeface="YuGothic"/>
              </a:endParaRPr>
            </a:p>
          </p:txBody>
        </p:sp>
      </p:grpSp>
      <p:grpSp>
        <p:nvGrpSpPr>
          <p:cNvPr id="2468" name="グループ化 9"/>
          <p:cNvGrpSpPr/>
          <p:nvPr/>
        </p:nvGrpSpPr>
        <p:grpSpPr>
          <a:xfrm>
            <a:off x="689917" y="1624372"/>
            <a:ext cx="6283775" cy="648000"/>
            <a:chOff x="689917" y="1624372"/>
            <a:chExt cx="6283775" cy="648000"/>
          </a:xfrm>
        </p:grpSpPr>
        <p:pic>
          <p:nvPicPr>
            <p:cNvPr id="2469" name="グラフィックス 10"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665526"/>
              <a:ext cx="530604" cy="530604"/>
            </a:xfrm>
            <a:prstGeom prst="rect">
              <a:avLst/>
            </a:prstGeom>
          </p:spPr>
        </p:pic>
        <p:sp>
          <p:nvSpPr>
            <p:cNvPr id="2470" name="正方形/長方形 11"/>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71" name="object 9"/>
          <p:cNvSpPr txBox="1"/>
          <p:nvPr/>
        </p:nvSpPr>
        <p:spPr>
          <a:xfrm>
            <a:off x="732236" y="6161440"/>
            <a:ext cx="6186293" cy="1898148"/>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r>
              <a:rPr lang="ja-JP" altLang="en-US" dirty="0"/>
              <a:t>要配慮者支援・健康管理班と連携し、不眠やＰＴＳＤなど、</a:t>
            </a:r>
            <a:r>
              <a:rPr lang="en-US" altLang="ja-JP" dirty="0"/>
              <a:t/>
            </a:r>
            <a:br>
              <a:rPr lang="en-US" altLang="ja-JP" dirty="0"/>
            </a:br>
            <a:r>
              <a:rPr lang="ja-JP" altLang="en-US" dirty="0"/>
              <a:t>こころのケアが必要と思われる人を把握する。</a:t>
            </a:r>
            <a:endParaRPr lang="en-US" altLang="ja-JP" dirty="0"/>
          </a:p>
          <a:p>
            <a:r>
              <a:rPr lang="ja-JP" altLang="en-US" dirty="0"/>
              <a:t>チラシを活用して、避難所利用者に注意を呼び掛ける。</a:t>
            </a:r>
            <a:endParaRPr lang="en-US" altLang="ja-JP" dirty="0"/>
          </a:p>
          <a:p>
            <a:r>
              <a:rPr lang="ja-JP" altLang="en-US" dirty="0"/>
              <a:t>必要に応じて総務班と連携し、市災害対策本部に保健師や</a:t>
            </a:r>
            <a:r>
              <a:rPr lang="en-US" altLang="ja-JP" dirty="0"/>
              <a:t>DPAT</a:t>
            </a:r>
            <a:r>
              <a:rPr lang="ja-JP" altLang="en-US" dirty="0"/>
              <a:t>など専門家の派遣を要請する。</a:t>
            </a:r>
            <a:endParaRPr lang="ja-JP" altLang="en-US" sz="1200" dirty="0">
              <a:solidFill>
                <a:schemeClr val="accent1"/>
              </a:solidFill>
            </a:endParaRPr>
          </a:p>
        </p:txBody>
      </p:sp>
      <p:grpSp>
        <p:nvGrpSpPr>
          <p:cNvPr id="2472" name="グループ化 13"/>
          <p:cNvGrpSpPr/>
          <p:nvPr/>
        </p:nvGrpSpPr>
        <p:grpSpPr>
          <a:xfrm>
            <a:off x="622410" y="5499487"/>
            <a:ext cx="6357742" cy="504190"/>
            <a:chOff x="728646" y="1851740"/>
            <a:chExt cx="6120130" cy="504190"/>
          </a:xfrm>
        </p:grpSpPr>
        <p:sp>
          <p:nvSpPr>
            <p:cNvPr id="2473"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474"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心のケア対策の取り組み</a:t>
              </a:r>
            </a:p>
          </p:txBody>
        </p:sp>
        <p:sp>
          <p:nvSpPr>
            <p:cNvPr id="2475"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476"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4F81BD"/>
                  </a:solidFill>
                  <a:latin typeface="Yu Gothic" panose="020B0400000000000000" pitchFamily="34" charset="-128"/>
                  <a:ea typeface="Yu Gothic" panose="020B0400000000000000" pitchFamily="34" charset="-128"/>
                  <a:cs typeface="YuGothic"/>
                </a:rPr>
                <a:t>２</a:t>
              </a:r>
              <a:endParaRPr sz="2100" b="1">
                <a:solidFill>
                  <a:srgbClr val="4F81BD"/>
                </a:solidFill>
                <a:latin typeface="Yu Gothic" panose="020B0400000000000000" pitchFamily="34" charset="-128"/>
                <a:ea typeface="Yu Gothic" panose="020B0400000000000000" pitchFamily="34" charset="-128"/>
                <a:cs typeface="YuGothic"/>
              </a:endParaRPr>
            </a:p>
          </p:txBody>
        </p:sp>
      </p:grpSp>
      <p:sp>
        <p:nvSpPr>
          <p:cNvPr id="2477" name="object 5"/>
          <p:cNvSpPr txBox="1"/>
          <p:nvPr/>
        </p:nvSpPr>
        <p:spPr>
          <a:xfrm>
            <a:off x="1420554" y="1745513"/>
            <a:ext cx="5497975" cy="456535"/>
          </a:xfrm>
          <a:prstGeom prst="rect">
            <a:avLst/>
          </a:prstGeom>
        </p:spPr>
        <p:txBody>
          <a:bodyPr vert="horz" wrap="square" lIns="0" tIns="12700" rIns="0" bIns="0" rtlCol="0">
            <a:spAutoFit/>
          </a:bodyPr>
          <a:lstStyle/>
          <a:p>
            <a:pPr marL="12700">
              <a:lnSpc>
                <a:spcPct val="100000"/>
              </a:lnSpc>
              <a:spcBef>
                <a:spcPts val="100"/>
              </a:spcBef>
            </a:pPr>
            <a:r>
              <a:rPr lang="ja-JP" altLang="en-US" sz="1400" b="1" dirty="0">
                <a:latin typeface="Yu Gothic" panose="020B0400000000000000" pitchFamily="34" charset="-128"/>
                <a:ea typeface="Yu Gothic" panose="020B0400000000000000" pitchFamily="34" charset="-128"/>
                <a:cs typeface="YuGothic"/>
              </a:rPr>
              <a:t>様式</a:t>
            </a:r>
            <a:r>
              <a:rPr lang="en-US" altLang="ja-JP" sz="1400" b="1" dirty="0">
                <a:latin typeface="Yu Gothic" panose="020B0400000000000000" pitchFamily="34" charset="-128"/>
                <a:ea typeface="Yu Gothic" panose="020B0400000000000000" pitchFamily="34" charset="-128"/>
                <a:cs typeface="YuGothic"/>
              </a:rPr>
              <a:t>20</a:t>
            </a:r>
            <a:r>
              <a:rPr lang="ja-JP" altLang="en-US" sz="1400" b="1" dirty="0">
                <a:latin typeface="Yu Gothic" panose="020B0400000000000000" pitchFamily="34" charset="-128"/>
                <a:ea typeface="Yu Gothic" panose="020B0400000000000000" pitchFamily="34" charset="-128"/>
                <a:cs typeface="YuGothic"/>
              </a:rPr>
              <a:t>：手洗いチラシ、</a:t>
            </a:r>
          </a:p>
          <a:p>
            <a:pPr marL="12700">
              <a:lnSpc>
                <a:spcPct val="100000"/>
              </a:lnSpc>
              <a:spcBef>
                <a:spcPts val="100"/>
              </a:spcBef>
            </a:pPr>
            <a:r>
              <a:rPr lang="ja-JP" altLang="en-US" sz="1400" b="1" dirty="0">
                <a:latin typeface="Yu Gothic" panose="020B0400000000000000" pitchFamily="34" charset="-128"/>
                <a:ea typeface="Yu Gothic" panose="020B0400000000000000" pitchFamily="34" charset="-128"/>
                <a:cs typeface="YuGothic"/>
              </a:rPr>
              <a:t>様式</a:t>
            </a:r>
            <a:r>
              <a:rPr lang="en-US" altLang="ja-JP" sz="1400" b="1" dirty="0">
                <a:latin typeface="Yu Gothic" panose="020B0400000000000000" pitchFamily="34" charset="-128"/>
                <a:ea typeface="Yu Gothic" panose="020B0400000000000000" pitchFamily="34" charset="-128"/>
                <a:cs typeface="YuGothic"/>
              </a:rPr>
              <a:t>21</a:t>
            </a:r>
            <a:r>
              <a:rPr lang="ja-JP" altLang="en-US" sz="1400" b="1" dirty="0">
                <a:latin typeface="Yu Gothic" panose="020B0400000000000000" pitchFamily="34" charset="-128"/>
                <a:ea typeface="Yu Gothic" panose="020B0400000000000000" pitchFamily="34" charset="-128"/>
                <a:cs typeface="YuGothic"/>
              </a:rPr>
              <a:t>：災害のあとの気持ちの変化チラシ</a:t>
            </a:r>
          </a:p>
        </p:txBody>
      </p:sp>
      <p:sp>
        <p:nvSpPr>
          <p:cNvPr id="2478" name="テキスト ボックス 19"/>
          <p:cNvSpPr txBox="1"/>
          <p:nvPr/>
        </p:nvSpPr>
        <p:spPr>
          <a:xfrm>
            <a:off x="645942" y="8132346"/>
            <a:ext cx="5529610" cy="338554"/>
          </a:xfrm>
          <a:prstGeom prst="rect">
            <a:avLst/>
          </a:prstGeom>
          <a:noFill/>
        </p:spPr>
        <p:txBody>
          <a:bodyPr wrap="square">
            <a:spAutoFit/>
          </a:bodyPr>
          <a:lstStyle/>
          <a:p>
            <a:r>
              <a:rPr lang="ja-JP" altLang="en-US" sz="1600" b="1" u="sng" dirty="0">
                <a:solidFill>
                  <a:srgbClr val="172A88"/>
                </a:solidFill>
                <a:latin typeface="Yu Gothic" panose="020B0400000000000000" pitchFamily="34" charset="-128"/>
                <a:ea typeface="Yu Gothic" panose="020B0400000000000000" pitchFamily="34" charset="-128"/>
                <a:cs typeface="YuGothic"/>
              </a:rPr>
              <a:t>⇒</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コツ・ポイント</a:t>
            </a:r>
            <a:r>
              <a:rPr lang="en-US" altLang="ja-JP" sz="1600" b="1" u="sng" dirty="0">
                <a:solidFill>
                  <a:srgbClr val="172A88"/>
                </a:solidFill>
                <a:latin typeface="Yu Gothic" panose="020B0400000000000000" pitchFamily="34" charset="-128"/>
                <a:ea typeface="Yu Gothic" panose="020B0400000000000000" pitchFamily="34" charset="-128"/>
                <a:cs typeface="YuGothic"/>
              </a:rPr>
              <a:t>23】</a:t>
            </a:r>
            <a:r>
              <a:rPr lang="ja-JP" altLang="en-US" sz="1600" b="1" u="sng" dirty="0">
                <a:solidFill>
                  <a:srgbClr val="172A88"/>
                </a:solidFill>
                <a:latin typeface="Yu Gothic" panose="020B0400000000000000" pitchFamily="34" charset="-128"/>
                <a:ea typeface="Yu Gothic" panose="020B0400000000000000" pitchFamily="34" charset="-128"/>
                <a:cs typeface="YuGothic"/>
              </a:rPr>
              <a:t>避難者の健康管理</a:t>
            </a:r>
            <a:endParaRPr lang="ja-JP" altLang="en-US" sz="1600" u="sng" dirty="0">
              <a:solidFill>
                <a:srgbClr val="172A88"/>
              </a:solidFill>
            </a:endParaRPr>
          </a:p>
        </p:txBody>
      </p:sp>
    </p:spTree>
    <p:extLst>
      <p:ext uri="{BB962C8B-B14F-4D97-AF65-F5344CB8AC3E}">
        <p14:creationId xmlns:p14="http://schemas.microsoft.com/office/powerpoint/2010/main" val="42312236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0" name="テキスト ボックス 1"/>
          <p:cNvSpPr txBox="1"/>
          <p:nvPr/>
        </p:nvSpPr>
        <p:spPr>
          <a:xfrm>
            <a:off x="6755861" y="10175421"/>
            <a:ext cx="748601"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６７</a:t>
            </a:r>
            <a:endParaRPr lang="ja-JP" altLang="en-US">
              <a:solidFill>
                <a:schemeClr val="tx1">
                  <a:lumMod val="50000"/>
                  <a:lumOff val="50000"/>
                </a:schemeClr>
              </a:solidFill>
              <a:latin typeface="+mj-ea"/>
              <a:ea typeface="+mj-ea"/>
            </a:endParaRPr>
          </a:p>
        </p:txBody>
      </p:sp>
      <p:sp>
        <p:nvSpPr>
          <p:cNvPr id="2481" name="object 2"/>
          <p:cNvSpPr txBox="1"/>
          <p:nvPr/>
        </p:nvSpPr>
        <p:spPr>
          <a:xfrm>
            <a:off x="552116" y="956876"/>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r>
              <a:rPr lang="ja-JP" altLang="en-US"/>
              <a:t>６</a:t>
            </a:r>
            <a:r>
              <a:rPr lang="en-US" altLang="ja-JP"/>
              <a:t>. </a:t>
            </a:r>
            <a:r>
              <a:rPr lang="ja-JP" altLang="en-US"/>
              <a:t>要配慮者の確認</a:t>
            </a:r>
          </a:p>
        </p:txBody>
      </p:sp>
      <p:grpSp>
        <p:nvGrpSpPr>
          <p:cNvPr id="2482" name="グループ化 3"/>
          <p:cNvGrpSpPr/>
          <p:nvPr/>
        </p:nvGrpSpPr>
        <p:grpSpPr>
          <a:xfrm>
            <a:off x="693931" y="1668095"/>
            <a:ext cx="6283775" cy="648000"/>
            <a:chOff x="689917" y="1624372"/>
            <a:chExt cx="6283775" cy="648000"/>
          </a:xfrm>
        </p:grpSpPr>
        <p:pic>
          <p:nvPicPr>
            <p:cNvPr id="2483" name="グラフィックス 4"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665526"/>
              <a:ext cx="530604" cy="530604"/>
            </a:xfrm>
            <a:prstGeom prst="rect">
              <a:avLst/>
            </a:prstGeom>
          </p:spPr>
        </p:pic>
        <p:sp>
          <p:nvSpPr>
            <p:cNvPr id="2484" name="正方形/長方形 5"/>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85" name="object 9"/>
          <p:cNvSpPr txBox="1"/>
          <p:nvPr/>
        </p:nvSpPr>
        <p:spPr>
          <a:xfrm>
            <a:off x="749094" y="3142263"/>
            <a:ext cx="6186293" cy="3806363"/>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indent="-285750" algn="just">
              <a:lnSpc>
                <a:spcPct val="130000"/>
              </a:lnSpc>
              <a:spcAft>
                <a:spcPts val="1200"/>
              </a:spcAft>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避難所利用者登録票に書かれた「特に配慮が必要なこと」欄を確認して、避難所内の要配慮者を把握する。</a:t>
            </a:r>
          </a:p>
          <a:p>
            <a:pPr marL="298450" marR="5080" indent="-285750" algn="just">
              <a:lnSpc>
                <a:spcPct val="130000"/>
              </a:lnSpc>
              <a:spcAft>
                <a:spcPts val="1200"/>
              </a:spcAft>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本人や家族などから支援に必要な情報を詳しく聞き取る。</a:t>
            </a:r>
          </a:p>
          <a:p>
            <a:pPr marL="298450" marR="5080" indent="-285750" algn="just">
              <a:lnSpc>
                <a:spcPct val="130000"/>
              </a:lnSpc>
              <a:spcAft>
                <a:spcPts val="1200"/>
              </a:spcAft>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聞き取った事項はメモしておき、名簿係が管理・保管している登録票に追記する。</a:t>
            </a:r>
          </a:p>
          <a:p>
            <a:pPr marL="298450" marR="5080" indent="-285750" algn="just">
              <a:lnSpc>
                <a:spcPct val="130000"/>
              </a:lnSpc>
              <a:spcAft>
                <a:spcPts val="1200"/>
              </a:spcAft>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配慮が必要な人に関する情報を、避難所運営のために必要な</a:t>
            </a:r>
            <a:r>
              <a:rPr lang="en-US" altLang="ja-JP" sz="1600" b="1" dirty="0">
                <a:latin typeface="Yu Gothic" panose="020B0400000000000000" pitchFamily="34" charset="-128"/>
                <a:ea typeface="Yu Gothic" panose="020B0400000000000000" pitchFamily="34" charset="-128"/>
                <a:cs typeface="YuGothic"/>
              </a:rPr>
              <a:t/>
            </a:r>
            <a:br>
              <a:rPr lang="en-US" altLang="ja-JP" sz="1600" b="1" dirty="0">
                <a:latin typeface="Yu Gothic" panose="020B0400000000000000" pitchFamily="34" charset="-128"/>
                <a:ea typeface="Yu Gothic" panose="020B0400000000000000" pitchFamily="34" charset="-128"/>
                <a:cs typeface="YuGothic"/>
              </a:rPr>
            </a:br>
            <a:r>
              <a:rPr lang="ja-JP" altLang="en-US" sz="1600" b="1" dirty="0">
                <a:latin typeface="Yu Gothic" panose="020B0400000000000000" pitchFamily="34" charset="-128"/>
                <a:ea typeface="Yu Gothic" panose="020B0400000000000000" pitchFamily="34" charset="-128"/>
                <a:cs typeface="YuGothic"/>
              </a:rPr>
              <a:t>範囲で、関係する各運営班と共有する。</a:t>
            </a:r>
          </a:p>
          <a:p>
            <a:pPr marL="298450" marR="5080" indent="-285750" algn="just">
              <a:lnSpc>
                <a:spcPct val="130000"/>
              </a:lnSpc>
              <a:spcAft>
                <a:spcPts val="1200"/>
              </a:spcAft>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配慮が必要な人やその家族からの意見・要望など、避難所運営のために必要な情報を避難所運営委員会の場で共有し、支援の方針を検討する。</a:t>
            </a:r>
          </a:p>
        </p:txBody>
      </p:sp>
      <p:grpSp>
        <p:nvGrpSpPr>
          <p:cNvPr id="2486" name="グループ化 7"/>
          <p:cNvGrpSpPr/>
          <p:nvPr/>
        </p:nvGrpSpPr>
        <p:grpSpPr>
          <a:xfrm>
            <a:off x="639268" y="2480310"/>
            <a:ext cx="6357742" cy="504190"/>
            <a:chOff x="728646" y="1851740"/>
            <a:chExt cx="6120130" cy="504190"/>
          </a:xfrm>
        </p:grpSpPr>
        <p:sp>
          <p:nvSpPr>
            <p:cNvPr id="2487"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488"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要配慮者の把握、共有</a:t>
              </a:r>
            </a:p>
          </p:txBody>
        </p:sp>
        <p:sp>
          <p:nvSpPr>
            <p:cNvPr id="2489"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490"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4F81BD"/>
                  </a:solidFill>
                  <a:latin typeface="Yu Gothic" panose="020B0400000000000000" pitchFamily="34" charset="-128"/>
                  <a:ea typeface="Yu Gothic" panose="020B0400000000000000" pitchFamily="34" charset="-128"/>
                  <a:cs typeface="YuGothic"/>
                </a:rPr>
                <a:t>１</a:t>
              </a:r>
              <a:endParaRPr sz="2100" b="1">
                <a:solidFill>
                  <a:srgbClr val="4F81BD"/>
                </a:solidFill>
                <a:latin typeface="Yu Gothic" panose="020B0400000000000000" pitchFamily="34" charset="-128"/>
                <a:ea typeface="Yu Gothic" panose="020B0400000000000000" pitchFamily="34" charset="-128"/>
                <a:cs typeface="YuGothic"/>
              </a:endParaRPr>
            </a:p>
          </p:txBody>
        </p:sp>
      </p:grpSp>
      <p:sp>
        <p:nvSpPr>
          <p:cNvPr id="2491" name="object 5"/>
          <p:cNvSpPr txBox="1"/>
          <p:nvPr/>
        </p:nvSpPr>
        <p:spPr>
          <a:xfrm>
            <a:off x="1380162" y="1873328"/>
            <a:ext cx="5031002" cy="228268"/>
          </a:xfrm>
          <a:prstGeom prst="rect">
            <a:avLst/>
          </a:prstGeom>
        </p:spPr>
        <p:txBody>
          <a:bodyPr vert="horz" wrap="square" lIns="0" tIns="12700" rIns="0" bIns="0" rtlCol="0">
            <a:spAutoFit/>
          </a:bodyPr>
          <a:lstStyle/>
          <a:p>
            <a:pPr marL="12700">
              <a:lnSpc>
                <a:spcPct val="100000"/>
              </a:lnSpc>
              <a:spcBef>
                <a:spcPts val="100"/>
              </a:spcBef>
            </a:pPr>
            <a:r>
              <a:rPr lang="zh-TW" altLang="en-US" sz="1400" b="1" dirty="0">
                <a:latin typeface="Yu Gothic" panose="020B0400000000000000" pitchFamily="34" charset="-128"/>
                <a:ea typeface="Yu Gothic" panose="020B0400000000000000" pitchFamily="34" charset="-128"/>
                <a:cs typeface="YuGothic"/>
              </a:rPr>
              <a:t>様式</a:t>
            </a:r>
            <a:r>
              <a:rPr lang="en-US" altLang="zh-TW" sz="1400" b="1" dirty="0">
                <a:latin typeface="Yu Gothic" panose="020B0400000000000000" pitchFamily="34" charset="-128"/>
                <a:ea typeface="Yu Gothic" panose="020B0400000000000000" pitchFamily="34" charset="-128"/>
                <a:cs typeface="YuGothic"/>
              </a:rPr>
              <a:t>02</a:t>
            </a:r>
            <a:r>
              <a:rPr lang="zh-TW" altLang="en-US" sz="1400" b="1" dirty="0">
                <a:latin typeface="Yu Gothic" panose="020B0400000000000000" pitchFamily="34" charset="-128"/>
                <a:ea typeface="Yu Gothic" panose="020B0400000000000000" pitchFamily="34" charset="-128"/>
                <a:cs typeface="YuGothic"/>
              </a:rPr>
              <a:t>：避難所利用者登録票</a:t>
            </a:r>
          </a:p>
        </p:txBody>
      </p:sp>
      <p:sp>
        <p:nvSpPr>
          <p:cNvPr id="2492" name="object 9"/>
          <p:cNvSpPr txBox="1"/>
          <p:nvPr/>
        </p:nvSpPr>
        <p:spPr>
          <a:xfrm>
            <a:off x="742854" y="8178030"/>
            <a:ext cx="6186293" cy="630109"/>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indent="-285750" algn="just">
              <a:lnSpc>
                <a:spcPct val="130000"/>
              </a:lnSpc>
              <a:spcAft>
                <a:spcPts val="1200"/>
              </a:spcAft>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配慮が必要な人に関する情報を、その人の支援のために必要な範囲で、医師や保健師、民生委員などの支援者と共有する。</a:t>
            </a:r>
            <a:endParaRPr lang="ja-JP" altLang="en-US" sz="1200" b="1" dirty="0">
              <a:solidFill>
                <a:schemeClr val="accent1"/>
              </a:solidFill>
              <a:latin typeface="Yu Gothic" panose="020B0400000000000000" pitchFamily="34" charset="-128"/>
              <a:ea typeface="Yu Gothic" panose="020B0400000000000000" pitchFamily="34" charset="-128"/>
            </a:endParaRPr>
          </a:p>
        </p:txBody>
      </p:sp>
      <p:grpSp>
        <p:nvGrpSpPr>
          <p:cNvPr id="2493" name="グループ化 14"/>
          <p:cNvGrpSpPr/>
          <p:nvPr/>
        </p:nvGrpSpPr>
        <p:grpSpPr>
          <a:xfrm>
            <a:off x="633028" y="7516077"/>
            <a:ext cx="6357742" cy="504190"/>
            <a:chOff x="728646" y="1851740"/>
            <a:chExt cx="6120130" cy="504190"/>
          </a:xfrm>
        </p:grpSpPr>
        <p:sp>
          <p:nvSpPr>
            <p:cNvPr id="2494"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495"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要配慮者の状態確認</a:t>
              </a:r>
            </a:p>
          </p:txBody>
        </p:sp>
        <p:sp>
          <p:nvSpPr>
            <p:cNvPr id="2496"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497"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4F81BD"/>
                  </a:solidFill>
                  <a:latin typeface="Yu Gothic" panose="020B0400000000000000" pitchFamily="34" charset="-128"/>
                  <a:ea typeface="Yu Gothic" panose="020B0400000000000000" pitchFamily="34" charset="-128"/>
                  <a:cs typeface="YuGothic"/>
                </a:rPr>
                <a:t>２</a:t>
              </a:r>
              <a:endParaRPr sz="2100" b="1">
                <a:solidFill>
                  <a:srgbClr val="4F81BD"/>
                </a:solidFill>
                <a:latin typeface="Yu Gothic" panose="020B0400000000000000" pitchFamily="34" charset="-128"/>
                <a:ea typeface="Yu Gothic" panose="020B0400000000000000" pitchFamily="34" charset="-128"/>
                <a:cs typeface="YuGothic"/>
              </a:endParaRPr>
            </a:p>
          </p:txBody>
        </p:sp>
      </p:grpSp>
      <p:sp>
        <p:nvSpPr>
          <p:cNvPr id="2498" name="テキスト ボックス 19"/>
          <p:cNvSpPr txBox="1"/>
          <p:nvPr/>
        </p:nvSpPr>
        <p:spPr>
          <a:xfrm>
            <a:off x="657962" y="8886225"/>
            <a:ext cx="5529610" cy="338554"/>
          </a:xfrm>
          <a:prstGeom prst="rect">
            <a:avLst/>
          </a:prstGeom>
          <a:noFill/>
        </p:spPr>
        <p:txBody>
          <a:bodyPr wrap="square">
            <a:spAutoFit/>
          </a:bodyPr>
          <a:lstStyle/>
          <a:p>
            <a:r>
              <a:rPr lang="ja-JP" altLang="en-US" sz="1600" b="1" u="sng" dirty="0">
                <a:solidFill>
                  <a:srgbClr val="172A88"/>
                </a:solidFill>
                <a:latin typeface="Yu Gothic" panose="020B0400000000000000" pitchFamily="34" charset="-128"/>
                <a:ea typeface="Yu Gothic" panose="020B0400000000000000" pitchFamily="34" charset="-128"/>
                <a:cs typeface="YuGothic"/>
              </a:rPr>
              <a:t>⇒</a:t>
            </a:r>
            <a:r>
              <a:rPr lang="en-US" altLang="ja-JP" sz="1600" b="1" u="sng" dirty="0">
                <a:solidFill>
                  <a:srgbClr val="172A88"/>
                </a:solidFill>
                <a:latin typeface="Yu Gothic" panose="020B0400000000000000" pitchFamily="34" charset="-128"/>
                <a:ea typeface="Yu Gothic" panose="020B0400000000000000" pitchFamily="34" charset="-128"/>
                <a:cs typeface="YuGothic"/>
              </a:rPr>
              <a:t>【</a:t>
            </a:r>
            <a:r>
              <a:rPr lang="ja-JP" altLang="en-US" sz="1600" b="1" u="sng" dirty="0">
                <a:solidFill>
                  <a:srgbClr val="172A88"/>
                </a:solidFill>
                <a:latin typeface="Yu Gothic" panose="020B0400000000000000" pitchFamily="34" charset="-128"/>
                <a:ea typeface="Yu Gothic" panose="020B0400000000000000" pitchFamily="34" charset="-128"/>
                <a:cs typeface="YuGothic"/>
              </a:rPr>
              <a:t>コツ・ポイント</a:t>
            </a:r>
            <a:r>
              <a:rPr lang="en-US" altLang="ja-JP" sz="1600" b="1" u="sng" dirty="0">
                <a:solidFill>
                  <a:srgbClr val="172A88"/>
                </a:solidFill>
                <a:latin typeface="Yu Gothic" panose="020B0400000000000000" pitchFamily="34" charset="-128"/>
                <a:ea typeface="Yu Gothic" panose="020B0400000000000000" pitchFamily="34" charset="-128"/>
                <a:cs typeface="YuGothic"/>
              </a:rPr>
              <a:t>24】</a:t>
            </a:r>
            <a:r>
              <a:rPr lang="ja-JP" altLang="en-US" sz="1600" b="1" u="sng" dirty="0">
                <a:solidFill>
                  <a:srgbClr val="172A88"/>
                </a:solidFill>
                <a:latin typeface="Yu Gothic" panose="020B0400000000000000" pitchFamily="34" charset="-128"/>
                <a:ea typeface="Yu Gothic" panose="020B0400000000000000" pitchFamily="34" charset="-128"/>
                <a:cs typeface="YuGothic"/>
              </a:rPr>
              <a:t>要配慮者への支援</a:t>
            </a:r>
            <a:endParaRPr lang="ja-JP" altLang="en-US" sz="1600" u="sng" dirty="0">
              <a:solidFill>
                <a:srgbClr val="172A88"/>
              </a:solidFill>
            </a:endParaRPr>
          </a:p>
        </p:txBody>
      </p:sp>
    </p:spTree>
    <p:extLst>
      <p:ext uri="{BB962C8B-B14F-4D97-AF65-F5344CB8AC3E}">
        <p14:creationId xmlns:p14="http://schemas.microsoft.com/office/powerpoint/2010/main" val="28815556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0" name="テキスト ボックス 1"/>
          <p:cNvSpPr txBox="1"/>
          <p:nvPr/>
        </p:nvSpPr>
        <p:spPr>
          <a:xfrm>
            <a:off x="151489" y="10148207"/>
            <a:ext cx="720090"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６８</a:t>
            </a:r>
            <a:endParaRPr lang="ja-JP" altLang="en-US">
              <a:solidFill>
                <a:schemeClr val="tx1">
                  <a:lumMod val="50000"/>
                  <a:lumOff val="50000"/>
                </a:schemeClr>
              </a:solidFill>
              <a:latin typeface="+mj-ea"/>
              <a:ea typeface="+mj-ea"/>
            </a:endParaRPr>
          </a:p>
        </p:txBody>
      </p:sp>
      <p:sp>
        <p:nvSpPr>
          <p:cNvPr id="2501" name="object 2"/>
          <p:cNvSpPr txBox="1"/>
          <p:nvPr/>
        </p:nvSpPr>
        <p:spPr>
          <a:xfrm>
            <a:off x="637386" y="969878"/>
            <a:ext cx="64781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r>
              <a:rPr lang="ja-JP" altLang="en-US"/>
              <a:t>７</a:t>
            </a:r>
            <a:r>
              <a:rPr lang="en-US" altLang="ja-JP"/>
              <a:t>. </a:t>
            </a:r>
            <a:r>
              <a:rPr lang="ja-JP" altLang="en-US"/>
              <a:t>要配慮者への緊急的な対応</a:t>
            </a:r>
          </a:p>
        </p:txBody>
      </p:sp>
      <p:sp>
        <p:nvSpPr>
          <p:cNvPr id="2502" name="object 9"/>
          <p:cNvSpPr txBox="1"/>
          <p:nvPr/>
        </p:nvSpPr>
        <p:spPr>
          <a:xfrm>
            <a:off x="738476" y="3142263"/>
            <a:ext cx="6186293" cy="1744260"/>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indent="-285750" algn="just">
              <a:lnSpc>
                <a:spcPct val="130000"/>
              </a:lnSpc>
              <a:spcAft>
                <a:spcPts val="1200"/>
              </a:spcAft>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医療の必要な配慮者が避難所内にいる場合には、市職員（市職員がいない場合は総務班）を通して市災害対策本部に相談し、医師や看護師など専門家につなぐ。</a:t>
            </a:r>
          </a:p>
          <a:p>
            <a:pPr marL="298450" marR="5080" indent="-285750" algn="just">
              <a:lnSpc>
                <a:spcPct val="130000"/>
              </a:lnSpc>
              <a:spcAft>
                <a:spcPts val="1200"/>
              </a:spcAft>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移送先や移送方法が決まったら、医療の必要な要配慮者の搬送支援を行う。</a:t>
            </a:r>
          </a:p>
        </p:txBody>
      </p:sp>
      <p:grpSp>
        <p:nvGrpSpPr>
          <p:cNvPr id="2503" name="グループ化 4"/>
          <p:cNvGrpSpPr/>
          <p:nvPr/>
        </p:nvGrpSpPr>
        <p:grpSpPr>
          <a:xfrm>
            <a:off x="628650" y="2480310"/>
            <a:ext cx="6357742" cy="504190"/>
            <a:chOff x="728646" y="1851740"/>
            <a:chExt cx="6120130" cy="504190"/>
          </a:xfrm>
        </p:grpSpPr>
        <p:sp>
          <p:nvSpPr>
            <p:cNvPr id="2504"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505"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医療の必要な配慮者への対応</a:t>
              </a:r>
            </a:p>
          </p:txBody>
        </p:sp>
        <p:sp>
          <p:nvSpPr>
            <p:cNvPr id="2506"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507"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4F81BD"/>
                  </a:solidFill>
                  <a:latin typeface="Yu Gothic" panose="020B0400000000000000" pitchFamily="34" charset="-128"/>
                  <a:ea typeface="Yu Gothic" panose="020B0400000000000000" pitchFamily="34" charset="-128"/>
                  <a:cs typeface="YuGothic"/>
                </a:rPr>
                <a:t>１</a:t>
              </a:r>
              <a:endParaRPr sz="2100" b="1">
                <a:solidFill>
                  <a:srgbClr val="4F81BD"/>
                </a:solidFill>
                <a:latin typeface="Yu Gothic" panose="020B0400000000000000" pitchFamily="34" charset="-128"/>
                <a:ea typeface="Yu Gothic" panose="020B0400000000000000" pitchFamily="34" charset="-128"/>
                <a:cs typeface="YuGothic"/>
              </a:endParaRPr>
            </a:p>
          </p:txBody>
        </p:sp>
      </p:grpSp>
      <p:grpSp>
        <p:nvGrpSpPr>
          <p:cNvPr id="2508" name="グループ化 9"/>
          <p:cNvGrpSpPr/>
          <p:nvPr/>
        </p:nvGrpSpPr>
        <p:grpSpPr>
          <a:xfrm>
            <a:off x="689917" y="1624372"/>
            <a:ext cx="6283775" cy="648000"/>
            <a:chOff x="689917" y="1624372"/>
            <a:chExt cx="6283775" cy="648000"/>
          </a:xfrm>
        </p:grpSpPr>
        <p:pic>
          <p:nvPicPr>
            <p:cNvPr id="2509" name="グラフィックス 10"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665526"/>
              <a:ext cx="530604" cy="530604"/>
            </a:xfrm>
            <a:prstGeom prst="rect">
              <a:avLst/>
            </a:prstGeom>
          </p:spPr>
        </p:pic>
        <p:sp>
          <p:nvSpPr>
            <p:cNvPr id="2510" name="正方形/長方形 11"/>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11" name="object 9"/>
          <p:cNvSpPr txBox="1"/>
          <p:nvPr/>
        </p:nvSpPr>
        <p:spPr>
          <a:xfrm>
            <a:off x="732236" y="5814289"/>
            <a:ext cx="6186293" cy="2064348"/>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pPr marL="298450" marR="5080" indent="-285750" algn="just">
              <a:lnSpc>
                <a:spcPct val="130000"/>
              </a:lnSpc>
              <a:spcAft>
                <a:spcPts val="1200"/>
              </a:spcAft>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福祉避難所での対応が必要な配慮者が避難所内にいる場合には、市職員（市職員がいない場合は総務班）を通して市災害対策本部に相談し、福祉避難所での受け入れの検討、介護等の専門家への支援につなぐ。</a:t>
            </a:r>
          </a:p>
          <a:p>
            <a:pPr marL="298450" marR="5080" indent="-285750" algn="just">
              <a:lnSpc>
                <a:spcPct val="130000"/>
              </a:lnSpc>
              <a:spcAft>
                <a:spcPts val="1200"/>
              </a:spcAft>
              <a:buSzPct val="120000"/>
              <a:buFont typeface="Wingdings" panose="05000000000000000000" pitchFamily="2" charset="2"/>
              <a:buChar char="p"/>
            </a:pPr>
            <a:r>
              <a:rPr lang="ja-JP" altLang="en-US" sz="1600" b="1" dirty="0">
                <a:latin typeface="Yu Gothic" panose="020B0400000000000000" pitchFamily="34" charset="-128"/>
                <a:ea typeface="Yu Gothic" panose="020B0400000000000000" pitchFamily="34" charset="-128"/>
                <a:cs typeface="YuGothic"/>
              </a:rPr>
              <a:t>移送先や移送方法が決まったら、医療の必要な要配慮者の搬送支援を行う。</a:t>
            </a:r>
          </a:p>
        </p:txBody>
      </p:sp>
      <p:grpSp>
        <p:nvGrpSpPr>
          <p:cNvPr id="2512" name="グループ化 13"/>
          <p:cNvGrpSpPr/>
          <p:nvPr/>
        </p:nvGrpSpPr>
        <p:grpSpPr>
          <a:xfrm>
            <a:off x="622410" y="5152336"/>
            <a:ext cx="6357742" cy="504190"/>
            <a:chOff x="728646" y="1851740"/>
            <a:chExt cx="6120130" cy="504190"/>
          </a:xfrm>
        </p:grpSpPr>
        <p:sp>
          <p:nvSpPr>
            <p:cNvPr id="2513"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514"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福祉避難所での対応が必要な配慮者への対応</a:t>
              </a:r>
            </a:p>
          </p:txBody>
        </p:sp>
        <p:sp>
          <p:nvSpPr>
            <p:cNvPr id="2515"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516"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4F81BD"/>
                  </a:solidFill>
                  <a:latin typeface="Yu Gothic" panose="020B0400000000000000" pitchFamily="34" charset="-128"/>
                  <a:ea typeface="Yu Gothic" panose="020B0400000000000000" pitchFamily="34" charset="-128"/>
                  <a:cs typeface="YuGothic"/>
                </a:rPr>
                <a:t>２</a:t>
              </a:r>
              <a:endParaRPr sz="2100" b="1">
                <a:solidFill>
                  <a:srgbClr val="4F81BD"/>
                </a:solidFill>
                <a:latin typeface="Yu Gothic" panose="020B0400000000000000" pitchFamily="34" charset="-128"/>
                <a:ea typeface="Yu Gothic" panose="020B0400000000000000" pitchFamily="34" charset="-128"/>
                <a:cs typeface="YuGothic"/>
              </a:endParaRPr>
            </a:p>
          </p:txBody>
        </p:sp>
      </p:grpSp>
      <p:sp>
        <p:nvSpPr>
          <p:cNvPr id="2517" name="object 5"/>
          <p:cNvSpPr txBox="1"/>
          <p:nvPr/>
        </p:nvSpPr>
        <p:spPr>
          <a:xfrm>
            <a:off x="1419659" y="1860417"/>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必要な様式なし</a:t>
            </a:r>
            <a:endParaRPr lang="zh-TW" altLang="en-US" sz="1400" b="1">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9512916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 name="テキスト ボックス 1"/>
          <p:cNvSpPr txBox="1"/>
          <p:nvPr/>
        </p:nvSpPr>
        <p:spPr>
          <a:xfrm>
            <a:off x="6755861" y="10175421"/>
            <a:ext cx="748601"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６９</a:t>
            </a:r>
            <a:endParaRPr lang="ja-JP" altLang="en-US">
              <a:solidFill>
                <a:schemeClr val="tx1">
                  <a:lumMod val="50000"/>
                  <a:lumOff val="50000"/>
                </a:schemeClr>
              </a:solidFill>
              <a:latin typeface="+mj-ea"/>
              <a:ea typeface="+mj-ea"/>
            </a:endParaRPr>
          </a:p>
        </p:txBody>
      </p:sp>
      <p:sp>
        <p:nvSpPr>
          <p:cNvPr id="2520" name="object 2"/>
          <p:cNvSpPr txBox="1"/>
          <p:nvPr/>
        </p:nvSpPr>
        <p:spPr>
          <a:xfrm>
            <a:off x="552116" y="956876"/>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r>
              <a:rPr lang="ja-JP" altLang="en-US"/>
              <a:t>８</a:t>
            </a:r>
            <a:r>
              <a:rPr lang="en-US" altLang="ja-JP"/>
              <a:t>. </a:t>
            </a:r>
            <a:r>
              <a:rPr lang="ja-JP" altLang="en-US"/>
              <a:t>要配慮者支援体制づくり</a:t>
            </a:r>
          </a:p>
        </p:txBody>
      </p:sp>
      <p:grpSp>
        <p:nvGrpSpPr>
          <p:cNvPr id="2521" name="グループ化 3"/>
          <p:cNvGrpSpPr/>
          <p:nvPr/>
        </p:nvGrpSpPr>
        <p:grpSpPr>
          <a:xfrm>
            <a:off x="693931" y="1668095"/>
            <a:ext cx="6283775" cy="648000"/>
            <a:chOff x="689917" y="1624372"/>
            <a:chExt cx="6283775" cy="648000"/>
          </a:xfrm>
        </p:grpSpPr>
        <p:pic>
          <p:nvPicPr>
            <p:cNvPr id="2522" name="グラフィックス 4"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665526"/>
              <a:ext cx="530604" cy="530604"/>
            </a:xfrm>
            <a:prstGeom prst="rect">
              <a:avLst/>
            </a:prstGeom>
          </p:spPr>
        </p:pic>
        <p:sp>
          <p:nvSpPr>
            <p:cNvPr id="2523" name="正方形/長方形 5"/>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24" name="object 5"/>
          <p:cNvSpPr txBox="1"/>
          <p:nvPr/>
        </p:nvSpPr>
        <p:spPr>
          <a:xfrm>
            <a:off x="1380162" y="1873328"/>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様式</a:t>
            </a:r>
            <a:r>
              <a:rPr lang="en-US" altLang="ja-JP" sz="1400" b="1">
                <a:latin typeface="Yu Gothic" panose="020B0400000000000000" pitchFamily="34" charset="-128"/>
                <a:ea typeface="Yu Gothic" panose="020B0400000000000000" pitchFamily="34" charset="-128"/>
                <a:cs typeface="YuGothic"/>
              </a:rPr>
              <a:t>32</a:t>
            </a:r>
            <a:r>
              <a:rPr lang="ja-JP" altLang="en-US" sz="1400" b="1">
                <a:latin typeface="Yu Gothic" panose="020B0400000000000000" pitchFamily="34" charset="-128"/>
                <a:ea typeface="Yu Gothic" panose="020B0400000000000000" pitchFamily="34" charset="-128"/>
                <a:cs typeface="YuGothic"/>
              </a:rPr>
              <a:t>：食料・物資班への物資等依頼票</a:t>
            </a:r>
          </a:p>
        </p:txBody>
      </p:sp>
      <p:sp>
        <p:nvSpPr>
          <p:cNvPr id="2525" name="object 9"/>
          <p:cNvSpPr txBox="1"/>
          <p:nvPr/>
        </p:nvSpPr>
        <p:spPr>
          <a:xfrm>
            <a:off x="749094" y="3142263"/>
            <a:ext cx="6186293" cy="1898148"/>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r>
              <a:rPr lang="ja-JP" altLang="en-US" dirty="0"/>
              <a:t>避難所内で要配慮者が利用するスペースを確保し、配慮特性に応じ、利用しやすい場や生活しやすい環境づくりを行う。</a:t>
            </a:r>
            <a:endParaRPr lang="ja-JP" altLang="en-US" sz="1100" dirty="0">
              <a:solidFill>
                <a:schemeClr val="accent1"/>
              </a:solidFill>
              <a:cs typeface="+mn-cs"/>
            </a:endParaRPr>
          </a:p>
          <a:p>
            <a:r>
              <a:rPr lang="ja-JP" altLang="en-US" dirty="0"/>
              <a:t>要配慮者向けの空間づくりが必要な場合は、総務班と協力して、場づくり、環境づくりを行う。</a:t>
            </a:r>
            <a:endParaRPr lang="en-US" altLang="ja-JP" dirty="0"/>
          </a:p>
          <a:p>
            <a:r>
              <a:rPr lang="ja-JP" altLang="en-US" dirty="0"/>
              <a:t>各班との定期的な連絡会を開催し、情報共有する。</a:t>
            </a:r>
          </a:p>
        </p:txBody>
      </p:sp>
      <p:grpSp>
        <p:nvGrpSpPr>
          <p:cNvPr id="2526" name="グループ化 8"/>
          <p:cNvGrpSpPr/>
          <p:nvPr/>
        </p:nvGrpSpPr>
        <p:grpSpPr>
          <a:xfrm>
            <a:off x="639268" y="2480310"/>
            <a:ext cx="6357742" cy="504190"/>
            <a:chOff x="728646" y="1851740"/>
            <a:chExt cx="6120130" cy="504190"/>
          </a:xfrm>
        </p:grpSpPr>
        <p:sp>
          <p:nvSpPr>
            <p:cNvPr id="2527"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528"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要配慮者スペースの環境整備</a:t>
              </a:r>
            </a:p>
          </p:txBody>
        </p:sp>
        <p:sp>
          <p:nvSpPr>
            <p:cNvPr id="2529"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530"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4F81BD"/>
                  </a:solidFill>
                  <a:latin typeface="Yu Gothic" panose="020B0400000000000000" pitchFamily="34" charset="-128"/>
                  <a:ea typeface="Yu Gothic" panose="020B0400000000000000" pitchFamily="34" charset="-128"/>
                  <a:cs typeface="YuGothic"/>
                </a:rPr>
                <a:t>１</a:t>
              </a:r>
              <a:endParaRPr sz="2100" b="1">
                <a:solidFill>
                  <a:srgbClr val="4F81BD"/>
                </a:solidFill>
                <a:latin typeface="Yu Gothic" panose="020B0400000000000000" pitchFamily="34" charset="-128"/>
                <a:ea typeface="Yu Gothic" panose="020B0400000000000000" pitchFamily="34" charset="-128"/>
                <a:cs typeface="YuGothic"/>
              </a:endParaRPr>
            </a:p>
          </p:txBody>
        </p:sp>
      </p:grpSp>
      <p:grpSp>
        <p:nvGrpSpPr>
          <p:cNvPr id="2531" name="グループ化 13"/>
          <p:cNvGrpSpPr/>
          <p:nvPr/>
        </p:nvGrpSpPr>
        <p:grpSpPr>
          <a:xfrm>
            <a:off x="633028" y="5354843"/>
            <a:ext cx="6357742" cy="504190"/>
            <a:chOff x="728646" y="1851740"/>
            <a:chExt cx="6120130" cy="504190"/>
          </a:xfrm>
        </p:grpSpPr>
        <p:sp>
          <p:nvSpPr>
            <p:cNvPr id="2532"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533"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必要な道具や機材等の確保</a:t>
              </a:r>
            </a:p>
          </p:txBody>
        </p:sp>
        <p:sp>
          <p:nvSpPr>
            <p:cNvPr id="2534"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535"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4F81BD"/>
                  </a:solidFill>
                  <a:latin typeface="Yu Gothic" panose="020B0400000000000000" pitchFamily="34" charset="-128"/>
                  <a:ea typeface="Yu Gothic" panose="020B0400000000000000" pitchFamily="34" charset="-128"/>
                  <a:cs typeface="YuGothic"/>
                </a:rPr>
                <a:t>２</a:t>
              </a:r>
              <a:endParaRPr sz="2100" b="1">
                <a:solidFill>
                  <a:srgbClr val="4F81BD"/>
                </a:solidFill>
                <a:latin typeface="Yu Gothic" panose="020B0400000000000000" pitchFamily="34" charset="-128"/>
                <a:ea typeface="Yu Gothic" panose="020B0400000000000000" pitchFamily="34" charset="-128"/>
                <a:cs typeface="YuGothic"/>
              </a:endParaRPr>
            </a:p>
          </p:txBody>
        </p:sp>
      </p:grpSp>
      <p:sp>
        <p:nvSpPr>
          <p:cNvPr id="2536" name="object 9"/>
          <p:cNvSpPr txBox="1"/>
          <p:nvPr/>
        </p:nvSpPr>
        <p:spPr>
          <a:xfrm>
            <a:off x="742854" y="6016796"/>
            <a:ext cx="6186293" cy="1898148"/>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r>
              <a:rPr lang="ja-JP" altLang="en-US"/>
              <a:t>食料・物資班と協力して、避難者・要配慮者への支援対策を行うために必要な物資を確保する。</a:t>
            </a:r>
            <a:endParaRPr lang="en-US" altLang="ja-JP"/>
          </a:p>
          <a:p>
            <a:r>
              <a:rPr lang="ja-JP" altLang="en-US"/>
              <a:t>不足分は、食料・物資班への物資等依頼票を使用して食料・物資班に調達を依頼し、確保する。</a:t>
            </a:r>
          </a:p>
          <a:p>
            <a:endParaRPr lang="ja-JP" altLang="en-US"/>
          </a:p>
        </p:txBody>
      </p:sp>
      <p:sp>
        <p:nvSpPr>
          <p:cNvPr id="2537" name="object 9"/>
          <p:cNvSpPr txBox="1"/>
          <p:nvPr/>
        </p:nvSpPr>
        <p:spPr>
          <a:xfrm>
            <a:off x="742854" y="8296511"/>
            <a:ext cx="6186293" cy="950197"/>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r>
              <a:rPr lang="ja-JP" altLang="en-US" dirty="0"/>
              <a:t>民生委員や保健師の協力を得て、配慮が必要な人</a:t>
            </a:r>
            <a:r>
              <a:rPr lang="en-US" altLang="ja-JP" dirty="0"/>
              <a:t>(</a:t>
            </a:r>
            <a:r>
              <a:rPr lang="ja-JP" altLang="en-US" dirty="0"/>
              <a:t>避難所以外の場所に滞在する人を含む</a:t>
            </a:r>
            <a:r>
              <a:rPr lang="en-US" altLang="ja-JP" dirty="0"/>
              <a:t>)</a:t>
            </a:r>
            <a:r>
              <a:rPr lang="ja-JP" altLang="en-US" dirty="0"/>
              <a:t>の見守り体制づくりを行う。その際、交代して見守りができるよう複数名の担当を検討する。</a:t>
            </a:r>
            <a:endParaRPr lang="ja-JP" altLang="en-US" sz="1100" dirty="0">
              <a:solidFill>
                <a:srgbClr val="4F81BD"/>
              </a:solidFill>
              <a:cs typeface="+mn-cs"/>
            </a:endParaRPr>
          </a:p>
        </p:txBody>
      </p:sp>
      <p:grpSp>
        <p:nvGrpSpPr>
          <p:cNvPr id="2538" name="グループ化 20"/>
          <p:cNvGrpSpPr/>
          <p:nvPr/>
        </p:nvGrpSpPr>
        <p:grpSpPr>
          <a:xfrm>
            <a:off x="633028" y="7634558"/>
            <a:ext cx="6357742" cy="504190"/>
            <a:chOff x="728646" y="1851740"/>
            <a:chExt cx="6120130" cy="504190"/>
          </a:xfrm>
        </p:grpSpPr>
        <p:sp>
          <p:nvSpPr>
            <p:cNvPr id="2539"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540"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見守り体制づくり（専門家との連携）</a:t>
              </a:r>
            </a:p>
          </p:txBody>
        </p:sp>
        <p:sp>
          <p:nvSpPr>
            <p:cNvPr id="2541"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542"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4F81BD"/>
                  </a:solidFill>
                  <a:latin typeface="Yu Gothic" panose="020B0400000000000000" pitchFamily="34" charset="-128"/>
                  <a:ea typeface="Yu Gothic" panose="020B0400000000000000" pitchFamily="34" charset="-128"/>
                  <a:cs typeface="YuGothic"/>
                </a:rPr>
                <a:t>３</a:t>
              </a:r>
              <a:endParaRPr sz="2100" b="1">
                <a:solidFill>
                  <a:srgbClr val="4F81BD"/>
                </a:solidFill>
                <a:latin typeface="Yu Gothic" panose="020B0400000000000000" pitchFamily="34" charset="-128"/>
                <a:ea typeface="Yu Gothic" panose="020B0400000000000000" pitchFamily="34" charset="-128"/>
                <a:cs typeface="YuGothic"/>
              </a:endParaRPr>
            </a:p>
          </p:txBody>
        </p:sp>
      </p:grpSp>
    </p:spTree>
    <p:extLst>
      <p:ext uri="{BB962C8B-B14F-4D97-AF65-F5344CB8AC3E}">
        <p14:creationId xmlns:p14="http://schemas.microsoft.com/office/powerpoint/2010/main" val="17998024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4" name="テキスト ボックス 1"/>
          <p:cNvSpPr txBox="1"/>
          <p:nvPr/>
        </p:nvSpPr>
        <p:spPr>
          <a:xfrm>
            <a:off x="151489" y="10148207"/>
            <a:ext cx="720090" cy="369332"/>
          </a:xfrm>
          <a:prstGeom prst="rect">
            <a:avLst/>
          </a:prstGeom>
          <a:noFill/>
        </p:spPr>
        <p:txBody>
          <a:bodyPr wrap="square">
            <a:spAutoFit/>
          </a:bodyPr>
          <a:lstStyle/>
          <a:p>
            <a:pPr algn="ctr"/>
            <a:r>
              <a:rPr lang="ja-JP" altLang="en-US" kern="100">
                <a:solidFill>
                  <a:schemeClr val="tx1">
                    <a:lumMod val="50000"/>
                    <a:lumOff val="50000"/>
                  </a:schemeClr>
                </a:solidFill>
                <a:latin typeface="+mj-ea"/>
                <a:ea typeface="+mj-ea"/>
                <a:cs typeface="Times New Roman" panose="02020603050405020304" pitchFamily="18" charset="0"/>
              </a:rPr>
              <a:t>７０</a:t>
            </a:r>
            <a:endParaRPr lang="ja-JP" altLang="en-US">
              <a:solidFill>
                <a:schemeClr val="tx1">
                  <a:lumMod val="50000"/>
                  <a:lumOff val="50000"/>
                </a:schemeClr>
              </a:solidFill>
              <a:latin typeface="+mj-ea"/>
              <a:ea typeface="+mj-ea"/>
            </a:endParaRPr>
          </a:p>
        </p:txBody>
      </p:sp>
      <p:sp>
        <p:nvSpPr>
          <p:cNvPr id="2545" name="object 2"/>
          <p:cNvSpPr txBox="1"/>
          <p:nvPr/>
        </p:nvSpPr>
        <p:spPr>
          <a:xfrm>
            <a:off x="637386" y="969878"/>
            <a:ext cx="64781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r>
              <a:rPr lang="ja-JP" altLang="en-US" dirty="0"/>
              <a:t>９</a:t>
            </a:r>
            <a:r>
              <a:rPr lang="en-US" altLang="ja-JP" dirty="0"/>
              <a:t>. </a:t>
            </a:r>
            <a:r>
              <a:rPr lang="ja-JP" altLang="en-US" dirty="0"/>
              <a:t>要配慮者のニーズの把握と支援</a:t>
            </a:r>
          </a:p>
        </p:txBody>
      </p:sp>
      <p:sp>
        <p:nvSpPr>
          <p:cNvPr id="2546" name="object 9"/>
          <p:cNvSpPr txBox="1"/>
          <p:nvPr/>
        </p:nvSpPr>
        <p:spPr>
          <a:xfrm>
            <a:off x="738476" y="3142263"/>
            <a:ext cx="6186293" cy="3972562"/>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r>
              <a:rPr lang="ja-JP" altLang="en-US" dirty="0"/>
              <a:t>本人やご家族から、必要とするサービスや相談したいこと、</a:t>
            </a:r>
            <a:r>
              <a:rPr lang="en-US" altLang="ja-JP" dirty="0"/>
              <a:t/>
            </a:r>
            <a:br>
              <a:rPr lang="en-US" altLang="ja-JP" dirty="0"/>
            </a:br>
            <a:r>
              <a:rPr lang="ja-JP" altLang="en-US" dirty="0"/>
              <a:t>必要となる物品等を聞き取る。その際、アレルギー対応などに配慮する。</a:t>
            </a:r>
          </a:p>
          <a:p>
            <a:r>
              <a:rPr lang="ja-JP" altLang="en-US" dirty="0"/>
              <a:t>必要とするサービスや情報の提供にあたり、民生委員や介護等の専門職の方に相談するほか、状況に応じて市職員に相談し、具体的な支援につなぐ。</a:t>
            </a:r>
          </a:p>
          <a:p>
            <a:r>
              <a:rPr lang="ja-JP" altLang="en-US" dirty="0"/>
              <a:t>必要とする物資等の提供にあたり、食料・物資班への物資等依頼票を使用して食料・物資班に調達を依頼し、市災害対策本部に要請し、確保する。</a:t>
            </a:r>
          </a:p>
          <a:p>
            <a:r>
              <a:rPr lang="ja-JP" altLang="en-US" dirty="0"/>
              <a:t>各障がい者団体など要配慮者の支援を行う団体から情報提供を求められた場合は、本人の同意に基づき、できる限り協力する。</a:t>
            </a:r>
          </a:p>
        </p:txBody>
      </p:sp>
      <p:grpSp>
        <p:nvGrpSpPr>
          <p:cNvPr id="2547" name="グループ化 21"/>
          <p:cNvGrpSpPr/>
          <p:nvPr/>
        </p:nvGrpSpPr>
        <p:grpSpPr>
          <a:xfrm>
            <a:off x="628650" y="2480310"/>
            <a:ext cx="6357742" cy="504190"/>
            <a:chOff x="728646" y="1851740"/>
            <a:chExt cx="6120130" cy="504190"/>
          </a:xfrm>
        </p:grpSpPr>
        <p:sp>
          <p:nvSpPr>
            <p:cNvPr id="2548"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549"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情報、物資等の提供支援</a:t>
              </a:r>
            </a:p>
          </p:txBody>
        </p:sp>
        <p:sp>
          <p:nvSpPr>
            <p:cNvPr id="2550"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551"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4F81BD"/>
                  </a:solidFill>
                  <a:latin typeface="Yu Gothic" panose="020B0400000000000000" pitchFamily="34" charset="-128"/>
                  <a:ea typeface="Yu Gothic" panose="020B0400000000000000" pitchFamily="34" charset="-128"/>
                  <a:cs typeface="YuGothic"/>
                </a:rPr>
                <a:t>１</a:t>
              </a:r>
              <a:endParaRPr sz="2100" b="1">
                <a:solidFill>
                  <a:srgbClr val="4F81BD"/>
                </a:solidFill>
                <a:latin typeface="Yu Gothic" panose="020B0400000000000000" pitchFamily="34" charset="-128"/>
                <a:ea typeface="Yu Gothic" panose="020B0400000000000000" pitchFamily="34" charset="-128"/>
                <a:cs typeface="YuGothic"/>
              </a:endParaRPr>
            </a:p>
          </p:txBody>
        </p:sp>
      </p:grpSp>
      <p:grpSp>
        <p:nvGrpSpPr>
          <p:cNvPr id="2552" name="グループ化 26"/>
          <p:cNvGrpSpPr/>
          <p:nvPr/>
        </p:nvGrpSpPr>
        <p:grpSpPr>
          <a:xfrm>
            <a:off x="689917" y="1624372"/>
            <a:ext cx="6283775" cy="648000"/>
            <a:chOff x="689917" y="1624372"/>
            <a:chExt cx="6283775" cy="648000"/>
          </a:xfrm>
        </p:grpSpPr>
        <p:pic>
          <p:nvPicPr>
            <p:cNvPr id="2553" name="グラフィックス 27"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665526"/>
              <a:ext cx="530604" cy="530604"/>
            </a:xfrm>
            <a:prstGeom prst="rect">
              <a:avLst/>
            </a:prstGeom>
          </p:spPr>
        </p:pic>
        <p:sp>
          <p:nvSpPr>
            <p:cNvPr id="2554" name="正方形/長方形 28"/>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55" name="object 9"/>
          <p:cNvSpPr txBox="1"/>
          <p:nvPr/>
        </p:nvSpPr>
        <p:spPr>
          <a:xfrm>
            <a:off x="732236" y="7832183"/>
            <a:ext cx="6186293" cy="2538324"/>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r>
              <a:rPr lang="ja-JP" altLang="en-US" dirty="0"/>
              <a:t>配慮が必要な人</a:t>
            </a:r>
            <a:r>
              <a:rPr lang="en-US" altLang="ja-JP" dirty="0"/>
              <a:t>(</a:t>
            </a:r>
            <a:r>
              <a:rPr lang="ja-JP" altLang="en-US" dirty="0"/>
              <a:t>避難所以外の場所に滞在する人を含む</a:t>
            </a:r>
            <a:r>
              <a:rPr lang="en-US" altLang="ja-JP" dirty="0"/>
              <a:t>)</a:t>
            </a:r>
            <a:r>
              <a:rPr lang="ja-JP" altLang="en-US" dirty="0"/>
              <a:t>を定期的に巡回し、健康状態や意見、要望などを聞き取る。</a:t>
            </a:r>
          </a:p>
          <a:p>
            <a:r>
              <a:rPr lang="ja-JP" altLang="en-US" dirty="0"/>
              <a:t>聞き取った内容は、必要に応じて市健康福祉課や医療・福祉等の専門家等と、支援に必要な範囲内で共有する。</a:t>
            </a:r>
            <a:endParaRPr lang="en-US" altLang="ja-JP" sz="1100" dirty="0">
              <a:solidFill>
                <a:schemeClr val="accent1"/>
              </a:solidFill>
              <a:cs typeface="+mn-cs"/>
            </a:endParaRPr>
          </a:p>
          <a:p>
            <a:r>
              <a:rPr lang="ja-JP" altLang="en-US" dirty="0"/>
              <a:t>巡回の際、具合の悪そうな人がいたら声をかけ、救護スペースの利用や保健師の面談、こころのケアの専門家の相談を紹介する。</a:t>
            </a:r>
          </a:p>
        </p:txBody>
      </p:sp>
      <p:grpSp>
        <p:nvGrpSpPr>
          <p:cNvPr id="2556" name="グループ化 30"/>
          <p:cNvGrpSpPr/>
          <p:nvPr/>
        </p:nvGrpSpPr>
        <p:grpSpPr>
          <a:xfrm>
            <a:off x="622410" y="7170230"/>
            <a:ext cx="6357742" cy="504190"/>
            <a:chOff x="728646" y="1851740"/>
            <a:chExt cx="6120130" cy="504190"/>
          </a:xfrm>
        </p:grpSpPr>
        <p:sp>
          <p:nvSpPr>
            <p:cNvPr id="2557"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558"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（必要な）こえかけ</a:t>
              </a:r>
            </a:p>
          </p:txBody>
        </p:sp>
        <p:sp>
          <p:nvSpPr>
            <p:cNvPr id="2559"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560"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4F81BD"/>
                  </a:solidFill>
                  <a:latin typeface="Yu Gothic" panose="020B0400000000000000" pitchFamily="34" charset="-128"/>
                  <a:ea typeface="Yu Gothic" panose="020B0400000000000000" pitchFamily="34" charset="-128"/>
                  <a:cs typeface="YuGothic"/>
                </a:rPr>
                <a:t>２</a:t>
              </a:r>
              <a:endParaRPr sz="2100" b="1">
                <a:solidFill>
                  <a:srgbClr val="4F81BD"/>
                </a:solidFill>
                <a:latin typeface="Yu Gothic" panose="020B0400000000000000" pitchFamily="34" charset="-128"/>
                <a:ea typeface="Yu Gothic" panose="020B0400000000000000" pitchFamily="34" charset="-128"/>
                <a:cs typeface="YuGothic"/>
              </a:endParaRPr>
            </a:p>
          </p:txBody>
        </p:sp>
      </p:grpSp>
      <p:sp>
        <p:nvSpPr>
          <p:cNvPr id="2561" name="object 5"/>
          <p:cNvSpPr txBox="1"/>
          <p:nvPr/>
        </p:nvSpPr>
        <p:spPr>
          <a:xfrm>
            <a:off x="1419659" y="1860417"/>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様式</a:t>
            </a:r>
            <a:r>
              <a:rPr lang="en-US" altLang="ja-JP" sz="1400" b="1">
                <a:latin typeface="Yu Gothic" panose="020B0400000000000000" pitchFamily="34" charset="-128"/>
                <a:ea typeface="Yu Gothic" panose="020B0400000000000000" pitchFamily="34" charset="-128"/>
                <a:cs typeface="YuGothic"/>
              </a:rPr>
              <a:t>32</a:t>
            </a:r>
            <a:r>
              <a:rPr lang="ja-JP" altLang="en-US" sz="1400" b="1">
                <a:latin typeface="Yu Gothic" panose="020B0400000000000000" pitchFamily="34" charset="-128"/>
                <a:ea typeface="Yu Gothic" panose="020B0400000000000000" pitchFamily="34" charset="-128"/>
                <a:cs typeface="YuGothic"/>
              </a:rPr>
              <a:t>：食料・物資班への物資等依頼票</a:t>
            </a:r>
          </a:p>
        </p:txBody>
      </p:sp>
    </p:spTree>
    <p:extLst>
      <p:ext uri="{BB962C8B-B14F-4D97-AF65-F5344CB8AC3E}">
        <p14:creationId xmlns:p14="http://schemas.microsoft.com/office/powerpoint/2010/main" val="26869900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3" name="テキスト ボックス 1"/>
          <p:cNvSpPr txBox="1"/>
          <p:nvPr/>
        </p:nvSpPr>
        <p:spPr>
          <a:xfrm>
            <a:off x="6755861" y="10175421"/>
            <a:ext cx="748601"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７１</a:t>
            </a:r>
            <a:endParaRPr lang="ja-JP" altLang="en-US">
              <a:solidFill>
                <a:schemeClr val="tx1">
                  <a:lumMod val="50000"/>
                  <a:lumOff val="50000"/>
                </a:schemeClr>
              </a:solidFill>
              <a:latin typeface="+mj-ea"/>
              <a:ea typeface="+mj-ea"/>
            </a:endParaRPr>
          </a:p>
        </p:txBody>
      </p:sp>
      <p:sp>
        <p:nvSpPr>
          <p:cNvPr id="2564" name="object 2"/>
          <p:cNvSpPr txBox="1"/>
          <p:nvPr/>
        </p:nvSpPr>
        <p:spPr>
          <a:xfrm>
            <a:off x="552116" y="956876"/>
            <a:ext cx="7078521" cy="505267"/>
          </a:xfrm>
          <a:prstGeom prst="rect">
            <a:avLst/>
          </a:prstGeom>
        </p:spPr>
        <p:txBody>
          <a:bodyPr vert="horz" wrap="square" lIns="0" tIns="12700" rIns="0" bIns="0" rtlCol="0">
            <a:spAutoFit/>
          </a:bodyPr>
          <a:lstStyle>
            <a:defPPr>
              <a:defRPr lang="ja-JP"/>
            </a:defPPr>
            <a:lvl1pPr marL="12700">
              <a:spcBef>
                <a:spcPts val="100"/>
              </a:spcBef>
              <a:defRPr kumimoji="0" sz="3200" b="1" kern="0">
                <a:solidFill>
                  <a:schemeClr val="accent1"/>
                </a:solidFill>
                <a:latin typeface="Yu Gothic" panose="020B0400000000000000" pitchFamily="34" charset="-128"/>
                <a:ea typeface="Yu Gothic" panose="020B0400000000000000" pitchFamily="34" charset="-128"/>
                <a:cs typeface="+mj-cs"/>
              </a:defRPr>
            </a:lvl1pPr>
          </a:lstStyle>
          <a:p>
            <a:r>
              <a:rPr lang="ja-JP" altLang="en-US" dirty="0"/>
              <a:t>９</a:t>
            </a:r>
            <a:r>
              <a:rPr lang="en-US" altLang="ja-JP" dirty="0"/>
              <a:t>. </a:t>
            </a:r>
            <a:r>
              <a:rPr lang="ja-JP" altLang="en-US" dirty="0"/>
              <a:t>要配慮者のニーズの把握と支援</a:t>
            </a:r>
          </a:p>
        </p:txBody>
      </p:sp>
      <p:grpSp>
        <p:nvGrpSpPr>
          <p:cNvPr id="2565" name="グループ化 26"/>
          <p:cNvGrpSpPr/>
          <p:nvPr/>
        </p:nvGrpSpPr>
        <p:grpSpPr>
          <a:xfrm>
            <a:off x="693931" y="1668095"/>
            <a:ext cx="6283775" cy="648000"/>
            <a:chOff x="689917" y="1624372"/>
            <a:chExt cx="6283775" cy="648000"/>
          </a:xfrm>
        </p:grpSpPr>
        <p:pic>
          <p:nvPicPr>
            <p:cNvPr id="2566" name="グラフィックス 27" descr="ドキュメント 枠線"/>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9486" y="1665526"/>
              <a:ext cx="530604" cy="530604"/>
            </a:xfrm>
            <a:prstGeom prst="rect">
              <a:avLst/>
            </a:prstGeom>
          </p:spPr>
        </p:pic>
        <p:sp>
          <p:nvSpPr>
            <p:cNvPr id="2567" name="正方形/長方形 28"/>
            <p:cNvSpPr/>
            <p:nvPr/>
          </p:nvSpPr>
          <p:spPr>
            <a:xfrm>
              <a:off x="689917" y="1624372"/>
              <a:ext cx="6283775"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68" name="object 9"/>
          <p:cNvSpPr txBox="1"/>
          <p:nvPr/>
        </p:nvSpPr>
        <p:spPr>
          <a:xfrm>
            <a:off x="749094" y="3142263"/>
            <a:ext cx="6186293" cy="4920514"/>
          </a:xfrm>
          <a:prstGeom prst="rect">
            <a:avLst/>
          </a:prstGeom>
        </p:spPr>
        <p:txBody>
          <a:bodyPr vert="horz" wrap="square" lIns="0" tIns="12700" rIns="0" bIns="0" rtlCol="0">
            <a:spAutoFit/>
          </a:bodyPr>
          <a:lstStyle>
            <a:defPPr>
              <a:defRPr lang="ja-JP"/>
            </a:defPPr>
            <a:lvl1pPr marL="298450" marR="5080" indent="-285750" algn="just">
              <a:lnSpc>
                <a:spcPct val="130000"/>
              </a:lnSpc>
              <a:spcAft>
                <a:spcPts val="1200"/>
              </a:spcAft>
              <a:buClr>
                <a:schemeClr val="accent1"/>
              </a:buClr>
              <a:buSzPct val="120000"/>
              <a:buFont typeface="Wingdings" panose="05000000000000000000" pitchFamily="2" charset="2"/>
              <a:buChar char="p"/>
              <a:defRPr sz="1600" b="1">
                <a:latin typeface="Yu Gothic" panose="020B0400000000000000" pitchFamily="34" charset="-128"/>
                <a:ea typeface="Yu Gothic" panose="020B0400000000000000" pitchFamily="34" charset="-128"/>
                <a:cs typeface="YuGothic"/>
              </a:defRPr>
            </a:lvl1pPr>
          </a:lstStyle>
          <a:p>
            <a:r>
              <a:rPr lang="ja-JP" altLang="en-US" dirty="0"/>
              <a:t>避難所での暴力を防ぐための対策を検討する。（女性や子供だけでなく、男性も被害者になり得るので注意をする）</a:t>
            </a:r>
          </a:p>
          <a:p>
            <a:r>
              <a:rPr lang="ja-JP" altLang="en-US" dirty="0"/>
              <a:t>避難所での暴力や性的暴力の被害を防ぐため、防犯ブザーやホイッスルを食料・物資班への物資等依頼票を使用して食料・物資班に調達を依頼し、確保する。</a:t>
            </a:r>
            <a:endParaRPr lang="en-US" altLang="ja-JP" dirty="0"/>
          </a:p>
          <a:p>
            <a:r>
              <a:rPr lang="ja-JP" altLang="en-US" dirty="0"/>
              <a:t>防犯ブザーやホイッスルが届いたら配給し、携帯するよう</a:t>
            </a:r>
            <a:r>
              <a:rPr lang="en-US" altLang="ja-JP" dirty="0"/>
              <a:t/>
            </a:r>
            <a:br>
              <a:rPr lang="en-US" altLang="ja-JP" dirty="0"/>
            </a:br>
            <a:r>
              <a:rPr lang="ja-JP" altLang="en-US" dirty="0"/>
              <a:t>呼びかける。</a:t>
            </a:r>
            <a:endParaRPr lang="en-US" altLang="ja-JP" dirty="0"/>
          </a:p>
          <a:p>
            <a:r>
              <a:rPr lang="ja-JP" altLang="en-US" dirty="0"/>
              <a:t>巡回の際に、特に女性や子どもは夜間一人でトイレに行かないように指導するなど注意を呼びかける。</a:t>
            </a:r>
            <a:endParaRPr lang="en-US" altLang="ja-JP" dirty="0"/>
          </a:p>
          <a:p>
            <a:r>
              <a:rPr lang="ja-JP" altLang="en-US" dirty="0"/>
              <a:t>総務班の相談窓口と連携し、避難所での暴力に関する情報を共有する。</a:t>
            </a:r>
            <a:endParaRPr lang="en-US" altLang="ja-JP" dirty="0"/>
          </a:p>
          <a:p>
            <a:r>
              <a:rPr lang="ja-JP" altLang="en-US" dirty="0"/>
              <a:t>必要に応じて近隣の警察署に巡回や、女性警察官の派遣を依頼する。</a:t>
            </a:r>
          </a:p>
        </p:txBody>
      </p:sp>
      <p:grpSp>
        <p:nvGrpSpPr>
          <p:cNvPr id="2569" name="グループ化 30"/>
          <p:cNvGrpSpPr/>
          <p:nvPr/>
        </p:nvGrpSpPr>
        <p:grpSpPr>
          <a:xfrm>
            <a:off x="639268" y="2480310"/>
            <a:ext cx="6357742" cy="504190"/>
            <a:chOff x="728646" y="1851740"/>
            <a:chExt cx="6120130" cy="504190"/>
          </a:xfrm>
        </p:grpSpPr>
        <p:sp>
          <p:nvSpPr>
            <p:cNvPr id="2570" name="object 20"/>
            <p:cNvSpPr/>
            <p:nvPr/>
          </p:nvSpPr>
          <p:spPr>
            <a:xfrm>
              <a:off x="728646" y="1851740"/>
              <a:ext cx="6120130" cy="504190"/>
            </a:xfrm>
            <a:custGeom>
              <a:avLst/>
              <a:gdLst/>
              <a:ahLst/>
              <a:cxnLst/>
              <a:rect l="l" t="t" r="r" b="b"/>
              <a:pathLst>
                <a:path w="6120130" h="504189">
                  <a:moveTo>
                    <a:pt x="6120003" y="0"/>
                  </a:moveTo>
                  <a:lnTo>
                    <a:pt x="0" y="0"/>
                  </a:lnTo>
                  <a:lnTo>
                    <a:pt x="0" y="503999"/>
                  </a:lnTo>
                  <a:lnTo>
                    <a:pt x="6120003" y="503999"/>
                  </a:lnTo>
                  <a:lnTo>
                    <a:pt x="6120003" y="0"/>
                  </a:lnTo>
                  <a:close/>
                </a:path>
              </a:pathLst>
            </a:custGeom>
            <a:solidFill>
              <a:schemeClr val="accent1"/>
            </a:solidFill>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571" name="object 21"/>
            <p:cNvSpPr txBox="1"/>
            <p:nvPr/>
          </p:nvSpPr>
          <p:spPr>
            <a:xfrm>
              <a:off x="1331702" y="1962758"/>
              <a:ext cx="5439735" cy="320601"/>
            </a:xfrm>
            <a:prstGeom prst="rect">
              <a:avLst/>
            </a:prstGeom>
          </p:spPr>
          <p:txBody>
            <a:bodyPr vert="horz" wrap="square" lIns="0" tIns="12700" rIns="0" bIns="0" rtlCol="0">
              <a:spAutoFit/>
            </a:bodyPr>
            <a:lstStyle/>
            <a:p>
              <a:pPr>
                <a:lnSpc>
                  <a:spcPct val="100000"/>
                </a:lnSpc>
                <a:spcBef>
                  <a:spcPts val="100"/>
                </a:spcBef>
              </a:pPr>
              <a:r>
                <a:rPr lang="ja-JP" altLang="en-US" sz="2000" b="1">
                  <a:solidFill>
                    <a:srgbClr val="FFFFFF"/>
                  </a:solidFill>
                  <a:latin typeface="Yu Gothic" panose="020B0400000000000000" pitchFamily="34" charset="-128"/>
                  <a:ea typeface="Yu Gothic" panose="020B0400000000000000" pitchFamily="34" charset="-128"/>
                  <a:cs typeface="YuGothic"/>
                </a:rPr>
                <a:t>暴力防止対策</a:t>
              </a:r>
            </a:p>
          </p:txBody>
        </p:sp>
        <p:sp>
          <p:nvSpPr>
            <p:cNvPr id="2572" name="object 22"/>
            <p:cNvSpPr/>
            <p:nvPr/>
          </p:nvSpPr>
          <p:spPr>
            <a:xfrm>
              <a:off x="801531" y="1923812"/>
              <a:ext cx="360045" cy="360045"/>
            </a:xfrm>
            <a:custGeom>
              <a:avLst/>
              <a:gdLst/>
              <a:ahLst/>
              <a:cxnLst/>
              <a:rect l="l" t="t" r="r" b="b"/>
              <a:pathLst>
                <a:path w="360044" h="360045">
                  <a:moveTo>
                    <a:pt x="359994" y="0"/>
                  </a:moveTo>
                  <a:lnTo>
                    <a:pt x="0" y="0"/>
                  </a:lnTo>
                  <a:lnTo>
                    <a:pt x="0" y="359994"/>
                  </a:lnTo>
                  <a:lnTo>
                    <a:pt x="359994" y="359994"/>
                  </a:lnTo>
                  <a:lnTo>
                    <a:pt x="359994" y="0"/>
                  </a:lnTo>
                  <a:close/>
                </a:path>
              </a:pathLst>
            </a:custGeom>
            <a:solidFill>
              <a:srgbClr val="FFFFFF"/>
            </a:solidFill>
          </p:spPr>
          <p:txBody>
            <a:bodyPr wrap="square" lIns="0" tIns="0" rIns="0" bIns="0" rtlCol="0"/>
            <a:lstStyle/>
            <a:p>
              <a:endParaRPr lang="ja-JP" altLang="en-US" b="1">
                <a:latin typeface="Yu Gothic" panose="020B0400000000000000" pitchFamily="34" charset="-128"/>
                <a:ea typeface="Yu Gothic" panose="020B0400000000000000" pitchFamily="34" charset="-128"/>
              </a:endParaRPr>
            </a:p>
          </p:txBody>
        </p:sp>
        <p:sp>
          <p:nvSpPr>
            <p:cNvPr id="2573" name="object 23"/>
            <p:cNvSpPr txBox="1"/>
            <p:nvPr/>
          </p:nvSpPr>
          <p:spPr>
            <a:xfrm>
              <a:off x="846620" y="1957134"/>
              <a:ext cx="165735" cy="345440"/>
            </a:xfrm>
            <a:prstGeom prst="rect">
              <a:avLst/>
            </a:prstGeom>
          </p:spPr>
          <p:txBody>
            <a:bodyPr vert="horz" wrap="square" lIns="0" tIns="12700" rIns="0" bIns="0" rtlCol="0">
              <a:spAutoFit/>
            </a:bodyPr>
            <a:lstStyle/>
            <a:p>
              <a:pPr>
                <a:lnSpc>
                  <a:spcPct val="100000"/>
                </a:lnSpc>
                <a:spcBef>
                  <a:spcPts val="100"/>
                </a:spcBef>
              </a:pPr>
              <a:r>
                <a:rPr lang="ja-JP" altLang="en-US" sz="2100" b="1">
                  <a:solidFill>
                    <a:srgbClr val="4F81BD"/>
                  </a:solidFill>
                  <a:latin typeface="Yu Gothic" panose="020B0400000000000000" pitchFamily="34" charset="-128"/>
                  <a:ea typeface="Yu Gothic" panose="020B0400000000000000" pitchFamily="34" charset="-128"/>
                  <a:cs typeface="YuGothic"/>
                </a:rPr>
                <a:t>３</a:t>
              </a:r>
              <a:endParaRPr sz="2100" b="1">
                <a:solidFill>
                  <a:srgbClr val="4F81BD"/>
                </a:solidFill>
                <a:latin typeface="Yu Gothic" panose="020B0400000000000000" pitchFamily="34" charset="-128"/>
                <a:ea typeface="Yu Gothic" panose="020B0400000000000000" pitchFamily="34" charset="-128"/>
                <a:cs typeface="YuGothic"/>
              </a:endParaRPr>
            </a:p>
          </p:txBody>
        </p:sp>
      </p:grpSp>
      <p:sp>
        <p:nvSpPr>
          <p:cNvPr id="2574" name="object 5"/>
          <p:cNvSpPr txBox="1"/>
          <p:nvPr/>
        </p:nvSpPr>
        <p:spPr>
          <a:xfrm>
            <a:off x="1380162" y="1873328"/>
            <a:ext cx="5031002"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b="1">
                <a:latin typeface="Yu Gothic" panose="020B0400000000000000" pitchFamily="34" charset="-128"/>
                <a:ea typeface="Yu Gothic" panose="020B0400000000000000" pitchFamily="34" charset="-128"/>
                <a:cs typeface="YuGothic"/>
              </a:rPr>
              <a:t>様式</a:t>
            </a:r>
            <a:r>
              <a:rPr lang="en-US" altLang="ja-JP" sz="1400" b="1">
                <a:latin typeface="Yu Gothic" panose="020B0400000000000000" pitchFamily="34" charset="-128"/>
                <a:ea typeface="Yu Gothic" panose="020B0400000000000000" pitchFamily="34" charset="-128"/>
                <a:cs typeface="YuGothic"/>
              </a:rPr>
              <a:t>32</a:t>
            </a:r>
            <a:r>
              <a:rPr lang="ja-JP" altLang="en-US" sz="1400" b="1">
                <a:latin typeface="Yu Gothic" panose="020B0400000000000000" pitchFamily="34" charset="-128"/>
                <a:ea typeface="Yu Gothic" panose="020B0400000000000000" pitchFamily="34" charset="-128"/>
                <a:cs typeface="YuGothic"/>
              </a:rPr>
              <a:t>：食料・物資班への物資等依頼票</a:t>
            </a:r>
          </a:p>
        </p:txBody>
      </p:sp>
    </p:spTree>
    <p:extLst>
      <p:ext uri="{BB962C8B-B14F-4D97-AF65-F5344CB8AC3E}">
        <p14:creationId xmlns:p14="http://schemas.microsoft.com/office/powerpoint/2010/main" val="21981682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6" name="テキスト ボックス 54"/>
          <p:cNvSpPr txBox="1"/>
          <p:nvPr/>
        </p:nvSpPr>
        <p:spPr>
          <a:xfrm>
            <a:off x="141513" y="10172700"/>
            <a:ext cx="740808" cy="369332"/>
          </a:xfrm>
          <a:prstGeom prst="rect">
            <a:avLst/>
          </a:prstGeom>
          <a:noFill/>
        </p:spPr>
        <p:txBody>
          <a:bodyPr wrap="square">
            <a:spAutoFit/>
          </a:bodyPr>
          <a:lstStyle/>
          <a:p>
            <a:pPr algn="ctr"/>
            <a:r>
              <a:rPr lang="ja-JP" altLang="en-US">
                <a:solidFill>
                  <a:schemeClr val="tx1">
                    <a:lumMod val="50000"/>
                    <a:lumOff val="50000"/>
                  </a:schemeClr>
                </a:solidFill>
                <a:latin typeface="+mj-ea"/>
                <a:ea typeface="+mj-ea"/>
              </a:rPr>
              <a:t>７２</a:t>
            </a:r>
            <a:endParaRPr lang="ja-JP" altLang="en-US" dirty="0">
              <a:solidFill>
                <a:schemeClr val="tx1">
                  <a:lumMod val="50000"/>
                  <a:lumOff val="50000"/>
                </a:schemeClr>
              </a:solidFill>
              <a:latin typeface="+mj-ea"/>
              <a:ea typeface="+mj-ea"/>
            </a:endParaRPr>
          </a:p>
        </p:txBody>
      </p:sp>
      <p:sp>
        <p:nvSpPr>
          <p:cNvPr id="2577" name="bg object 16"/>
          <p:cNvSpPr/>
          <p:nvPr/>
        </p:nvSpPr>
        <p:spPr>
          <a:xfrm>
            <a:off x="1" y="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2578" name="bg object 17"/>
          <p:cNvSpPr/>
          <p:nvPr/>
        </p:nvSpPr>
        <p:spPr>
          <a:xfrm>
            <a:off x="142901" y="1"/>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2579" name="bg object 18"/>
          <p:cNvPicPr/>
          <p:nvPr/>
        </p:nvPicPr>
        <p:blipFill>
          <a:blip r:embed="rId2"/>
          <a:stretch>
            <a:fillRect/>
          </a:stretch>
        </p:blipFill>
        <p:spPr>
          <a:xfrm>
            <a:off x="117745" y="0"/>
            <a:ext cx="174123" cy="208812"/>
          </a:xfrm>
          <a:prstGeom prst="rect">
            <a:avLst/>
          </a:prstGeom>
        </p:spPr>
      </p:pic>
      <p:grpSp>
        <p:nvGrpSpPr>
          <p:cNvPr id="2580" name="object 9"/>
          <p:cNvGrpSpPr/>
          <p:nvPr/>
        </p:nvGrpSpPr>
        <p:grpSpPr>
          <a:xfrm>
            <a:off x="567691" y="694868"/>
            <a:ext cx="6553200" cy="628997"/>
            <a:chOff x="540004" y="1688134"/>
            <a:chExt cx="6480175" cy="334010"/>
          </a:xfrm>
        </p:grpSpPr>
        <p:pic>
          <p:nvPicPr>
            <p:cNvPr id="2581" name="object 10"/>
            <p:cNvPicPr/>
            <p:nvPr/>
          </p:nvPicPr>
          <p:blipFill>
            <a:blip r:embed="rId3"/>
            <a:stretch>
              <a:fillRect/>
            </a:stretch>
          </p:blipFill>
          <p:spPr>
            <a:xfrm>
              <a:off x="4217036" y="1688134"/>
              <a:ext cx="2802965" cy="333693"/>
            </a:xfrm>
            <a:prstGeom prst="rect">
              <a:avLst/>
            </a:prstGeom>
            <a:solidFill>
              <a:srgbClr val="172A88"/>
            </a:solidFill>
            <a:ln>
              <a:solidFill>
                <a:schemeClr val="bg1"/>
              </a:solidFill>
            </a:ln>
          </p:spPr>
        </p:pic>
        <p:sp>
          <p:nvSpPr>
            <p:cNvPr id="2582" name="object 11"/>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solidFill>
              <a:srgbClr val="172A88"/>
            </a:solidFill>
            <a:ln>
              <a:solidFill>
                <a:schemeClr val="bg1"/>
              </a:solidFill>
            </a:ln>
          </p:spPr>
          <p:txBody>
            <a:bodyPr wrap="square" lIns="0" tIns="0" rIns="0" bIns="0" rtlCol="0"/>
            <a:lstStyle/>
            <a:p>
              <a:endParaRPr/>
            </a:p>
          </p:txBody>
        </p:sp>
      </p:grpSp>
      <p:sp>
        <p:nvSpPr>
          <p:cNvPr id="2583" name="object 12"/>
          <p:cNvSpPr txBox="1"/>
          <p:nvPr/>
        </p:nvSpPr>
        <p:spPr>
          <a:xfrm>
            <a:off x="729361" y="837435"/>
            <a:ext cx="5021830"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５</a:t>
            </a:r>
            <a:r>
              <a:rPr lang="en-US" altLang="ja-JP" sz="2400" b="1">
                <a:solidFill>
                  <a:schemeClr val="bg1"/>
                </a:solidFill>
                <a:latin typeface="游ゴシック" panose="020B0400000000000000" pitchFamily="50" charset="-128"/>
                <a:ea typeface="游ゴシック" panose="020B0400000000000000" pitchFamily="50" charset="-128"/>
                <a:cs typeface="YuGothic"/>
              </a:rPr>
              <a:t>.</a:t>
            </a:r>
            <a:r>
              <a:rPr lang="ja-JP" altLang="en-US" sz="2400" b="1">
                <a:solidFill>
                  <a:schemeClr val="bg1"/>
                </a:solidFill>
                <a:latin typeface="游ゴシック" panose="020B0400000000000000" pitchFamily="50" charset="-128"/>
                <a:ea typeface="游ゴシック" panose="020B0400000000000000" pitchFamily="50" charset="-128"/>
                <a:cs typeface="YuGothic"/>
              </a:rPr>
              <a:t> 避難所の閉鎖（撤収期）</a:t>
            </a:r>
          </a:p>
        </p:txBody>
      </p:sp>
      <p:sp>
        <p:nvSpPr>
          <p:cNvPr id="2584" name="テキスト ボックス 60"/>
          <p:cNvSpPr txBox="1"/>
          <p:nvPr/>
        </p:nvSpPr>
        <p:spPr>
          <a:xfrm>
            <a:off x="807596" y="1476788"/>
            <a:ext cx="5975984" cy="1032014"/>
          </a:xfrm>
          <a:prstGeom prst="rect">
            <a:avLst/>
          </a:prstGeom>
        </p:spPr>
        <p:txBody>
          <a:bodyPr vert="horz" wrap="square" lIns="0" tIns="12700" rIns="0" bIns="0" rtlCol="0">
            <a:spAutoFit/>
          </a:bodyPr>
          <a:lstStyle>
            <a:defPPr>
              <a:defRPr lang="ja-JP"/>
            </a:defPPr>
            <a:lvl1pPr marL="72000" marR="5080" algn="just">
              <a:lnSpc>
                <a:spcPct val="130000"/>
              </a:lnSpc>
              <a:defRPr sz="1400">
                <a:solidFill>
                  <a:srgbClr val="221815"/>
                </a:solidFill>
                <a:latin typeface="Yu Gothic Medium" panose="020B0400000000000000" pitchFamily="34" charset="-128"/>
                <a:ea typeface="Yu Gothic Medium" panose="020B0400000000000000" pitchFamily="34" charset="-128"/>
                <a:cs typeface="YuGo-Medium"/>
              </a:defRPr>
            </a:lvl1pPr>
          </a:lstStyle>
          <a:p>
            <a:pPr>
              <a:lnSpc>
                <a:spcPct val="120000"/>
              </a:lnSpc>
            </a:pPr>
            <a:r>
              <a:rPr lang="ja-JP" altLang="en-US" dirty="0"/>
              <a:t>ライフライン機能が復活すること等により、地域の本来の生活を再開することができる期間です。もし住居をなくした方がいる場合は、より生活環境の整った応急仮設住宅などに移動してもらい、避難所を段階的に統合・閉鎖することで、施設本来業務を再開させる準備を行います。</a:t>
            </a:r>
          </a:p>
        </p:txBody>
      </p:sp>
      <p:sp>
        <p:nvSpPr>
          <p:cNvPr id="2585" name="object 2"/>
          <p:cNvSpPr txBox="1"/>
          <p:nvPr/>
        </p:nvSpPr>
        <p:spPr>
          <a:xfrm>
            <a:off x="803462" y="2801725"/>
            <a:ext cx="4066533"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en-US" altLang="ja-JP" sz="2400" b="1" kern="0">
                <a:solidFill>
                  <a:srgbClr val="172A88"/>
                </a:solidFill>
                <a:latin typeface="Yu Gothic" panose="020B0400000000000000" pitchFamily="34" charset="-128"/>
                <a:ea typeface="Yu Gothic" panose="020B0400000000000000" pitchFamily="34" charset="-128"/>
              </a:rPr>
              <a:t>1.</a:t>
            </a:r>
            <a:r>
              <a:rPr kumimoji="0" lang="ja-JP" altLang="en-US" sz="2400" b="1" kern="0">
                <a:solidFill>
                  <a:srgbClr val="172A88"/>
                </a:solidFill>
                <a:latin typeface="Yu Gothic" panose="020B0400000000000000" pitchFamily="34" charset="-128"/>
                <a:ea typeface="Yu Gothic" panose="020B0400000000000000" pitchFamily="34" charset="-128"/>
              </a:rPr>
              <a:t> 閉鎖準備</a:t>
            </a:r>
          </a:p>
        </p:txBody>
      </p:sp>
      <p:grpSp>
        <p:nvGrpSpPr>
          <p:cNvPr id="2586" name="グループ化 62"/>
          <p:cNvGrpSpPr/>
          <p:nvPr/>
        </p:nvGrpSpPr>
        <p:grpSpPr>
          <a:xfrm>
            <a:off x="803462" y="3314700"/>
            <a:ext cx="6120130" cy="328706"/>
            <a:chOff x="719999" y="6776611"/>
            <a:chExt cx="6120130" cy="328706"/>
          </a:xfrm>
        </p:grpSpPr>
        <p:sp>
          <p:nvSpPr>
            <p:cNvPr id="2587" name="object 14"/>
            <p:cNvSpPr/>
            <p:nvPr/>
          </p:nvSpPr>
          <p:spPr>
            <a:xfrm>
              <a:off x="719999" y="7105317"/>
              <a:ext cx="6120130" cy="0"/>
            </a:xfrm>
            <a:custGeom>
              <a:avLst/>
              <a:gdLst/>
              <a:ahLst/>
              <a:cxnLst/>
              <a:rect l="l" t="t" r="r" b="b"/>
              <a:pathLst>
                <a:path w="6120130">
                  <a:moveTo>
                    <a:pt x="0" y="0"/>
                  </a:moveTo>
                  <a:lnTo>
                    <a:pt x="6120003" y="0"/>
                  </a:lnTo>
                </a:path>
              </a:pathLst>
            </a:custGeom>
            <a:ln w="13195">
              <a:solidFill>
                <a:srgbClr val="172A88"/>
              </a:solidFill>
            </a:ln>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588" name="object 15"/>
            <p:cNvSpPr txBox="1"/>
            <p:nvPr/>
          </p:nvSpPr>
          <p:spPr>
            <a:xfrm>
              <a:off x="810225" y="6776611"/>
              <a:ext cx="4687962"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spc="-85">
                  <a:solidFill>
                    <a:srgbClr val="172A88"/>
                  </a:solidFill>
                  <a:latin typeface="Yu Gothic" panose="020B0400000000000000" pitchFamily="34" charset="-128"/>
                  <a:ea typeface="Yu Gothic" panose="020B0400000000000000" pitchFamily="34" charset="-128"/>
                  <a:cs typeface="YuGothic"/>
                </a:rPr>
                <a:t>① 避難所の統合・閉鎖に向けた準備</a:t>
              </a:r>
              <a:endParaRPr sz="2000" b="1">
                <a:solidFill>
                  <a:srgbClr val="172A88"/>
                </a:solidFill>
                <a:latin typeface="Yu Gothic" panose="020B0400000000000000" pitchFamily="34" charset="-128"/>
                <a:ea typeface="Yu Gothic" panose="020B0400000000000000" pitchFamily="34" charset="-128"/>
                <a:cs typeface="YuGothic"/>
              </a:endParaRPr>
            </a:p>
          </p:txBody>
        </p:sp>
      </p:grpSp>
      <p:sp>
        <p:nvSpPr>
          <p:cNvPr id="2589" name="object 8"/>
          <p:cNvSpPr txBox="1"/>
          <p:nvPr/>
        </p:nvSpPr>
        <p:spPr>
          <a:xfrm>
            <a:off x="1006661" y="3828457"/>
            <a:ext cx="6120129" cy="959430"/>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a:solidFill>
                  <a:srgbClr val="221815"/>
                </a:solidFill>
                <a:latin typeface="Yu Gothic" panose="020B0400000000000000" pitchFamily="34" charset="-128"/>
                <a:ea typeface="Yu Gothic" panose="020B0400000000000000" pitchFamily="34" charset="-128"/>
                <a:cs typeface="YuGothic"/>
              </a:rPr>
              <a:t>避難者の意向を把握するため意向調査表を配布し回収する。</a:t>
            </a:r>
            <a:endParaRPr lang="en-US" altLang="ja-JP" sz="1600" b="1">
              <a:solidFill>
                <a:srgbClr val="221815"/>
              </a:solidFill>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a:latin typeface="Yu Gothic" panose="020B0400000000000000" pitchFamily="34" charset="-128"/>
                <a:ea typeface="Yu Gothic" panose="020B0400000000000000" pitchFamily="34" charset="-128"/>
                <a:cs typeface="YuGothic"/>
              </a:rPr>
              <a:t>避難所の縮小・統廃合の時期、閉鎖後の対応などについて、行政職員を通して、市災害対策本部と協議する。</a:t>
            </a:r>
            <a:endParaRPr sz="1600" b="1">
              <a:latin typeface="Yu Gothic" panose="020B0400000000000000" pitchFamily="34" charset="-128"/>
              <a:ea typeface="Yu Gothic" panose="020B0400000000000000" pitchFamily="34" charset="-128"/>
              <a:cs typeface="YuGothic"/>
            </a:endParaRPr>
          </a:p>
        </p:txBody>
      </p:sp>
      <p:grpSp>
        <p:nvGrpSpPr>
          <p:cNvPr id="2590" name="グループ化 66"/>
          <p:cNvGrpSpPr/>
          <p:nvPr/>
        </p:nvGrpSpPr>
        <p:grpSpPr>
          <a:xfrm>
            <a:off x="832423" y="5651500"/>
            <a:ext cx="6120130" cy="328706"/>
            <a:chOff x="719999" y="6776611"/>
            <a:chExt cx="6120130" cy="328706"/>
          </a:xfrm>
        </p:grpSpPr>
        <p:sp>
          <p:nvSpPr>
            <p:cNvPr id="2591" name="object 14"/>
            <p:cNvSpPr/>
            <p:nvPr/>
          </p:nvSpPr>
          <p:spPr>
            <a:xfrm>
              <a:off x="719999" y="7105317"/>
              <a:ext cx="6120130" cy="0"/>
            </a:xfrm>
            <a:custGeom>
              <a:avLst/>
              <a:gdLst/>
              <a:ahLst/>
              <a:cxnLst/>
              <a:rect l="l" t="t" r="r" b="b"/>
              <a:pathLst>
                <a:path w="6120130">
                  <a:moveTo>
                    <a:pt x="0" y="0"/>
                  </a:moveTo>
                  <a:lnTo>
                    <a:pt x="6120003" y="0"/>
                  </a:lnTo>
                </a:path>
              </a:pathLst>
            </a:custGeom>
            <a:ln w="13195">
              <a:solidFill>
                <a:srgbClr val="172A88"/>
              </a:solidFill>
            </a:ln>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592" name="object 15"/>
            <p:cNvSpPr txBox="1"/>
            <p:nvPr/>
          </p:nvSpPr>
          <p:spPr>
            <a:xfrm>
              <a:off x="810225" y="6776611"/>
              <a:ext cx="4828541"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spc="-85">
                  <a:solidFill>
                    <a:srgbClr val="172A88"/>
                  </a:solidFill>
                  <a:latin typeface="Yu Gothic" panose="020B0400000000000000" pitchFamily="34" charset="-128"/>
                  <a:ea typeface="Yu Gothic" panose="020B0400000000000000" pitchFamily="34" charset="-128"/>
                  <a:cs typeface="YuGothic"/>
                </a:rPr>
                <a:t>② 統合・閉鎖に向けた説明会の開催協力</a:t>
              </a:r>
              <a:endParaRPr sz="2000" b="1">
                <a:solidFill>
                  <a:srgbClr val="172A88"/>
                </a:solidFill>
                <a:latin typeface="Yu Gothic" panose="020B0400000000000000" pitchFamily="34" charset="-128"/>
                <a:ea typeface="Yu Gothic" panose="020B0400000000000000" pitchFamily="34" charset="-128"/>
                <a:cs typeface="YuGothic"/>
              </a:endParaRPr>
            </a:p>
          </p:txBody>
        </p:sp>
      </p:grpSp>
      <p:sp>
        <p:nvSpPr>
          <p:cNvPr id="2593" name="object 8"/>
          <p:cNvSpPr txBox="1"/>
          <p:nvPr/>
        </p:nvSpPr>
        <p:spPr>
          <a:xfrm>
            <a:off x="1006661" y="6165257"/>
            <a:ext cx="6120129" cy="882486"/>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dirty="0">
                <a:solidFill>
                  <a:srgbClr val="221815"/>
                </a:solidFill>
                <a:latin typeface="Yu Gothic" panose="020B0400000000000000" pitchFamily="34" charset="-128"/>
                <a:ea typeface="Yu Gothic" panose="020B0400000000000000" pitchFamily="34" charset="-128"/>
                <a:cs typeface="YuGothic"/>
              </a:rPr>
              <a:t>避難所の統合・閉鎖にあたり、市が開催する説明会の開催等の避難者への説明に協力するなどして、避難所利用者全員に伝える。</a:t>
            </a:r>
            <a:endParaRPr sz="1600" b="1" dirty="0">
              <a:latin typeface="Yu Gothic" panose="020B0400000000000000" pitchFamily="34" charset="-128"/>
              <a:ea typeface="Yu Gothic" panose="020B0400000000000000" pitchFamily="34" charset="-128"/>
              <a:cs typeface="YuGothic"/>
            </a:endParaRPr>
          </a:p>
        </p:txBody>
      </p:sp>
      <p:sp>
        <p:nvSpPr>
          <p:cNvPr id="2594" name="object 72"/>
          <p:cNvSpPr/>
          <p:nvPr/>
        </p:nvSpPr>
        <p:spPr>
          <a:xfrm>
            <a:off x="1032062" y="8367330"/>
            <a:ext cx="3315725" cy="300768"/>
          </a:xfrm>
          <a:custGeom>
            <a:avLst/>
            <a:gdLst/>
            <a:ahLst/>
            <a:cxnLst/>
            <a:rect l="l" t="t" r="r" b="b"/>
            <a:pathLst>
              <a:path w="1464945" h="173354">
                <a:moveTo>
                  <a:pt x="1423022" y="0"/>
                </a:moveTo>
                <a:lnTo>
                  <a:pt x="41643" y="0"/>
                </a:lnTo>
                <a:lnTo>
                  <a:pt x="25428" y="2830"/>
                </a:lnTo>
                <a:lnTo>
                  <a:pt x="12191" y="10547"/>
                </a:lnTo>
                <a:lnTo>
                  <a:pt x="3270" y="21988"/>
                </a:lnTo>
                <a:lnTo>
                  <a:pt x="0" y="35991"/>
                </a:lnTo>
                <a:lnTo>
                  <a:pt x="0" y="137045"/>
                </a:lnTo>
                <a:lnTo>
                  <a:pt x="3270" y="151063"/>
                </a:lnTo>
                <a:lnTo>
                  <a:pt x="12191" y="162512"/>
                </a:lnTo>
                <a:lnTo>
                  <a:pt x="25428" y="170231"/>
                </a:lnTo>
                <a:lnTo>
                  <a:pt x="41643" y="173062"/>
                </a:lnTo>
                <a:lnTo>
                  <a:pt x="1423022" y="173062"/>
                </a:lnTo>
                <a:lnTo>
                  <a:pt x="1439226" y="170231"/>
                </a:lnTo>
                <a:lnTo>
                  <a:pt x="1452464" y="162512"/>
                </a:lnTo>
                <a:lnTo>
                  <a:pt x="1461391" y="151063"/>
                </a:lnTo>
                <a:lnTo>
                  <a:pt x="1464665" y="137045"/>
                </a:lnTo>
                <a:lnTo>
                  <a:pt x="1464665" y="35991"/>
                </a:lnTo>
                <a:lnTo>
                  <a:pt x="1461391" y="21988"/>
                </a:lnTo>
                <a:lnTo>
                  <a:pt x="1452464" y="10547"/>
                </a:lnTo>
                <a:lnTo>
                  <a:pt x="1439226" y="2830"/>
                </a:lnTo>
                <a:lnTo>
                  <a:pt x="1423022" y="0"/>
                </a:lnTo>
                <a:close/>
              </a:path>
            </a:pathLst>
          </a:custGeom>
          <a:solidFill>
            <a:srgbClr val="595857"/>
          </a:solidFill>
        </p:spPr>
        <p:txBody>
          <a:bodyPr wrap="square" lIns="0" tIns="0" rIns="0" bIns="0" rtlCol="0"/>
          <a:lstStyle/>
          <a:p>
            <a:endParaRPr sz="1200"/>
          </a:p>
        </p:txBody>
      </p:sp>
      <p:sp>
        <p:nvSpPr>
          <p:cNvPr id="2595" name="object 73"/>
          <p:cNvSpPr txBox="1"/>
          <p:nvPr/>
        </p:nvSpPr>
        <p:spPr>
          <a:xfrm>
            <a:off x="1147980" y="8429169"/>
            <a:ext cx="3115152" cy="184666"/>
          </a:xfrm>
          <a:prstGeom prst="rect">
            <a:avLst/>
          </a:prstGeom>
        </p:spPr>
        <p:txBody>
          <a:bodyPr vert="horz" wrap="square" lIns="0" tIns="0" rIns="0" bIns="0" rtlCol="0">
            <a:spAutoFit/>
          </a:bodyPr>
          <a:lstStyle/>
          <a:p>
            <a:pPr marL="12700">
              <a:lnSpc>
                <a:spcPct val="100000"/>
              </a:lnSpc>
            </a:pPr>
            <a:r>
              <a:rPr lang="ja-JP" altLang="en-US" sz="1200" b="1" spc="60" dirty="0">
                <a:solidFill>
                  <a:srgbClr val="FFFFFF"/>
                </a:solidFill>
                <a:latin typeface="游ゴシック" panose="020B0400000000000000" pitchFamily="50" charset="-128"/>
                <a:ea typeface="游ゴシック" panose="020B0400000000000000" pitchFamily="50" charset="-128"/>
                <a:cs typeface="BIZ UDゴシック"/>
              </a:rPr>
              <a:t>様式</a:t>
            </a:r>
            <a:r>
              <a:rPr lang="en-US" altLang="ja-JP" sz="1200" b="1" spc="60" dirty="0">
                <a:solidFill>
                  <a:srgbClr val="FFFFFF"/>
                </a:solidFill>
                <a:latin typeface="游ゴシック" panose="020B0400000000000000" pitchFamily="50" charset="-128"/>
                <a:ea typeface="游ゴシック" panose="020B0400000000000000" pitchFamily="50" charset="-128"/>
                <a:cs typeface="BIZ UDゴシック"/>
              </a:rPr>
              <a:t>28</a:t>
            </a:r>
            <a:r>
              <a:rPr lang="ja-JP" altLang="en-US" sz="1200" b="1" spc="60" dirty="0">
                <a:solidFill>
                  <a:srgbClr val="FFFFFF"/>
                </a:solidFill>
                <a:latin typeface="游ゴシック" panose="020B0400000000000000" pitchFamily="50" charset="-128"/>
                <a:ea typeface="游ゴシック" panose="020B0400000000000000" pitchFamily="50" charset="-128"/>
                <a:cs typeface="BIZ UDゴシック"/>
              </a:rPr>
              <a:t>：</a:t>
            </a:r>
            <a:r>
              <a:rPr lang="zh-TW" altLang="en-US" sz="1200" b="1" spc="60" dirty="0">
                <a:solidFill>
                  <a:srgbClr val="FFFFFF"/>
                </a:solidFill>
                <a:latin typeface="游ゴシック" panose="020B0400000000000000" pitchFamily="50" charset="-128"/>
                <a:ea typeface="游ゴシック" panose="020B0400000000000000" pitchFamily="50" charset="-128"/>
                <a:cs typeface="BIZ UDゴシック"/>
              </a:rPr>
              <a:t>避難所運営委員会規約（案）</a:t>
            </a:r>
            <a:endParaRPr sz="1200" dirty="0">
              <a:latin typeface="游ゴシック" panose="020B0400000000000000" pitchFamily="50" charset="-128"/>
              <a:ea typeface="游ゴシック" panose="020B0400000000000000" pitchFamily="50" charset="-128"/>
              <a:cs typeface="BIZ UDゴシック"/>
            </a:endParaRPr>
          </a:p>
        </p:txBody>
      </p:sp>
      <p:sp>
        <p:nvSpPr>
          <p:cNvPr id="2596" name="object 74"/>
          <p:cNvSpPr/>
          <p:nvPr/>
        </p:nvSpPr>
        <p:spPr>
          <a:xfrm>
            <a:off x="3998690" y="8420171"/>
            <a:ext cx="158621" cy="166364"/>
          </a:xfrm>
          <a:custGeom>
            <a:avLst/>
            <a:gdLst/>
            <a:ahLst/>
            <a:cxnLst/>
            <a:rect l="l" t="t" r="r" b="b"/>
            <a:pathLst>
              <a:path w="121920" h="95884">
                <a:moveTo>
                  <a:pt x="62661" y="0"/>
                </a:moveTo>
                <a:lnTo>
                  <a:pt x="60769" y="1015"/>
                </a:lnTo>
                <a:lnTo>
                  <a:pt x="2235" y="28219"/>
                </a:lnTo>
                <a:lnTo>
                  <a:pt x="876" y="28994"/>
                </a:lnTo>
                <a:lnTo>
                  <a:pt x="0" y="30454"/>
                </a:lnTo>
                <a:lnTo>
                  <a:pt x="0" y="89941"/>
                </a:lnTo>
                <a:lnTo>
                  <a:pt x="5829" y="95770"/>
                </a:lnTo>
                <a:lnTo>
                  <a:pt x="65557" y="95770"/>
                </a:lnTo>
                <a:lnTo>
                  <a:pt x="69481" y="91871"/>
                </a:lnTo>
                <a:lnTo>
                  <a:pt x="69481" y="82499"/>
                </a:lnTo>
                <a:lnTo>
                  <a:pt x="65836" y="78828"/>
                </a:lnTo>
                <a:lnTo>
                  <a:pt x="61341" y="78498"/>
                </a:lnTo>
                <a:lnTo>
                  <a:pt x="74244" y="78397"/>
                </a:lnTo>
                <a:lnTo>
                  <a:pt x="78168" y="74510"/>
                </a:lnTo>
                <a:lnTo>
                  <a:pt x="78168" y="64935"/>
                </a:lnTo>
                <a:lnTo>
                  <a:pt x="74244" y="61036"/>
                </a:lnTo>
                <a:lnTo>
                  <a:pt x="82931" y="61036"/>
                </a:lnTo>
                <a:lnTo>
                  <a:pt x="86842" y="57149"/>
                </a:lnTo>
                <a:lnTo>
                  <a:pt x="86842" y="47599"/>
                </a:lnTo>
                <a:lnTo>
                  <a:pt x="82931" y="43675"/>
                </a:lnTo>
                <a:lnTo>
                  <a:pt x="117652" y="43675"/>
                </a:lnTo>
                <a:lnTo>
                  <a:pt x="121577" y="39750"/>
                </a:lnTo>
                <a:lnTo>
                  <a:pt x="121577" y="30225"/>
                </a:lnTo>
                <a:lnTo>
                  <a:pt x="117652" y="26314"/>
                </a:lnTo>
                <a:lnTo>
                  <a:pt x="53454" y="26314"/>
                </a:lnTo>
                <a:lnTo>
                  <a:pt x="52514" y="25349"/>
                </a:lnTo>
                <a:lnTo>
                  <a:pt x="52222" y="24333"/>
                </a:lnTo>
                <a:lnTo>
                  <a:pt x="51892" y="23317"/>
                </a:lnTo>
                <a:lnTo>
                  <a:pt x="52285" y="22097"/>
                </a:lnTo>
                <a:lnTo>
                  <a:pt x="53187" y="21501"/>
                </a:lnTo>
                <a:lnTo>
                  <a:pt x="61518" y="15100"/>
                </a:lnTo>
                <a:lnTo>
                  <a:pt x="69748" y="15100"/>
                </a:lnTo>
                <a:lnTo>
                  <a:pt x="69748" y="4165"/>
                </a:lnTo>
                <a:lnTo>
                  <a:pt x="68618" y="2171"/>
                </a:lnTo>
                <a:lnTo>
                  <a:pt x="64922" y="25"/>
                </a:lnTo>
                <a:lnTo>
                  <a:pt x="62661" y="0"/>
                </a:lnTo>
                <a:close/>
              </a:path>
              <a:path w="121920" h="95884">
                <a:moveTo>
                  <a:pt x="69748" y="15100"/>
                </a:moveTo>
                <a:lnTo>
                  <a:pt x="61518" y="15100"/>
                </a:lnTo>
                <a:lnTo>
                  <a:pt x="69748" y="15493"/>
                </a:lnTo>
                <a:lnTo>
                  <a:pt x="69748" y="15100"/>
                </a:lnTo>
                <a:close/>
              </a:path>
            </a:pathLst>
          </a:custGeom>
          <a:solidFill>
            <a:srgbClr val="FFFFFF"/>
          </a:solidFill>
        </p:spPr>
        <p:txBody>
          <a:bodyPr wrap="square" lIns="0" tIns="0" rIns="0" bIns="0" rtlCol="0"/>
          <a:lstStyle/>
          <a:p>
            <a:endParaRPr sz="1200"/>
          </a:p>
        </p:txBody>
      </p:sp>
      <p:sp>
        <p:nvSpPr>
          <p:cNvPr id="2597" name="object 5"/>
          <p:cNvSpPr txBox="1"/>
          <p:nvPr/>
        </p:nvSpPr>
        <p:spPr>
          <a:xfrm>
            <a:off x="1182732" y="7399263"/>
            <a:ext cx="5841862" cy="495007"/>
          </a:xfrm>
          <a:prstGeom prst="rect">
            <a:avLst/>
          </a:prstGeom>
        </p:spPr>
        <p:txBody>
          <a:bodyPr vert="horz" wrap="square" lIns="0" tIns="12700" rIns="0" bIns="0" rtlCol="0">
            <a:spAutoFit/>
          </a:bodyPr>
          <a:lstStyle/>
          <a:p>
            <a:pPr marL="180000" indent="-180000">
              <a:lnSpc>
                <a:spcPct val="100000"/>
              </a:lnSpc>
              <a:spcBef>
                <a:spcPts val="100"/>
              </a:spcBef>
              <a:spcAft>
                <a:spcPts val="300"/>
              </a:spcAft>
              <a:buFont typeface="Wingdings" panose="05000000000000000000" pitchFamily="2" charset="2"/>
              <a:buChar char="l"/>
            </a:pPr>
            <a:r>
              <a:rPr lang="ja-JP" altLang="en-US" sz="1400" b="1">
                <a:solidFill>
                  <a:srgbClr val="221815"/>
                </a:solidFill>
                <a:latin typeface="Yu Gothic" panose="020B0400000000000000" pitchFamily="34" charset="-128"/>
                <a:ea typeface="Yu Gothic" panose="020B0400000000000000" pitchFamily="34" charset="-128"/>
                <a:cs typeface="YuGothic"/>
              </a:rPr>
              <a:t>避難者と十分な話合いを行い、理解を得ることが重要。</a:t>
            </a:r>
          </a:p>
          <a:p>
            <a:pPr marL="180000" indent="-180000">
              <a:lnSpc>
                <a:spcPct val="100000"/>
              </a:lnSpc>
              <a:spcBef>
                <a:spcPts val="100"/>
              </a:spcBef>
              <a:spcAft>
                <a:spcPts val="300"/>
              </a:spcAft>
              <a:buFont typeface="Wingdings" panose="05000000000000000000" pitchFamily="2" charset="2"/>
              <a:buChar char="l"/>
            </a:pPr>
            <a:r>
              <a:rPr lang="ja-JP" altLang="en-US" sz="1400" b="1">
                <a:solidFill>
                  <a:srgbClr val="221815"/>
                </a:solidFill>
                <a:latin typeface="Yu Gothic" panose="020B0400000000000000" pitchFamily="34" charset="-128"/>
                <a:ea typeface="Yu Gothic" panose="020B0400000000000000" pitchFamily="34" charset="-128"/>
                <a:cs typeface="YuGothic"/>
              </a:rPr>
              <a:t>できるだけ、代表者だけでなく、多くの避難者と話し合う必要がある。</a:t>
            </a:r>
          </a:p>
        </p:txBody>
      </p:sp>
      <p:sp>
        <p:nvSpPr>
          <p:cNvPr id="2598" name="object 6"/>
          <p:cNvSpPr/>
          <p:nvPr/>
        </p:nvSpPr>
        <p:spPr>
          <a:xfrm>
            <a:off x="955862" y="7220298"/>
            <a:ext cx="6128784" cy="838198"/>
          </a:xfrm>
          <a:custGeom>
            <a:avLst/>
            <a:gdLst/>
            <a:ahLst/>
            <a:cxnLst/>
            <a:rect l="l" t="t" r="r" b="b"/>
            <a:pathLst>
              <a:path w="6120130" h="777240">
                <a:moveTo>
                  <a:pt x="6120015" y="0"/>
                </a:moveTo>
                <a:lnTo>
                  <a:pt x="0" y="0"/>
                </a:lnTo>
                <a:lnTo>
                  <a:pt x="0" y="17780"/>
                </a:lnTo>
                <a:lnTo>
                  <a:pt x="0" y="759460"/>
                </a:lnTo>
                <a:lnTo>
                  <a:pt x="0" y="777240"/>
                </a:lnTo>
                <a:lnTo>
                  <a:pt x="6120015" y="777240"/>
                </a:lnTo>
                <a:lnTo>
                  <a:pt x="6120015" y="759510"/>
                </a:lnTo>
                <a:lnTo>
                  <a:pt x="6120015" y="18402"/>
                </a:lnTo>
                <a:lnTo>
                  <a:pt x="6102045" y="18402"/>
                </a:lnTo>
                <a:lnTo>
                  <a:pt x="6102045" y="759460"/>
                </a:lnTo>
                <a:lnTo>
                  <a:pt x="17970" y="759460"/>
                </a:lnTo>
                <a:lnTo>
                  <a:pt x="17970" y="17780"/>
                </a:lnTo>
                <a:lnTo>
                  <a:pt x="6120015" y="17780"/>
                </a:lnTo>
                <a:lnTo>
                  <a:pt x="6120015" y="0"/>
                </a:lnTo>
                <a:close/>
              </a:path>
            </a:pathLst>
          </a:custGeom>
          <a:solidFill>
            <a:srgbClr val="172A88"/>
          </a:solidFill>
          <a:ln w="6350">
            <a:solidFill>
              <a:srgbClr val="172A88"/>
            </a:solidFill>
          </a:ln>
        </p:spPr>
        <p:txBody>
          <a:bodyPr wrap="square" lIns="0" tIns="0" rIns="0" bIns="0" rtlCol="0"/>
          <a:lstStyle/>
          <a:p>
            <a:endParaRPr/>
          </a:p>
        </p:txBody>
      </p:sp>
      <p:sp>
        <p:nvSpPr>
          <p:cNvPr id="2599" name="object 72"/>
          <p:cNvSpPr/>
          <p:nvPr/>
        </p:nvSpPr>
        <p:spPr>
          <a:xfrm>
            <a:off x="1032062" y="4965700"/>
            <a:ext cx="2052000" cy="300768"/>
          </a:xfrm>
          <a:custGeom>
            <a:avLst/>
            <a:gdLst/>
            <a:ahLst/>
            <a:cxnLst/>
            <a:rect l="l" t="t" r="r" b="b"/>
            <a:pathLst>
              <a:path w="1464945" h="173354">
                <a:moveTo>
                  <a:pt x="1423022" y="0"/>
                </a:moveTo>
                <a:lnTo>
                  <a:pt x="41643" y="0"/>
                </a:lnTo>
                <a:lnTo>
                  <a:pt x="25428" y="2830"/>
                </a:lnTo>
                <a:lnTo>
                  <a:pt x="12191" y="10547"/>
                </a:lnTo>
                <a:lnTo>
                  <a:pt x="3270" y="21988"/>
                </a:lnTo>
                <a:lnTo>
                  <a:pt x="0" y="35991"/>
                </a:lnTo>
                <a:lnTo>
                  <a:pt x="0" y="137045"/>
                </a:lnTo>
                <a:lnTo>
                  <a:pt x="3270" y="151063"/>
                </a:lnTo>
                <a:lnTo>
                  <a:pt x="12191" y="162512"/>
                </a:lnTo>
                <a:lnTo>
                  <a:pt x="25428" y="170231"/>
                </a:lnTo>
                <a:lnTo>
                  <a:pt x="41643" y="173062"/>
                </a:lnTo>
                <a:lnTo>
                  <a:pt x="1423022" y="173062"/>
                </a:lnTo>
                <a:lnTo>
                  <a:pt x="1439226" y="170231"/>
                </a:lnTo>
                <a:lnTo>
                  <a:pt x="1452464" y="162512"/>
                </a:lnTo>
                <a:lnTo>
                  <a:pt x="1461391" y="151063"/>
                </a:lnTo>
                <a:lnTo>
                  <a:pt x="1464665" y="137045"/>
                </a:lnTo>
                <a:lnTo>
                  <a:pt x="1464665" y="35991"/>
                </a:lnTo>
                <a:lnTo>
                  <a:pt x="1461391" y="21988"/>
                </a:lnTo>
                <a:lnTo>
                  <a:pt x="1452464" y="10547"/>
                </a:lnTo>
                <a:lnTo>
                  <a:pt x="1439226" y="2830"/>
                </a:lnTo>
                <a:lnTo>
                  <a:pt x="1423022" y="0"/>
                </a:lnTo>
                <a:close/>
              </a:path>
            </a:pathLst>
          </a:custGeom>
          <a:solidFill>
            <a:srgbClr val="595857"/>
          </a:solidFill>
        </p:spPr>
        <p:txBody>
          <a:bodyPr wrap="square" lIns="0" tIns="0" rIns="0" bIns="0" rtlCol="0"/>
          <a:lstStyle/>
          <a:p>
            <a:endParaRPr sz="1200"/>
          </a:p>
        </p:txBody>
      </p:sp>
      <p:sp>
        <p:nvSpPr>
          <p:cNvPr id="2600" name="object 73"/>
          <p:cNvSpPr txBox="1"/>
          <p:nvPr/>
        </p:nvSpPr>
        <p:spPr>
          <a:xfrm>
            <a:off x="1147980" y="5027539"/>
            <a:ext cx="3115152" cy="184666"/>
          </a:xfrm>
          <a:prstGeom prst="rect">
            <a:avLst/>
          </a:prstGeom>
        </p:spPr>
        <p:txBody>
          <a:bodyPr vert="horz" wrap="square" lIns="0" tIns="0" rIns="0" bIns="0" rtlCol="0">
            <a:spAutoFit/>
          </a:bodyPr>
          <a:lstStyle/>
          <a:p>
            <a:pPr marL="12700">
              <a:lnSpc>
                <a:spcPct val="100000"/>
              </a:lnSpc>
            </a:pPr>
            <a:r>
              <a:rPr lang="ja-JP" altLang="en-US" sz="1200" b="1" spc="60" dirty="0">
                <a:solidFill>
                  <a:srgbClr val="FFFFFF"/>
                </a:solidFill>
                <a:latin typeface="游ゴシック" panose="020B0400000000000000" pitchFamily="50" charset="-128"/>
                <a:ea typeface="游ゴシック" panose="020B0400000000000000" pitchFamily="50" charset="-128"/>
                <a:cs typeface="BIZ UDゴシック"/>
              </a:rPr>
              <a:t>様式</a:t>
            </a:r>
            <a:r>
              <a:rPr lang="en-US" altLang="ja-JP" sz="1200" b="1" spc="60" dirty="0">
                <a:solidFill>
                  <a:srgbClr val="FFFFFF"/>
                </a:solidFill>
                <a:latin typeface="游ゴシック" panose="020B0400000000000000" pitchFamily="50" charset="-128"/>
                <a:ea typeface="游ゴシック" panose="020B0400000000000000" pitchFamily="50" charset="-128"/>
                <a:cs typeface="BIZ UDゴシック"/>
              </a:rPr>
              <a:t>30</a:t>
            </a:r>
            <a:r>
              <a:rPr lang="ja-JP" altLang="en-US" sz="1200" b="1" spc="60" dirty="0">
                <a:solidFill>
                  <a:srgbClr val="FFFFFF"/>
                </a:solidFill>
                <a:latin typeface="游ゴシック" panose="020B0400000000000000" pitchFamily="50" charset="-128"/>
                <a:ea typeface="游ゴシック" panose="020B0400000000000000" pitchFamily="50" charset="-128"/>
                <a:cs typeface="BIZ UDゴシック"/>
              </a:rPr>
              <a:t>：意向調査表</a:t>
            </a:r>
            <a:endParaRPr sz="1200" dirty="0">
              <a:latin typeface="游ゴシック" panose="020B0400000000000000" pitchFamily="50" charset="-128"/>
              <a:ea typeface="游ゴシック" panose="020B0400000000000000" pitchFamily="50" charset="-128"/>
              <a:cs typeface="BIZ UDゴシック"/>
            </a:endParaRPr>
          </a:p>
        </p:txBody>
      </p:sp>
      <p:sp>
        <p:nvSpPr>
          <p:cNvPr id="2601" name="object 74"/>
          <p:cNvSpPr/>
          <p:nvPr/>
        </p:nvSpPr>
        <p:spPr>
          <a:xfrm>
            <a:off x="2756029" y="5018541"/>
            <a:ext cx="158621" cy="166364"/>
          </a:xfrm>
          <a:custGeom>
            <a:avLst/>
            <a:gdLst/>
            <a:ahLst/>
            <a:cxnLst/>
            <a:rect l="l" t="t" r="r" b="b"/>
            <a:pathLst>
              <a:path w="121920" h="95884">
                <a:moveTo>
                  <a:pt x="62661" y="0"/>
                </a:moveTo>
                <a:lnTo>
                  <a:pt x="60769" y="1015"/>
                </a:lnTo>
                <a:lnTo>
                  <a:pt x="2235" y="28219"/>
                </a:lnTo>
                <a:lnTo>
                  <a:pt x="876" y="28994"/>
                </a:lnTo>
                <a:lnTo>
                  <a:pt x="0" y="30454"/>
                </a:lnTo>
                <a:lnTo>
                  <a:pt x="0" y="89941"/>
                </a:lnTo>
                <a:lnTo>
                  <a:pt x="5829" y="95770"/>
                </a:lnTo>
                <a:lnTo>
                  <a:pt x="65557" y="95770"/>
                </a:lnTo>
                <a:lnTo>
                  <a:pt x="69481" y="91871"/>
                </a:lnTo>
                <a:lnTo>
                  <a:pt x="69481" y="82499"/>
                </a:lnTo>
                <a:lnTo>
                  <a:pt x="65836" y="78828"/>
                </a:lnTo>
                <a:lnTo>
                  <a:pt x="61341" y="78498"/>
                </a:lnTo>
                <a:lnTo>
                  <a:pt x="74244" y="78397"/>
                </a:lnTo>
                <a:lnTo>
                  <a:pt x="78168" y="74510"/>
                </a:lnTo>
                <a:lnTo>
                  <a:pt x="78168" y="64935"/>
                </a:lnTo>
                <a:lnTo>
                  <a:pt x="74244" y="61036"/>
                </a:lnTo>
                <a:lnTo>
                  <a:pt x="82931" y="61036"/>
                </a:lnTo>
                <a:lnTo>
                  <a:pt x="86842" y="57149"/>
                </a:lnTo>
                <a:lnTo>
                  <a:pt x="86842" y="47599"/>
                </a:lnTo>
                <a:lnTo>
                  <a:pt x="82931" y="43675"/>
                </a:lnTo>
                <a:lnTo>
                  <a:pt x="117652" y="43675"/>
                </a:lnTo>
                <a:lnTo>
                  <a:pt x="121577" y="39750"/>
                </a:lnTo>
                <a:lnTo>
                  <a:pt x="121577" y="30225"/>
                </a:lnTo>
                <a:lnTo>
                  <a:pt x="117652" y="26314"/>
                </a:lnTo>
                <a:lnTo>
                  <a:pt x="53454" y="26314"/>
                </a:lnTo>
                <a:lnTo>
                  <a:pt x="52514" y="25349"/>
                </a:lnTo>
                <a:lnTo>
                  <a:pt x="52222" y="24333"/>
                </a:lnTo>
                <a:lnTo>
                  <a:pt x="51892" y="23317"/>
                </a:lnTo>
                <a:lnTo>
                  <a:pt x="52285" y="22097"/>
                </a:lnTo>
                <a:lnTo>
                  <a:pt x="53187" y="21501"/>
                </a:lnTo>
                <a:lnTo>
                  <a:pt x="61518" y="15100"/>
                </a:lnTo>
                <a:lnTo>
                  <a:pt x="69748" y="15100"/>
                </a:lnTo>
                <a:lnTo>
                  <a:pt x="69748" y="4165"/>
                </a:lnTo>
                <a:lnTo>
                  <a:pt x="68618" y="2171"/>
                </a:lnTo>
                <a:lnTo>
                  <a:pt x="64922" y="25"/>
                </a:lnTo>
                <a:lnTo>
                  <a:pt x="62661" y="0"/>
                </a:lnTo>
                <a:close/>
              </a:path>
              <a:path w="121920" h="95884">
                <a:moveTo>
                  <a:pt x="69748" y="15100"/>
                </a:moveTo>
                <a:lnTo>
                  <a:pt x="61518" y="15100"/>
                </a:lnTo>
                <a:lnTo>
                  <a:pt x="69748" y="15493"/>
                </a:lnTo>
                <a:lnTo>
                  <a:pt x="69748" y="15100"/>
                </a:lnTo>
                <a:close/>
              </a:path>
            </a:pathLst>
          </a:custGeom>
          <a:solidFill>
            <a:srgbClr val="FFFFFF"/>
          </a:solidFill>
        </p:spPr>
        <p:txBody>
          <a:bodyPr wrap="square" lIns="0" tIns="0" rIns="0" bIns="0" rtlCol="0"/>
          <a:lstStyle/>
          <a:p>
            <a:endParaRPr sz="1200"/>
          </a:p>
        </p:txBody>
      </p:sp>
    </p:spTree>
    <p:extLst>
      <p:ext uri="{BB962C8B-B14F-4D97-AF65-F5344CB8AC3E}">
        <p14:creationId xmlns:p14="http://schemas.microsoft.com/office/powerpoint/2010/main" val="8658654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3" name="テキスト ボックス 13"/>
          <p:cNvSpPr txBox="1"/>
          <p:nvPr/>
        </p:nvSpPr>
        <p:spPr>
          <a:xfrm>
            <a:off x="6777263" y="10203545"/>
            <a:ext cx="782412"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７３</a:t>
            </a:r>
            <a:endParaRPr lang="ja-JP" altLang="en-US" dirty="0">
              <a:solidFill>
                <a:schemeClr val="tx1">
                  <a:lumMod val="50000"/>
                  <a:lumOff val="50000"/>
                </a:schemeClr>
              </a:solidFill>
              <a:latin typeface="+mj-ea"/>
              <a:ea typeface="+mj-ea"/>
            </a:endParaRPr>
          </a:p>
        </p:txBody>
      </p:sp>
      <p:sp>
        <p:nvSpPr>
          <p:cNvPr id="2604" name="bg object 16"/>
          <p:cNvSpPr/>
          <p:nvPr/>
        </p:nvSpPr>
        <p:spPr>
          <a:xfrm>
            <a:off x="0" y="-17920"/>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2605" name="bg object 17"/>
          <p:cNvSpPr/>
          <p:nvPr/>
        </p:nvSpPr>
        <p:spPr>
          <a:xfrm>
            <a:off x="142900" y="-17919"/>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2606" name="bg object 18"/>
          <p:cNvPicPr/>
          <p:nvPr/>
        </p:nvPicPr>
        <p:blipFill>
          <a:blip r:embed="rId2"/>
          <a:stretch>
            <a:fillRect/>
          </a:stretch>
        </p:blipFill>
        <p:spPr>
          <a:xfrm>
            <a:off x="117744" y="-17920"/>
            <a:ext cx="174123" cy="208812"/>
          </a:xfrm>
          <a:prstGeom prst="rect">
            <a:avLst/>
          </a:prstGeom>
        </p:spPr>
      </p:pic>
      <p:sp>
        <p:nvSpPr>
          <p:cNvPr id="2607" name="object 2"/>
          <p:cNvSpPr txBox="1"/>
          <p:nvPr/>
        </p:nvSpPr>
        <p:spPr>
          <a:xfrm>
            <a:off x="685800" y="1427044"/>
            <a:ext cx="4066533" cy="382156"/>
          </a:xfrm>
          <a:prstGeom prst="rect">
            <a:avLst/>
          </a:prstGeom>
        </p:spPr>
        <p:txBody>
          <a:bodyPr vert="horz" wrap="square" lIns="0" tIns="12700" rIns="0" bIns="0" rtlCol="0">
            <a:spAutoFit/>
          </a:bodyPr>
          <a:lstStyle>
            <a:lvl1pPr>
              <a:defRPr>
                <a:latin typeface="+mj-lt"/>
                <a:ea typeface="+mj-ea"/>
                <a:cs typeface="+mj-cs"/>
              </a:defRPr>
            </a:lvl1pPr>
          </a:lstStyle>
          <a:p>
            <a:r>
              <a:rPr kumimoji="0" lang="ja-JP" altLang="en-US" sz="2400" b="1" kern="0">
                <a:solidFill>
                  <a:srgbClr val="172A88"/>
                </a:solidFill>
                <a:latin typeface="Yu Gothic" panose="020B0400000000000000" pitchFamily="34" charset="-128"/>
                <a:ea typeface="Yu Gothic" panose="020B0400000000000000" pitchFamily="34" charset="-128"/>
              </a:rPr>
              <a:t>２</a:t>
            </a:r>
            <a:r>
              <a:rPr kumimoji="0" lang="en-US" altLang="ja-JP" sz="2400" b="1" kern="0">
                <a:solidFill>
                  <a:srgbClr val="172A88"/>
                </a:solidFill>
                <a:latin typeface="Yu Gothic" panose="020B0400000000000000" pitchFamily="34" charset="-128"/>
                <a:ea typeface="Yu Gothic" panose="020B0400000000000000" pitchFamily="34" charset="-128"/>
              </a:rPr>
              <a:t>.</a:t>
            </a:r>
            <a:r>
              <a:rPr kumimoji="0" lang="ja-JP" altLang="en-US" sz="2400" b="1" kern="0">
                <a:solidFill>
                  <a:srgbClr val="172A88"/>
                </a:solidFill>
                <a:latin typeface="Yu Gothic" panose="020B0400000000000000" pitchFamily="34" charset="-128"/>
                <a:ea typeface="Yu Gothic" panose="020B0400000000000000" pitchFamily="34" charset="-128"/>
              </a:rPr>
              <a:t> </a:t>
            </a:r>
            <a:r>
              <a:rPr kumimoji="0" lang="ja-JP" altLang="en-US" sz="2400" b="1" kern="0" spc="-235">
                <a:solidFill>
                  <a:srgbClr val="172A88"/>
                </a:solidFill>
                <a:latin typeface="Yu Gothic" panose="020B0400000000000000" pitchFamily="34" charset="-128"/>
                <a:ea typeface="Yu Gothic" panose="020B0400000000000000" pitchFamily="34" charset="-128"/>
              </a:rPr>
              <a:t>避難所の閉鎖</a:t>
            </a:r>
            <a:endParaRPr kumimoji="0" lang="ja-JP" altLang="en-US" sz="2400" b="1" kern="0">
              <a:solidFill>
                <a:srgbClr val="172A88"/>
              </a:solidFill>
              <a:latin typeface="Yu Gothic" panose="020B0400000000000000" pitchFamily="34" charset="-128"/>
              <a:ea typeface="Yu Gothic" panose="020B0400000000000000" pitchFamily="34" charset="-128"/>
            </a:endParaRPr>
          </a:p>
        </p:txBody>
      </p:sp>
      <p:grpSp>
        <p:nvGrpSpPr>
          <p:cNvPr id="2608" name="グループ化 21"/>
          <p:cNvGrpSpPr/>
          <p:nvPr/>
        </p:nvGrpSpPr>
        <p:grpSpPr>
          <a:xfrm>
            <a:off x="685800" y="1940019"/>
            <a:ext cx="6120130" cy="328706"/>
            <a:chOff x="719999" y="6776611"/>
            <a:chExt cx="6120130" cy="328706"/>
          </a:xfrm>
        </p:grpSpPr>
        <p:sp>
          <p:nvSpPr>
            <p:cNvPr id="2609" name="object 14"/>
            <p:cNvSpPr/>
            <p:nvPr/>
          </p:nvSpPr>
          <p:spPr>
            <a:xfrm>
              <a:off x="719999" y="7105317"/>
              <a:ext cx="6120130" cy="0"/>
            </a:xfrm>
            <a:custGeom>
              <a:avLst/>
              <a:gdLst/>
              <a:ahLst/>
              <a:cxnLst/>
              <a:rect l="l" t="t" r="r" b="b"/>
              <a:pathLst>
                <a:path w="6120130">
                  <a:moveTo>
                    <a:pt x="0" y="0"/>
                  </a:moveTo>
                  <a:lnTo>
                    <a:pt x="6120003" y="0"/>
                  </a:lnTo>
                </a:path>
              </a:pathLst>
            </a:custGeom>
            <a:ln w="13195">
              <a:solidFill>
                <a:srgbClr val="172A88"/>
              </a:solidFill>
            </a:ln>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610" name="object 15"/>
            <p:cNvSpPr txBox="1"/>
            <p:nvPr/>
          </p:nvSpPr>
          <p:spPr>
            <a:xfrm>
              <a:off x="810225" y="6776611"/>
              <a:ext cx="2118441"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spc="-85">
                  <a:solidFill>
                    <a:srgbClr val="172A88"/>
                  </a:solidFill>
                  <a:latin typeface="Yu Gothic" panose="020B0400000000000000" pitchFamily="34" charset="-128"/>
                  <a:ea typeface="Yu Gothic" panose="020B0400000000000000" pitchFamily="34" charset="-128"/>
                  <a:cs typeface="YuGothic"/>
                </a:rPr>
                <a:t>① 片付け</a:t>
              </a:r>
              <a:endParaRPr sz="2000" b="1">
                <a:solidFill>
                  <a:srgbClr val="172A88"/>
                </a:solidFill>
                <a:latin typeface="Yu Gothic" panose="020B0400000000000000" pitchFamily="34" charset="-128"/>
                <a:ea typeface="Yu Gothic" panose="020B0400000000000000" pitchFamily="34" charset="-128"/>
                <a:cs typeface="YuGothic"/>
              </a:endParaRPr>
            </a:p>
          </p:txBody>
        </p:sp>
      </p:grpSp>
      <p:sp>
        <p:nvSpPr>
          <p:cNvPr id="2611" name="object 8"/>
          <p:cNvSpPr txBox="1"/>
          <p:nvPr/>
        </p:nvSpPr>
        <p:spPr>
          <a:xfrm>
            <a:off x="888999" y="2453776"/>
            <a:ext cx="6120129" cy="3181577"/>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dirty="0">
                <a:solidFill>
                  <a:srgbClr val="221815"/>
                </a:solidFill>
                <a:latin typeface="Yu Gothic" panose="020B0400000000000000" pitchFamily="34" charset="-128"/>
                <a:ea typeface="Yu Gothic" panose="020B0400000000000000" pitchFamily="34" charset="-128"/>
                <a:cs typeface="YuGothic"/>
              </a:rPr>
              <a:t>避難所の統合・閉鎖にあたり、避難所利用者の情報などを円滑に引き継ぎすることができるよう避難所運営委員会、各運営班などの協力を得て、避難所の運営・管理に関する情報や書類を集約する。</a:t>
            </a:r>
            <a:endParaRPr lang="en-US" altLang="ja-JP" sz="1600" b="1" dirty="0">
              <a:solidFill>
                <a:srgbClr val="221815"/>
              </a:solidFill>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dirty="0">
                <a:latin typeface="Yu Gothic" panose="020B0400000000000000" pitchFamily="34" charset="-128"/>
                <a:ea typeface="Yu Gothic" panose="020B0400000000000000" pitchFamily="34" charset="-128"/>
                <a:cs typeface="YuGothic"/>
              </a:rPr>
              <a:t>集約した情報や書類などは、市災害対策本部に提出する。</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dirty="0">
                <a:latin typeface="Yu Gothic" panose="020B0400000000000000" pitchFamily="34" charset="-128"/>
                <a:ea typeface="Yu Gothic" panose="020B0400000000000000" pitchFamily="34" charset="-128"/>
                <a:cs typeface="YuGothic"/>
              </a:rPr>
              <a:t>避難所運営委員会、各運営班、避難所利用者、市職員、施設管理者は協力して、施設全体の清掃や使用した設備の返却、整理整頓を行う。</a:t>
            </a:r>
            <a:endParaRPr lang="en-US" altLang="ja-JP" sz="1600" b="1" dirty="0">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dirty="0">
                <a:latin typeface="Yu Gothic" panose="020B0400000000000000" pitchFamily="34" charset="-128"/>
                <a:ea typeface="Yu Gothic" panose="020B0400000000000000" pitchFamily="34" charset="-128"/>
                <a:cs typeface="YuGothic"/>
              </a:rPr>
              <a:t>片付けのための人手が足りない場合は、市災害対策本部に対し、職員やボランティアの派遣を要請する。</a:t>
            </a:r>
            <a:endParaRPr sz="1600" b="1" dirty="0">
              <a:latin typeface="Yu Gothic" panose="020B0400000000000000" pitchFamily="34" charset="-128"/>
              <a:ea typeface="Yu Gothic" panose="020B0400000000000000" pitchFamily="34" charset="-128"/>
              <a:cs typeface="YuGothic"/>
            </a:endParaRPr>
          </a:p>
        </p:txBody>
      </p:sp>
      <p:grpSp>
        <p:nvGrpSpPr>
          <p:cNvPr id="2612" name="グループ化 25"/>
          <p:cNvGrpSpPr/>
          <p:nvPr/>
        </p:nvGrpSpPr>
        <p:grpSpPr>
          <a:xfrm>
            <a:off x="714761" y="6105619"/>
            <a:ext cx="6120130" cy="328706"/>
            <a:chOff x="719999" y="6776611"/>
            <a:chExt cx="6120130" cy="328706"/>
          </a:xfrm>
        </p:grpSpPr>
        <p:sp>
          <p:nvSpPr>
            <p:cNvPr id="2613" name="object 14"/>
            <p:cNvSpPr/>
            <p:nvPr/>
          </p:nvSpPr>
          <p:spPr>
            <a:xfrm>
              <a:off x="719999" y="7105317"/>
              <a:ext cx="6120130" cy="0"/>
            </a:xfrm>
            <a:custGeom>
              <a:avLst/>
              <a:gdLst/>
              <a:ahLst/>
              <a:cxnLst/>
              <a:rect l="l" t="t" r="r" b="b"/>
              <a:pathLst>
                <a:path w="6120130">
                  <a:moveTo>
                    <a:pt x="0" y="0"/>
                  </a:moveTo>
                  <a:lnTo>
                    <a:pt x="6120003" y="0"/>
                  </a:lnTo>
                </a:path>
              </a:pathLst>
            </a:custGeom>
            <a:ln w="13195">
              <a:solidFill>
                <a:srgbClr val="172A88"/>
              </a:solidFill>
            </a:ln>
          </p:spPr>
          <p:txBody>
            <a:bodyPr wrap="square" lIns="0" tIns="0" rIns="0" bIns="0" rtlCol="0"/>
            <a:lstStyle/>
            <a:p>
              <a:endParaRPr b="1">
                <a:latin typeface="Yu Gothic" panose="020B0400000000000000" pitchFamily="34" charset="-128"/>
                <a:ea typeface="Yu Gothic" panose="020B0400000000000000" pitchFamily="34" charset="-128"/>
              </a:endParaRPr>
            </a:p>
          </p:txBody>
        </p:sp>
        <p:sp>
          <p:nvSpPr>
            <p:cNvPr id="2614" name="object 15"/>
            <p:cNvSpPr txBox="1"/>
            <p:nvPr/>
          </p:nvSpPr>
          <p:spPr>
            <a:xfrm>
              <a:off x="810226" y="6776611"/>
              <a:ext cx="2699080" cy="320601"/>
            </a:xfrm>
            <a:prstGeom prst="rect">
              <a:avLst/>
            </a:prstGeom>
          </p:spPr>
          <p:txBody>
            <a:bodyPr vert="horz" wrap="square" lIns="0" tIns="12700" rIns="0" bIns="0" rtlCol="0">
              <a:spAutoFit/>
            </a:bodyPr>
            <a:lstStyle/>
            <a:p>
              <a:pPr marL="12700">
                <a:lnSpc>
                  <a:spcPct val="100000"/>
                </a:lnSpc>
                <a:spcBef>
                  <a:spcPts val="100"/>
                </a:spcBef>
              </a:pPr>
              <a:r>
                <a:rPr lang="ja-JP" altLang="en-US" sz="2000" b="1" spc="-85">
                  <a:solidFill>
                    <a:srgbClr val="172A88"/>
                  </a:solidFill>
                  <a:latin typeface="Yu Gothic" panose="020B0400000000000000" pitchFamily="34" charset="-128"/>
                  <a:ea typeface="Yu Gothic" panose="020B0400000000000000" pitchFamily="34" charset="-128"/>
                  <a:cs typeface="YuGothic"/>
                </a:rPr>
                <a:t>② 避難所の閉鎖</a:t>
              </a:r>
              <a:endParaRPr sz="2000" b="1">
                <a:solidFill>
                  <a:srgbClr val="172A88"/>
                </a:solidFill>
                <a:latin typeface="Yu Gothic" panose="020B0400000000000000" pitchFamily="34" charset="-128"/>
                <a:ea typeface="Yu Gothic" panose="020B0400000000000000" pitchFamily="34" charset="-128"/>
                <a:cs typeface="YuGothic"/>
              </a:endParaRPr>
            </a:p>
          </p:txBody>
        </p:sp>
      </p:grpSp>
      <p:sp>
        <p:nvSpPr>
          <p:cNvPr id="2615" name="object 8"/>
          <p:cNvSpPr txBox="1"/>
          <p:nvPr/>
        </p:nvSpPr>
        <p:spPr>
          <a:xfrm>
            <a:off x="888999" y="6619376"/>
            <a:ext cx="6120129" cy="2218236"/>
          </a:xfrm>
          <a:prstGeom prst="rect">
            <a:avLst/>
          </a:prstGeom>
        </p:spPr>
        <p:txBody>
          <a:bodyPr vert="horz" wrap="square" lIns="0" tIns="12700" rIns="0" bIns="0" rtlCol="0">
            <a:spAutoFit/>
          </a:bodyPr>
          <a:lstStyle/>
          <a:p>
            <a:pPr marL="298450" marR="5080" indent="-285750">
              <a:lnSpc>
                <a:spcPct val="120000"/>
              </a:lnSpc>
              <a:spcAft>
                <a:spcPts val="600"/>
              </a:spcAft>
              <a:buClr>
                <a:srgbClr val="172A88"/>
              </a:buClr>
              <a:buFont typeface="Wingdings" panose="05000000000000000000" pitchFamily="2" charset="2"/>
              <a:buChar char="n"/>
            </a:pPr>
            <a:r>
              <a:rPr lang="ja-JP" altLang="en-US" sz="1600" b="1">
                <a:solidFill>
                  <a:srgbClr val="221815"/>
                </a:solidFill>
                <a:latin typeface="Yu Gothic" panose="020B0400000000000000" pitchFamily="34" charset="-128"/>
                <a:ea typeface="Yu Gothic" panose="020B0400000000000000" pitchFamily="34" charset="-128"/>
                <a:cs typeface="YuGothic"/>
              </a:rPr>
              <a:t>避難所は、避難所外避難者の支援拠点でもあるため、避難所閉鎖後の支援をどのように行うかについて、検討する。</a:t>
            </a:r>
            <a:endParaRPr lang="en-US" altLang="ja-JP" sz="1600" b="1">
              <a:solidFill>
                <a:srgbClr val="221815"/>
              </a:solidFill>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a:latin typeface="Yu Gothic" panose="020B0400000000000000" pitchFamily="34" charset="-128"/>
                <a:ea typeface="Yu Gothic" panose="020B0400000000000000" pitchFamily="34" charset="-128"/>
                <a:cs typeface="YuGothic"/>
              </a:rPr>
              <a:t>避難施設の備品等を毀損していないかを確認する。時間が経過すると、責任の所在があいまいになるなど、毀損の原因等が不明瞭になりがちなため、毀損している場合には、管理者にすぐ連絡し対応する。</a:t>
            </a:r>
            <a:endParaRPr lang="en-US" altLang="ja-JP" sz="1600" b="1">
              <a:solidFill>
                <a:srgbClr val="221815"/>
              </a:solidFill>
              <a:latin typeface="Yu Gothic" panose="020B0400000000000000" pitchFamily="34" charset="-128"/>
              <a:ea typeface="Yu Gothic" panose="020B0400000000000000" pitchFamily="34" charset="-128"/>
              <a:cs typeface="YuGothic"/>
            </a:endParaRPr>
          </a:p>
          <a:p>
            <a:pPr marL="298450" marR="5080" indent="-285750">
              <a:lnSpc>
                <a:spcPct val="120000"/>
              </a:lnSpc>
              <a:spcAft>
                <a:spcPts val="600"/>
              </a:spcAft>
              <a:buClr>
                <a:srgbClr val="172A88"/>
              </a:buClr>
              <a:buFont typeface="Wingdings" panose="05000000000000000000" pitchFamily="2" charset="2"/>
              <a:buChar char="n"/>
            </a:pPr>
            <a:r>
              <a:rPr lang="ja-JP" altLang="en-US" sz="1600" b="1">
                <a:latin typeface="Yu Gothic" panose="020B0400000000000000" pitchFamily="34" charset="-128"/>
                <a:ea typeface="Yu Gothic" panose="020B0400000000000000" pitchFamily="34" charset="-128"/>
                <a:cs typeface="YuGothic"/>
              </a:rPr>
              <a:t>避難所運営委員会は、避難所閉鎖の日に解散する。</a:t>
            </a:r>
            <a:endParaRPr sz="1600" b="1">
              <a:latin typeface="Yu Gothic" panose="020B0400000000000000" pitchFamily="34" charset="-128"/>
              <a:ea typeface="Yu Gothic" panose="020B0400000000000000" pitchFamily="34" charset="-128"/>
              <a:cs typeface="YuGothic"/>
            </a:endParaRPr>
          </a:p>
        </p:txBody>
      </p:sp>
      <p:sp>
        <p:nvSpPr>
          <p:cNvPr id="2616" name="object 72"/>
          <p:cNvSpPr/>
          <p:nvPr/>
        </p:nvSpPr>
        <p:spPr>
          <a:xfrm>
            <a:off x="931272" y="5758564"/>
            <a:ext cx="2368447" cy="306045"/>
          </a:xfrm>
          <a:custGeom>
            <a:avLst/>
            <a:gdLst/>
            <a:ahLst/>
            <a:cxnLst/>
            <a:rect l="l" t="t" r="r" b="b"/>
            <a:pathLst>
              <a:path w="1464945" h="173354">
                <a:moveTo>
                  <a:pt x="1423022" y="0"/>
                </a:moveTo>
                <a:lnTo>
                  <a:pt x="41643" y="0"/>
                </a:lnTo>
                <a:lnTo>
                  <a:pt x="25428" y="2830"/>
                </a:lnTo>
                <a:lnTo>
                  <a:pt x="12191" y="10547"/>
                </a:lnTo>
                <a:lnTo>
                  <a:pt x="3270" y="21988"/>
                </a:lnTo>
                <a:lnTo>
                  <a:pt x="0" y="35991"/>
                </a:lnTo>
                <a:lnTo>
                  <a:pt x="0" y="137045"/>
                </a:lnTo>
                <a:lnTo>
                  <a:pt x="3270" y="151063"/>
                </a:lnTo>
                <a:lnTo>
                  <a:pt x="12191" y="162512"/>
                </a:lnTo>
                <a:lnTo>
                  <a:pt x="25428" y="170231"/>
                </a:lnTo>
                <a:lnTo>
                  <a:pt x="41643" y="173062"/>
                </a:lnTo>
                <a:lnTo>
                  <a:pt x="1423022" y="173062"/>
                </a:lnTo>
                <a:lnTo>
                  <a:pt x="1439226" y="170231"/>
                </a:lnTo>
                <a:lnTo>
                  <a:pt x="1452464" y="162512"/>
                </a:lnTo>
                <a:lnTo>
                  <a:pt x="1461391" y="151063"/>
                </a:lnTo>
                <a:lnTo>
                  <a:pt x="1464665" y="137045"/>
                </a:lnTo>
                <a:lnTo>
                  <a:pt x="1464665" y="35991"/>
                </a:lnTo>
                <a:lnTo>
                  <a:pt x="1461391" y="21988"/>
                </a:lnTo>
                <a:lnTo>
                  <a:pt x="1452464" y="10547"/>
                </a:lnTo>
                <a:lnTo>
                  <a:pt x="1439226" y="2830"/>
                </a:lnTo>
                <a:lnTo>
                  <a:pt x="1423022" y="0"/>
                </a:lnTo>
                <a:close/>
              </a:path>
            </a:pathLst>
          </a:custGeom>
          <a:solidFill>
            <a:srgbClr val="595857"/>
          </a:solidFill>
        </p:spPr>
        <p:txBody>
          <a:bodyPr wrap="square" lIns="0" tIns="0" rIns="0" bIns="0" rtlCol="0"/>
          <a:lstStyle/>
          <a:p>
            <a:endParaRPr sz="1200"/>
          </a:p>
        </p:txBody>
      </p:sp>
      <p:sp>
        <p:nvSpPr>
          <p:cNvPr id="2617" name="object 73"/>
          <p:cNvSpPr txBox="1"/>
          <p:nvPr/>
        </p:nvSpPr>
        <p:spPr>
          <a:xfrm>
            <a:off x="1047190" y="5820403"/>
            <a:ext cx="2167874" cy="184666"/>
          </a:xfrm>
          <a:prstGeom prst="rect">
            <a:avLst/>
          </a:prstGeom>
        </p:spPr>
        <p:txBody>
          <a:bodyPr vert="horz" wrap="square" lIns="0" tIns="0" rIns="0" bIns="0" rtlCol="0">
            <a:spAutoFit/>
          </a:bodyPr>
          <a:lstStyle/>
          <a:p>
            <a:pPr marL="12700">
              <a:lnSpc>
                <a:spcPct val="100000"/>
              </a:lnSpc>
            </a:pPr>
            <a:r>
              <a:rPr lang="ja-JP" altLang="en-US" sz="1200" b="1" spc="60">
                <a:solidFill>
                  <a:srgbClr val="FFFFFF"/>
                </a:solidFill>
                <a:latin typeface="游ゴシック" panose="020B0400000000000000" pitchFamily="50" charset="-128"/>
                <a:ea typeface="游ゴシック" panose="020B0400000000000000" pitchFamily="50" charset="-128"/>
                <a:cs typeface="BIZ UDゴシック"/>
              </a:rPr>
              <a:t>様式</a:t>
            </a:r>
            <a:r>
              <a:rPr lang="en-US" altLang="ja-JP" sz="1200" b="1" spc="60">
                <a:solidFill>
                  <a:srgbClr val="FFFFFF"/>
                </a:solidFill>
                <a:latin typeface="游ゴシック" panose="020B0400000000000000" pitchFamily="50" charset="-128"/>
                <a:ea typeface="游ゴシック" panose="020B0400000000000000" pitchFamily="50" charset="-128"/>
                <a:cs typeface="BIZ UDゴシック"/>
              </a:rPr>
              <a:t>22</a:t>
            </a:r>
            <a:r>
              <a:rPr lang="ja-JP" altLang="en-US" sz="1200" b="1" spc="60">
                <a:solidFill>
                  <a:srgbClr val="FFFFFF"/>
                </a:solidFill>
                <a:latin typeface="游ゴシック" panose="020B0400000000000000" pitchFamily="50" charset="-128"/>
                <a:ea typeface="游ゴシック" panose="020B0400000000000000" pitchFamily="50" charset="-128"/>
                <a:cs typeface="BIZ UDゴシック"/>
              </a:rPr>
              <a:t>：職員派遣依頼書</a:t>
            </a:r>
            <a:endParaRPr sz="1200">
              <a:latin typeface="游ゴシック" panose="020B0400000000000000" pitchFamily="50" charset="-128"/>
              <a:ea typeface="游ゴシック" panose="020B0400000000000000" pitchFamily="50" charset="-128"/>
              <a:cs typeface="BIZ UDゴシック"/>
            </a:endParaRPr>
          </a:p>
        </p:txBody>
      </p:sp>
      <p:sp>
        <p:nvSpPr>
          <p:cNvPr id="2618" name="object 74"/>
          <p:cNvSpPr/>
          <p:nvPr/>
        </p:nvSpPr>
        <p:spPr>
          <a:xfrm>
            <a:off x="2971800" y="5811405"/>
            <a:ext cx="158621" cy="166364"/>
          </a:xfrm>
          <a:custGeom>
            <a:avLst/>
            <a:gdLst/>
            <a:ahLst/>
            <a:cxnLst/>
            <a:rect l="l" t="t" r="r" b="b"/>
            <a:pathLst>
              <a:path w="121920" h="95884">
                <a:moveTo>
                  <a:pt x="62661" y="0"/>
                </a:moveTo>
                <a:lnTo>
                  <a:pt x="60769" y="1015"/>
                </a:lnTo>
                <a:lnTo>
                  <a:pt x="2235" y="28219"/>
                </a:lnTo>
                <a:lnTo>
                  <a:pt x="876" y="28994"/>
                </a:lnTo>
                <a:lnTo>
                  <a:pt x="0" y="30454"/>
                </a:lnTo>
                <a:lnTo>
                  <a:pt x="0" y="89941"/>
                </a:lnTo>
                <a:lnTo>
                  <a:pt x="5829" y="95770"/>
                </a:lnTo>
                <a:lnTo>
                  <a:pt x="65557" y="95770"/>
                </a:lnTo>
                <a:lnTo>
                  <a:pt x="69481" y="91871"/>
                </a:lnTo>
                <a:lnTo>
                  <a:pt x="69481" y="82499"/>
                </a:lnTo>
                <a:lnTo>
                  <a:pt x="65836" y="78828"/>
                </a:lnTo>
                <a:lnTo>
                  <a:pt x="61341" y="78498"/>
                </a:lnTo>
                <a:lnTo>
                  <a:pt x="74244" y="78397"/>
                </a:lnTo>
                <a:lnTo>
                  <a:pt x="78168" y="74510"/>
                </a:lnTo>
                <a:lnTo>
                  <a:pt x="78168" y="64935"/>
                </a:lnTo>
                <a:lnTo>
                  <a:pt x="74244" y="61036"/>
                </a:lnTo>
                <a:lnTo>
                  <a:pt x="82931" y="61036"/>
                </a:lnTo>
                <a:lnTo>
                  <a:pt x="86842" y="57149"/>
                </a:lnTo>
                <a:lnTo>
                  <a:pt x="86842" y="47599"/>
                </a:lnTo>
                <a:lnTo>
                  <a:pt x="82931" y="43675"/>
                </a:lnTo>
                <a:lnTo>
                  <a:pt x="117652" y="43675"/>
                </a:lnTo>
                <a:lnTo>
                  <a:pt x="121577" y="39750"/>
                </a:lnTo>
                <a:lnTo>
                  <a:pt x="121577" y="30225"/>
                </a:lnTo>
                <a:lnTo>
                  <a:pt x="117652" y="26314"/>
                </a:lnTo>
                <a:lnTo>
                  <a:pt x="53454" y="26314"/>
                </a:lnTo>
                <a:lnTo>
                  <a:pt x="52514" y="25349"/>
                </a:lnTo>
                <a:lnTo>
                  <a:pt x="52222" y="24333"/>
                </a:lnTo>
                <a:lnTo>
                  <a:pt x="51892" y="23317"/>
                </a:lnTo>
                <a:lnTo>
                  <a:pt x="52285" y="22097"/>
                </a:lnTo>
                <a:lnTo>
                  <a:pt x="53187" y="21501"/>
                </a:lnTo>
                <a:lnTo>
                  <a:pt x="61518" y="15100"/>
                </a:lnTo>
                <a:lnTo>
                  <a:pt x="69748" y="15100"/>
                </a:lnTo>
                <a:lnTo>
                  <a:pt x="69748" y="4165"/>
                </a:lnTo>
                <a:lnTo>
                  <a:pt x="68618" y="2171"/>
                </a:lnTo>
                <a:lnTo>
                  <a:pt x="64922" y="25"/>
                </a:lnTo>
                <a:lnTo>
                  <a:pt x="62661" y="0"/>
                </a:lnTo>
                <a:close/>
              </a:path>
              <a:path w="121920" h="95884">
                <a:moveTo>
                  <a:pt x="69748" y="15100"/>
                </a:moveTo>
                <a:lnTo>
                  <a:pt x="61518" y="15100"/>
                </a:lnTo>
                <a:lnTo>
                  <a:pt x="69748" y="15493"/>
                </a:lnTo>
                <a:lnTo>
                  <a:pt x="69748" y="15100"/>
                </a:lnTo>
                <a:close/>
              </a:path>
            </a:pathLst>
          </a:custGeom>
          <a:solidFill>
            <a:srgbClr val="FFFFFF"/>
          </a:solidFill>
        </p:spPr>
        <p:txBody>
          <a:bodyPr wrap="square" lIns="0" tIns="0" rIns="0" bIns="0" rtlCol="0"/>
          <a:lstStyle/>
          <a:p>
            <a:endParaRPr sz="1200"/>
          </a:p>
        </p:txBody>
      </p:sp>
    </p:spTree>
    <p:extLst>
      <p:ext uri="{BB962C8B-B14F-4D97-AF65-F5344CB8AC3E}">
        <p14:creationId xmlns:p14="http://schemas.microsoft.com/office/powerpoint/2010/main" val="4580169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20" name="直線コネクタ 5"/>
          <p:cNvCxnSpPr/>
          <p:nvPr/>
        </p:nvCxnSpPr>
        <p:spPr>
          <a:xfrm>
            <a:off x="1771650" y="7480300"/>
            <a:ext cx="419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621" name="テキスト ボックス 6"/>
          <p:cNvSpPr txBox="1"/>
          <p:nvPr/>
        </p:nvSpPr>
        <p:spPr>
          <a:xfrm>
            <a:off x="1771650" y="7632700"/>
            <a:ext cx="4191000" cy="754053"/>
          </a:xfrm>
          <a:prstGeom prst="rect">
            <a:avLst/>
          </a:prstGeom>
          <a:noFill/>
        </p:spPr>
        <p:txBody>
          <a:bodyPr wrap="square">
            <a:spAutoFit/>
          </a:bodyPr>
          <a:lstStyle/>
          <a:p>
            <a:pPr algn="ctr"/>
            <a:endParaRPr lang="en-US" altLang="ja-JP" sz="1100" b="1" dirty="0">
              <a:latin typeface="游ゴシック" panose="020B0400000000000000" pitchFamily="50" charset="-128"/>
              <a:ea typeface="游ゴシック" panose="020B0400000000000000" pitchFamily="50" charset="-128"/>
            </a:endParaRPr>
          </a:p>
          <a:p>
            <a:pPr algn="ctr"/>
            <a:r>
              <a:rPr kumimoji="1" lang="ja-JP" altLang="en-US" sz="1600" b="1" dirty="0">
                <a:latin typeface="游ゴシック" panose="020B0400000000000000" pitchFamily="50" charset="-128"/>
                <a:ea typeface="游ゴシック" panose="020B0400000000000000" pitchFamily="50" charset="-128"/>
              </a:rPr>
              <a:t>避難所開設・運営マニュアル</a:t>
            </a:r>
            <a:endParaRPr kumimoji="1" lang="en-US" altLang="ja-JP" sz="1600" b="1" dirty="0">
              <a:latin typeface="游ゴシック" panose="020B0400000000000000" pitchFamily="50" charset="-128"/>
              <a:ea typeface="游ゴシック" panose="020B0400000000000000" pitchFamily="50" charset="-128"/>
            </a:endParaRPr>
          </a:p>
          <a:p>
            <a:pPr algn="ctr"/>
            <a:r>
              <a:rPr lang="ja-JP" altLang="en-US" sz="1600" b="1" dirty="0">
                <a:latin typeface="游ゴシック" panose="020B0400000000000000" pitchFamily="50" charset="-128"/>
                <a:ea typeface="游ゴシック" panose="020B0400000000000000" pitchFamily="50" charset="-128"/>
              </a:rPr>
              <a:t>中通地域交流センター避難所</a:t>
            </a:r>
            <a:endParaRPr lang="en-US" altLang="ja-JP" sz="1400" b="1" dirty="0">
              <a:latin typeface="游ゴシック" panose="020B0400000000000000" pitchFamily="50" charset="-128"/>
              <a:ea typeface="游ゴシック" panose="020B0400000000000000" pitchFamily="50" charset="-128"/>
            </a:endParaRPr>
          </a:p>
        </p:txBody>
      </p:sp>
      <p:cxnSp>
        <p:nvCxnSpPr>
          <p:cNvPr id="2622" name="直線コネクタ 7"/>
          <p:cNvCxnSpPr/>
          <p:nvPr/>
        </p:nvCxnSpPr>
        <p:spPr>
          <a:xfrm>
            <a:off x="1771650" y="9232900"/>
            <a:ext cx="419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623" name="テキスト ボックス 12"/>
          <p:cNvSpPr txBox="1"/>
          <p:nvPr/>
        </p:nvSpPr>
        <p:spPr>
          <a:xfrm>
            <a:off x="1744756" y="8775700"/>
            <a:ext cx="4191000" cy="276999"/>
          </a:xfrm>
          <a:prstGeom prst="rect">
            <a:avLst/>
          </a:prstGeom>
          <a:noFill/>
        </p:spPr>
        <p:txBody>
          <a:bodyPr wrap="square">
            <a:spAutoFit/>
          </a:bodyPr>
          <a:lstStyle/>
          <a:p>
            <a:pPr algn="ctr"/>
            <a:r>
              <a:rPr kumimoji="1" lang="ja-JP" altLang="en-US" sz="1200" b="1" dirty="0">
                <a:latin typeface="游ゴシック" panose="020B0400000000000000" pitchFamily="50" charset="-128"/>
                <a:ea typeface="游ゴシック" panose="020B0400000000000000" pitchFamily="50" charset="-128"/>
              </a:rPr>
              <a:t>発効日　令和４年３月</a:t>
            </a:r>
            <a:endParaRPr lang="en-US" altLang="ja-JP" sz="11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608434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 name="テキスト ボックス 2"/>
          <p:cNvSpPr txBox="1"/>
          <p:nvPr/>
        </p:nvSpPr>
        <p:spPr>
          <a:xfrm>
            <a:off x="6751863" y="10128199"/>
            <a:ext cx="618674" cy="369332"/>
          </a:xfrm>
          <a:prstGeom prst="rect">
            <a:avLst/>
          </a:prstGeom>
          <a:noFill/>
        </p:spPr>
        <p:txBody>
          <a:bodyPr wrap="square">
            <a:spAutoFit/>
          </a:bodyPr>
          <a:lstStyle/>
          <a:p>
            <a:pPr algn="ctr"/>
            <a:r>
              <a:rPr lang="ja-JP" altLang="en-US" sz="1800" kern="100">
                <a:solidFill>
                  <a:schemeClr val="tx1">
                    <a:lumMod val="50000"/>
                    <a:lumOff val="50000"/>
                  </a:schemeClr>
                </a:solidFill>
                <a:latin typeface="+mj-ea"/>
                <a:ea typeface="+mj-ea"/>
                <a:cs typeface="Times New Roman" panose="02020603050405020304" pitchFamily="18" charset="0"/>
              </a:rPr>
              <a:t>３</a:t>
            </a:r>
            <a:endParaRPr lang="ja-JP" altLang="en-US">
              <a:solidFill>
                <a:schemeClr val="tx1">
                  <a:lumMod val="50000"/>
                  <a:lumOff val="50000"/>
                </a:schemeClr>
              </a:solidFill>
              <a:latin typeface="+mj-ea"/>
              <a:ea typeface="+mj-ea"/>
            </a:endParaRPr>
          </a:p>
        </p:txBody>
      </p:sp>
      <p:sp>
        <p:nvSpPr>
          <p:cNvPr id="1270" name="bg object 16"/>
          <p:cNvSpPr/>
          <p:nvPr/>
        </p:nvSpPr>
        <p:spPr>
          <a:xfrm>
            <a:off x="5181" y="-4011"/>
            <a:ext cx="882320" cy="856988"/>
          </a:xfrm>
          <a:custGeom>
            <a:avLst/>
            <a:gdLst/>
            <a:ahLst/>
            <a:cxnLst/>
            <a:rect l="l" t="t" r="r" b="b"/>
            <a:pathLst>
              <a:path w="1039494" h="1009650">
                <a:moveTo>
                  <a:pt x="868791" y="0"/>
                </a:moveTo>
                <a:lnTo>
                  <a:pt x="22220" y="0"/>
                </a:lnTo>
                <a:lnTo>
                  <a:pt x="0" y="24104"/>
                </a:lnTo>
                <a:lnTo>
                  <a:pt x="0" y="807444"/>
                </a:lnTo>
                <a:lnTo>
                  <a:pt x="25376" y="834948"/>
                </a:lnTo>
                <a:lnTo>
                  <a:pt x="61193" y="867966"/>
                </a:lnTo>
                <a:lnTo>
                  <a:pt x="99557" y="897983"/>
                </a:lnTo>
                <a:lnTo>
                  <a:pt x="139576" y="924378"/>
                </a:lnTo>
                <a:lnTo>
                  <a:pt x="181037" y="947168"/>
                </a:lnTo>
                <a:lnTo>
                  <a:pt x="223723" y="966371"/>
                </a:lnTo>
                <a:lnTo>
                  <a:pt x="267420" y="982004"/>
                </a:lnTo>
                <a:lnTo>
                  <a:pt x="311911" y="994084"/>
                </a:lnTo>
                <a:lnTo>
                  <a:pt x="356983" y="1002630"/>
                </a:lnTo>
                <a:lnTo>
                  <a:pt x="402418" y="1007657"/>
                </a:lnTo>
                <a:lnTo>
                  <a:pt x="448003" y="1009185"/>
                </a:lnTo>
                <a:lnTo>
                  <a:pt x="493522" y="1007231"/>
                </a:lnTo>
                <a:lnTo>
                  <a:pt x="538759" y="1001811"/>
                </a:lnTo>
                <a:lnTo>
                  <a:pt x="583499" y="992944"/>
                </a:lnTo>
                <a:lnTo>
                  <a:pt x="627528" y="980647"/>
                </a:lnTo>
                <a:lnTo>
                  <a:pt x="670629" y="964937"/>
                </a:lnTo>
                <a:lnTo>
                  <a:pt x="712587" y="945833"/>
                </a:lnTo>
                <a:lnTo>
                  <a:pt x="753187" y="923350"/>
                </a:lnTo>
                <a:lnTo>
                  <a:pt x="792215" y="897508"/>
                </a:lnTo>
                <a:lnTo>
                  <a:pt x="829453" y="868323"/>
                </a:lnTo>
                <a:lnTo>
                  <a:pt x="864688" y="835813"/>
                </a:lnTo>
                <a:lnTo>
                  <a:pt x="897704" y="799995"/>
                </a:lnTo>
                <a:lnTo>
                  <a:pt x="927721" y="761632"/>
                </a:lnTo>
                <a:lnTo>
                  <a:pt x="954117" y="721612"/>
                </a:lnTo>
                <a:lnTo>
                  <a:pt x="976907" y="680151"/>
                </a:lnTo>
                <a:lnTo>
                  <a:pt x="996109" y="637465"/>
                </a:lnTo>
                <a:lnTo>
                  <a:pt x="1011742" y="593769"/>
                </a:lnTo>
                <a:lnTo>
                  <a:pt x="1023823" y="549277"/>
                </a:lnTo>
                <a:lnTo>
                  <a:pt x="1032368" y="504206"/>
                </a:lnTo>
                <a:lnTo>
                  <a:pt x="1037397" y="458770"/>
                </a:lnTo>
                <a:lnTo>
                  <a:pt x="1038925" y="413185"/>
                </a:lnTo>
                <a:lnTo>
                  <a:pt x="1036971" y="367667"/>
                </a:lnTo>
                <a:lnTo>
                  <a:pt x="1031552" y="322430"/>
                </a:lnTo>
                <a:lnTo>
                  <a:pt x="1022685" y="277689"/>
                </a:lnTo>
                <a:lnTo>
                  <a:pt x="1010389" y="233661"/>
                </a:lnTo>
                <a:lnTo>
                  <a:pt x="994680" y="190560"/>
                </a:lnTo>
                <a:lnTo>
                  <a:pt x="975576" y="148601"/>
                </a:lnTo>
                <a:lnTo>
                  <a:pt x="953095" y="108001"/>
                </a:lnTo>
                <a:lnTo>
                  <a:pt x="927254" y="68974"/>
                </a:lnTo>
                <a:lnTo>
                  <a:pt x="898071" y="31735"/>
                </a:lnTo>
                <a:lnTo>
                  <a:pt x="868791" y="0"/>
                </a:lnTo>
                <a:close/>
              </a:path>
            </a:pathLst>
          </a:custGeom>
          <a:solidFill>
            <a:srgbClr val="172A88"/>
          </a:solidFill>
        </p:spPr>
        <p:txBody>
          <a:bodyPr wrap="square" lIns="0" tIns="0" rIns="0" bIns="0" rtlCol="0"/>
          <a:lstStyle/>
          <a:p>
            <a:endParaRPr/>
          </a:p>
        </p:txBody>
      </p:sp>
      <p:sp>
        <p:nvSpPr>
          <p:cNvPr id="1271" name="bg object 17"/>
          <p:cNvSpPr/>
          <p:nvPr/>
        </p:nvSpPr>
        <p:spPr>
          <a:xfrm>
            <a:off x="148081" y="-4010"/>
            <a:ext cx="1036470" cy="628997"/>
          </a:xfrm>
          <a:custGeom>
            <a:avLst/>
            <a:gdLst/>
            <a:ahLst/>
            <a:cxnLst/>
            <a:rect l="l" t="t" r="r" b="b"/>
            <a:pathLst>
              <a:path w="1221105" h="741045">
                <a:moveTo>
                  <a:pt x="267144" y="0"/>
                </a:moveTo>
                <a:lnTo>
                  <a:pt x="229793" y="0"/>
                </a:lnTo>
                <a:lnTo>
                  <a:pt x="0" y="294271"/>
                </a:lnTo>
                <a:lnTo>
                  <a:pt x="10934" y="328091"/>
                </a:lnTo>
                <a:lnTo>
                  <a:pt x="267144" y="0"/>
                </a:lnTo>
                <a:close/>
              </a:path>
              <a:path w="1221105" h="741045">
                <a:moveTo>
                  <a:pt x="354317" y="12"/>
                </a:moveTo>
                <a:lnTo>
                  <a:pt x="316953" y="12"/>
                </a:lnTo>
                <a:lnTo>
                  <a:pt x="27800" y="370281"/>
                </a:lnTo>
                <a:lnTo>
                  <a:pt x="30327" y="376440"/>
                </a:lnTo>
                <a:lnTo>
                  <a:pt x="42062" y="399859"/>
                </a:lnTo>
                <a:lnTo>
                  <a:pt x="354317" y="12"/>
                </a:lnTo>
                <a:close/>
              </a:path>
              <a:path w="1221105" h="741045">
                <a:moveTo>
                  <a:pt x="441477" y="12"/>
                </a:moveTo>
                <a:lnTo>
                  <a:pt x="404126" y="12"/>
                </a:lnTo>
                <a:lnTo>
                  <a:pt x="62674" y="437248"/>
                </a:lnTo>
                <a:lnTo>
                  <a:pt x="74879" y="457644"/>
                </a:lnTo>
                <a:lnTo>
                  <a:pt x="79248" y="463854"/>
                </a:lnTo>
                <a:lnTo>
                  <a:pt x="441477" y="12"/>
                </a:lnTo>
                <a:close/>
              </a:path>
              <a:path w="1221105" h="741045">
                <a:moveTo>
                  <a:pt x="528650" y="0"/>
                </a:moveTo>
                <a:lnTo>
                  <a:pt x="491299" y="0"/>
                </a:lnTo>
                <a:lnTo>
                  <a:pt x="102997" y="497243"/>
                </a:lnTo>
                <a:lnTo>
                  <a:pt x="122135" y="520560"/>
                </a:lnTo>
                <a:lnTo>
                  <a:pt x="528650" y="0"/>
                </a:lnTo>
                <a:close/>
              </a:path>
              <a:path w="1221105" h="741045">
                <a:moveTo>
                  <a:pt x="615810" y="12"/>
                </a:moveTo>
                <a:lnTo>
                  <a:pt x="578459" y="12"/>
                </a:lnTo>
                <a:lnTo>
                  <a:pt x="148907" y="550075"/>
                </a:lnTo>
                <a:lnTo>
                  <a:pt x="161848" y="563676"/>
                </a:lnTo>
                <a:lnTo>
                  <a:pt x="169913" y="571004"/>
                </a:lnTo>
                <a:lnTo>
                  <a:pt x="615810" y="12"/>
                </a:lnTo>
                <a:close/>
              </a:path>
              <a:path w="1221105" h="741045">
                <a:moveTo>
                  <a:pt x="702983" y="12"/>
                </a:moveTo>
                <a:lnTo>
                  <a:pt x="665632" y="12"/>
                </a:lnTo>
                <a:lnTo>
                  <a:pt x="199263" y="597217"/>
                </a:lnTo>
                <a:lnTo>
                  <a:pt x="222427" y="615378"/>
                </a:lnTo>
                <a:lnTo>
                  <a:pt x="702983" y="12"/>
                </a:lnTo>
                <a:close/>
              </a:path>
              <a:path w="1221105" h="741045">
                <a:moveTo>
                  <a:pt x="790155" y="0"/>
                </a:moveTo>
                <a:lnTo>
                  <a:pt x="752792" y="0"/>
                </a:lnTo>
                <a:lnTo>
                  <a:pt x="254571" y="637997"/>
                </a:lnTo>
                <a:lnTo>
                  <a:pt x="269278" y="647890"/>
                </a:lnTo>
                <a:lnTo>
                  <a:pt x="279603" y="653783"/>
                </a:lnTo>
                <a:lnTo>
                  <a:pt x="790155" y="0"/>
                </a:lnTo>
                <a:close/>
              </a:path>
              <a:path w="1221105" h="741045">
                <a:moveTo>
                  <a:pt x="877316" y="12"/>
                </a:moveTo>
                <a:lnTo>
                  <a:pt x="839965" y="12"/>
                </a:lnTo>
                <a:lnTo>
                  <a:pt x="314312" y="673125"/>
                </a:lnTo>
                <a:lnTo>
                  <a:pt x="341515" y="686130"/>
                </a:lnTo>
                <a:lnTo>
                  <a:pt x="877316" y="12"/>
                </a:lnTo>
                <a:close/>
              </a:path>
              <a:path w="1221105" h="741045">
                <a:moveTo>
                  <a:pt x="964488" y="0"/>
                </a:moveTo>
                <a:lnTo>
                  <a:pt x="927125" y="0"/>
                </a:lnTo>
                <a:lnTo>
                  <a:pt x="379222" y="701624"/>
                </a:lnTo>
                <a:lnTo>
                  <a:pt x="393026" y="707009"/>
                </a:lnTo>
                <a:lnTo>
                  <a:pt x="408635" y="711796"/>
                </a:lnTo>
                <a:lnTo>
                  <a:pt x="964488" y="0"/>
                </a:lnTo>
                <a:close/>
              </a:path>
              <a:path w="1221105" h="741045">
                <a:moveTo>
                  <a:pt x="1051648" y="12"/>
                </a:moveTo>
                <a:lnTo>
                  <a:pt x="1014298" y="12"/>
                </a:lnTo>
                <a:lnTo>
                  <a:pt x="449414" y="723353"/>
                </a:lnTo>
                <a:lnTo>
                  <a:pt x="481152" y="730554"/>
                </a:lnTo>
                <a:lnTo>
                  <a:pt x="1051648" y="12"/>
                </a:lnTo>
                <a:close/>
              </a:path>
              <a:path w="1221105" h="741045">
                <a:moveTo>
                  <a:pt x="1138821" y="12"/>
                </a:moveTo>
                <a:lnTo>
                  <a:pt x="1101471" y="12"/>
                </a:lnTo>
                <a:lnTo>
                  <a:pt x="525703" y="737298"/>
                </a:lnTo>
                <a:lnTo>
                  <a:pt x="528904" y="737768"/>
                </a:lnTo>
                <a:lnTo>
                  <a:pt x="560895" y="740067"/>
                </a:lnTo>
                <a:lnTo>
                  <a:pt x="1138821" y="12"/>
                </a:lnTo>
                <a:close/>
              </a:path>
              <a:path w="1221105" h="741045">
                <a:moveTo>
                  <a:pt x="1175207" y="352069"/>
                </a:moveTo>
                <a:lnTo>
                  <a:pt x="964577" y="621792"/>
                </a:lnTo>
                <a:lnTo>
                  <a:pt x="974801" y="614578"/>
                </a:lnTo>
                <a:lnTo>
                  <a:pt x="1010183" y="585546"/>
                </a:lnTo>
                <a:lnTo>
                  <a:pt x="1043266" y="554075"/>
                </a:lnTo>
                <a:lnTo>
                  <a:pt x="1073924" y="520331"/>
                </a:lnTo>
                <a:lnTo>
                  <a:pt x="1102029" y="484466"/>
                </a:lnTo>
                <a:lnTo>
                  <a:pt x="1127480" y="446646"/>
                </a:lnTo>
                <a:lnTo>
                  <a:pt x="1150124" y="406996"/>
                </a:lnTo>
                <a:lnTo>
                  <a:pt x="1169873" y="365709"/>
                </a:lnTo>
                <a:lnTo>
                  <a:pt x="1175207" y="352069"/>
                </a:lnTo>
                <a:close/>
              </a:path>
              <a:path w="1221105" h="741045">
                <a:moveTo>
                  <a:pt x="1212748" y="16954"/>
                </a:moveTo>
                <a:lnTo>
                  <a:pt x="1211719" y="10693"/>
                </a:lnTo>
                <a:lnTo>
                  <a:pt x="1209763" y="0"/>
                </a:lnTo>
                <a:lnTo>
                  <a:pt x="1188631" y="0"/>
                </a:lnTo>
                <a:lnTo>
                  <a:pt x="609993" y="740981"/>
                </a:lnTo>
                <a:lnTo>
                  <a:pt x="624166" y="740905"/>
                </a:lnTo>
                <a:lnTo>
                  <a:pt x="648995" y="738873"/>
                </a:lnTo>
                <a:lnTo>
                  <a:pt x="1212748" y="16954"/>
                </a:lnTo>
                <a:close/>
              </a:path>
              <a:path w="1221105" h="741045">
                <a:moveTo>
                  <a:pt x="1217409" y="186397"/>
                </a:moveTo>
                <a:lnTo>
                  <a:pt x="814184" y="702741"/>
                </a:lnTo>
                <a:lnTo>
                  <a:pt x="856030" y="685596"/>
                </a:lnTo>
                <a:lnTo>
                  <a:pt x="870661" y="678268"/>
                </a:lnTo>
                <a:lnTo>
                  <a:pt x="1207338" y="247129"/>
                </a:lnTo>
                <a:lnTo>
                  <a:pt x="1210462" y="233413"/>
                </a:lnTo>
                <a:lnTo>
                  <a:pt x="1217358" y="187020"/>
                </a:lnTo>
                <a:lnTo>
                  <a:pt x="1217409" y="186397"/>
                </a:lnTo>
                <a:close/>
              </a:path>
              <a:path w="1221105" h="741045">
                <a:moveTo>
                  <a:pt x="1220647" y="118465"/>
                </a:moveTo>
                <a:lnTo>
                  <a:pt x="1220508" y="91757"/>
                </a:lnTo>
                <a:lnTo>
                  <a:pt x="1218946" y="72809"/>
                </a:lnTo>
                <a:lnTo>
                  <a:pt x="704291" y="731850"/>
                </a:lnTo>
                <a:lnTo>
                  <a:pt x="720877" y="729183"/>
                </a:lnTo>
                <a:lnTo>
                  <a:pt x="749007" y="722426"/>
                </a:lnTo>
                <a:lnTo>
                  <a:pt x="1220647" y="118465"/>
                </a:lnTo>
                <a:close/>
              </a:path>
            </a:pathLst>
          </a:custGeom>
          <a:solidFill>
            <a:srgbClr val="2EA7E0"/>
          </a:solidFill>
        </p:spPr>
        <p:txBody>
          <a:bodyPr wrap="square" lIns="0" tIns="0" rIns="0" bIns="0" rtlCol="0"/>
          <a:lstStyle/>
          <a:p>
            <a:endParaRPr/>
          </a:p>
        </p:txBody>
      </p:sp>
      <p:pic>
        <p:nvPicPr>
          <p:cNvPr id="1272" name="bg object 18"/>
          <p:cNvPicPr/>
          <p:nvPr/>
        </p:nvPicPr>
        <p:blipFill>
          <a:blip r:embed="rId2"/>
          <a:stretch>
            <a:fillRect/>
          </a:stretch>
        </p:blipFill>
        <p:spPr>
          <a:xfrm>
            <a:off x="122925" y="-4011"/>
            <a:ext cx="174123" cy="208812"/>
          </a:xfrm>
          <a:prstGeom prst="rect">
            <a:avLst/>
          </a:prstGeom>
        </p:spPr>
      </p:pic>
      <p:pic>
        <p:nvPicPr>
          <p:cNvPr id="1273" name="object 40"/>
          <p:cNvPicPr/>
          <p:nvPr/>
        </p:nvPicPr>
        <p:blipFill>
          <a:blip r:embed="rId3"/>
          <a:stretch>
            <a:fillRect/>
          </a:stretch>
        </p:blipFill>
        <p:spPr>
          <a:xfrm>
            <a:off x="2795552" y="7594034"/>
            <a:ext cx="1444361" cy="2061885"/>
          </a:xfrm>
          <a:prstGeom prst="rect">
            <a:avLst/>
          </a:prstGeom>
        </p:spPr>
      </p:pic>
      <p:sp>
        <p:nvSpPr>
          <p:cNvPr id="1274" name="object 20"/>
          <p:cNvSpPr txBox="1"/>
          <p:nvPr/>
        </p:nvSpPr>
        <p:spPr>
          <a:xfrm>
            <a:off x="3715589" y="3271124"/>
            <a:ext cx="2667000" cy="259045"/>
          </a:xfrm>
          <a:prstGeom prst="rect">
            <a:avLst/>
          </a:prstGeom>
        </p:spPr>
        <p:txBody>
          <a:bodyPr vert="horz" wrap="square" lIns="0" tIns="12700" rIns="0" bIns="0" rtlCol="0">
            <a:spAutoFit/>
          </a:bodyPr>
          <a:lstStyle/>
          <a:p>
            <a:pPr marL="12700">
              <a:lnSpc>
                <a:spcPct val="100000"/>
              </a:lnSpc>
              <a:spcBef>
                <a:spcPts val="100"/>
              </a:spcBef>
            </a:pPr>
            <a:r>
              <a:rPr sz="1600" b="1" err="1">
                <a:solidFill>
                  <a:srgbClr val="221815"/>
                </a:solidFill>
                <a:latin typeface="Yu Gothic" panose="020B0400000000000000" pitchFamily="34" charset="-128"/>
                <a:ea typeface="Yu Gothic" panose="020B0400000000000000" pitchFamily="34" charset="-128"/>
                <a:cs typeface="YuGothic"/>
              </a:rPr>
              <a:t>避難所開設アクションカード</a:t>
            </a:r>
            <a:endParaRPr sz="1600" b="1">
              <a:latin typeface="Yu Gothic" panose="020B0400000000000000" pitchFamily="34" charset="-128"/>
              <a:ea typeface="Yu Gothic" panose="020B0400000000000000" pitchFamily="34" charset="-128"/>
              <a:cs typeface="YuGothic"/>
            </a:endParaRPr>
          </a:p>
        </p:txBody>
      </p:sp>
      <p:sp>
        <p:nvSpPr>
          <p:cNvPr id="1275" name="object 22"/>
          <p:cNvSpPr txBox="1"/>
          <p:nvPr/>
        </p:nvSpPr>
        <p:spPr>
          <a:xfrm>
            <a:off x="3761887" y="3684466"/>
            <a:ext cx="2865835" cy="1090042"/>
          </a:xfrm>
          <a:prstGeom prst="rect">
            <a:avLst/>
          </a:prstGeom>
        </p:spPr>
        <p:txBody>
          <a:bodyPr vert="horz" wrap="square" lIns="0" tIns="12700" rIns="0" bIns="0" rtlCol="0">
            <a:spAutoFit/>
          </a:bodyPr>
          <a:lstStyle/>
          <a:p>
            <a:r>
              <a:rPr lang="ja-JP" altLang="en-US" sz="1400" b="1" dirty="0">
                <a:solidFill>
                  <a:srgbClr val="221815"/>
                </a:solidFill>
                <a:latin typeface="Yu Gothic" panose="020B0400000000000000" pitchFamily="34" charset="-128"/>
                <a:ea typeface="Yu Gothic" panose="020B0400000000000000" pitchFamily="34" charset="-128"/>
                <a:cs typeface="YuGo-Medium"/>
              </a:rPr>
              <a:t>アクションカードは、このカードを受け取った誰でもが、迷うことなく必要な活動ができるように、「なにを、どうすればよいか」について，その手順と内容が書かれています。</a:t>
            </a:r>
          </a:p>
        </p:txBody>
      </p:sp>
      <p:sp>
        <p:nvSpPr>
          <p:cNvPr id="1276" name="テキスト ボックス 65"/>
          <p:cNvSpPr txBox="1"/>
          <p:nvPr/>
        </p:nvSpPr>
        <p:spPr>
          <a:xfrm>
            <a:off x="1464494" y="2006320"/>
            <a:ext cx="5656202" cy="692882"/>
          </a:xfrm>
          <a:prstGeom prst="rect">
            <a:avLst/>
          </a:prstGeom>
          <a:noFill/>
        </p:spPr>
        <p:txBody>
          <a:bodyPr wrap="square">
            <a:spAutoFit/>
          </a:bodyPr>
          <a:lstStyle/>
          <a:p>
            <a:pPr marL="12700" marR="5080">
              <a:lnSpc>
                <a:spcPct val="145800"/>
              </a:lnSpc>
              <a:spcBef>
                <a:spcPts val="100"/>
              </a:spcBef>
            </a:pPr>
            <a:r>
              <a:rPr lang="ja-JP" altLang="en-US" sz="1400" b="1">
                <a:solidFill>
                  <a:srgbClr val="221815"/>
                </a:solidFill>
                <a:latin typeface="Yu Gothic" panose="020B0400000000000000" pitchFamily="34" charset="-128"/>
                <a:ea typeface="Yu Gothic" panose="020B0400000000000000" pitchFamily="34" charset="-128"/>
                <a:cs typeface="YuGo-Medium"/>
              </a:rPr>
              <a:t>開設時、避難所開設に必要な４つの仕事の活動方法が示されているアクションカードを取り出し、関係者で協力して対応します。</a:t>
            </a:r>
            <a:endParaRPr lang="ja-JP" altLang="en-US" sz="1400" b="1">
              <a:latin typeface="Yu Gothic" panose="020B0400000000000000" pitchFamily="34" charset="-128"/>
              <a:ea typeface="Yu Gothic" panose="020B0400000000000000" pitchFamily="34" charset="-128"/>
              <a:cs typeface="YuGo-Medium"/>
            </a:endParaRPr>
          </a:p>
        </p:txBody>
      </p:sp>
      <p:sp>
        <p:nvSpPr>
          <p:cNvPr id="1277" name="正方形/長方形 66"/>
          <p:cNvSpPr/>
          <p:nvPr/>
        </p:nvSpPr>
        <p:spPr>
          <a:xfrm>
            <a:off x="525277" y="1959989"/>
            <a:ext cx="6514712" cy="804517"/>
          </a:xfrm>
          <a:prstGeom prst="rect">
            <a:avLst/>
          </a:prstGeom>
          <a:no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1278" name="object 16"/>
          <p:cNvSpPr/>
          <p:nvPr/>
        </p:nvSpPr>
        <p:spPr>
          <a:xfrm>
            <a:off x="838152" y="2037845"/>
            <a:ext cx="432000" cy="432000"/>
          </a:xfrm>
          <a:custGeom>
            <a:avLst/>
            <a:gdLst/>
            <a:ahLst/>
            <a:cxnLst/>
            <a:rect l="l" t="t" r="r" b="b"/>
            <a:pathLst>
              <a:path w="549910" h="549909">
                <a:moveTo>
                  <a:pt x="430606" y="202006"/>
                </a:moveTo>
                <a:lnTo>
                  <a:pt x="391731" y="163131"/>
                </a:lnTo>
                <a:lnTo>
                  <a:pt x="245960" y="308914"/>
                </a:lnTo>
                <a:lnTo>
                  <a:pt x="171792" y="234746"/>
                </a:lnTo>
                <a:lnTo>
                  <a:pt x="132918" y="273621"/>
                </a:lnTo>
                <a:lnTo>
                  <a:pt x="245948" y="386676"/>
                </a:lnTo>
                <a:lnTo>
                  <a:pt x="430606" y="202006"/>
                </a:lnTo>
                <a:close/>
              </a:path>
              <a:path w="549910" h="549909">
                <a:moveTo>
                  <a:pt x="549783" y="274891"/>
                </a:moveTo>
                <a:lnTo>
                  <a:pt x="545338" y="225552"/>
                </a:lnTo>
                <a:lnTo>
                  <a:pt x="532549" y="179070"/>
                </a:lnTo>
                <a:lnTo>
                  <a:pt x="529170" y="171970"/>
                </a:lnTo>
                <a:lnTo>
                  <a:pt x="529170" y="274891"/>
                </a:lnTo>
                <a:lnTo>
                  <a:pt x="525068" y="320548"/>
                </a:lnTo>
                <a:lnTo>
                  <a:pt x="513232" y="363524"/>
                </a:lnTo>
                <a:lnTo>
                  <a:pt x="494398" y="403136"/>
                </a:lnTo>
                <a:lnTo>
                  <a:pt x="469290" y="438632"/>
                </a:lnTo>
                <a:lnTo>
                  <a:pt x="438619" y="469303"/>
                </a:lnTo>
                <a:lnTo>
                  <a:pt x="403123" y="494411"/>
                </a:lnTo>
                <a:lnTo>
                  <a:pt x="363524" y="513245"/>
                </a:lnTo>
                <a:lnTo>
                  <a:pt x="320535" y="525068"/>
                </a:lnTo>
                <a:lnTo>
                  <a:pt x="274891" y="529170"/>
                </a:lnTo>
                <a:lnTo>
                  <a:pt x="229235" y="525068"/>
                </a:lnTo>
                <a:lnTo>
                  <a:pt x="186258" y="513245"/>
                </a:lnTo>
                <a:lnTo>
                  <a:pt x="146646" y="494411"/>
                </a:lnTo>
                <a:lnTo>
                  <a:pt x="111150" y="469303"/>
                </a:lnTo>
                <a:lnTo>
                  <a:pt x="80479" y="438632"/>
                </a:lnTo>
                <a:lnTo>
                  <a:pt x="55372" y="403136"/>
                </a:lnTo>
                <a:lnTo>
                  <a:pt x="36537" y="363524"/>
                </a:lnTo>
                <a:lnTo>
                  <a:pt x="24714" y="320548"/>
                </a:lnTo>
                <a:lnTo>
                  <a:pt x="20612" y="274891"/>
                </a:lnTo>
                <a:lnTo>
                  <a:pt x="24714" y="229247"/>
                </a:lnTo>
                <a:lnTo>
                  <a:pt x="36537" y="186258"/>
                </a:lnTo>
                <a:lnTo>
                  <a:pt x="55372" y="146659"/>
                </a:lnTo>
                <a:lnTo>
                  <a:pt x="80479" y="111163"/>
                </a:lnTo>
                <a:lnTo>
                  <a:pt x="111150" y="80492"/>
                </a:lnTo>
                <a:lnTo>
                  <a:pt x="146646" y="55384"/>
                </a:lnTo>
                <a:lnTo>
                  <a:pt x="186258" y="36550"/>
                </a:lnTo>
                <a:lnTo>
                  <a:pt x="229235" y="24714"/>
                </a:lnTo>
                <a:lnTo>
                  <a:pt x="274891" y="20612"/>
                </a:lnTo>
                <a:lnTo>
                  <a:pt x="320535" y="24714"/>
                </a:lnTo>
                <a:lnTo>
                  <a:pt x="363524" y="36550"/>
                </a:lnTo>
                <a:lnTo>
                  <a:pt x="403123" y="55384"/>
                </a:lnTo>
                <a:lnTo>
                  <a:pt x="438619" y="80492"/>
                </a:lnTo>
                <a:lnTo>
                  <a:pt x="469290" y="111163"/>
                </a:lnTo>
                <a:lnTo>
                  <a:pt x="494398" y="146659"/>
                </a:lnTo>
                <a:lnTo>
                  <a:pt x="513232" y="186258"/>
                </a:lnTo>
                <a:lnTo>
                  <a:pt x="525068" y="229247"/>
                </a:lnTo>
                <a:lnTo>
                  <a:pt x="529170" y="274891"/>
                </a:lnTo>
                <a:lnTo>
                  <a:pt x="529170" y="171970"/>
                </a:lnTo>
                <a:lnTo>
                  <a:pt x="512191" y="136258"/>
                </a:lnTo>
                <a:lnTo>
                  <a:pt x="485051" y="97891"/>
                </a:lnTo>
                <a:lnTo>
                  <a:pt x="451891" y="64731"/>
                </a:lnTo>
                <a:lnTo>
                  <a:pt x="413524" y="37592"/>
                </a:lnTo>
                <a:lnTo>
                  <a:pt x="377825" y="20612"/>
                </a:lnTo>
                <a:lnTo>
                  <a:pt x="324231" y="4445"/>
                </a:lnTo>
                <a:lnTo>
                  <a:pt x="274891" y="0"/>
                </a:lnTo>
                <a:lnTo>
                  <a:pt x="225539" y="4445"/>
                </a:lnTo>
                <a:lnTo>
                  <a:pt x="179070" y="17233"/>
                </a:lnTo>
                <a:lnTo>
                  <a:pt x="136258" y="37592"/>
                </a:lnTo>
                <a:lnTo>
                  <a:pt x="97878" y="64731"/>
                </a:lnTo>
                <a:lnTo>
                  <a:pt x="64731" y="97891"/>
                </a:lnTo>
                <a:lnTo>
                  <a:pt x="37579" y="136258"/>
                </a:lnTo>
                <a:lnTo>
                  <a:pt x="17221" y="179070"/>
                </a:lnTo>
                <a:lnTo>
                  <a:pt x="4432" y="225552"/>
                </a:lnTo>
                <a:lnTo>
                  <a:pt x="0" y="274891"/>
                </a:lnTo>
                <a:lnTo>
                  <a:pt x="4432" y="324243"/>
                </a:lnTo>
                <a:lnTo>
                  <a:pt x="17221" y="370713"/>
                </a:lnTo>
                <a:lnTo>
                  <a:pt x="37579" y="413537"/>
                </a:lnTo>
                <a:lnTo>
                  <a:pt x="64731" y="451904"/>
                </a:lnTo>
                <a:lnTo>
                  <a:pt x="97878" y="485063"/>
                </a:lnTo>
                <a:lnTo>
                  <a:pt x="136258" y="512216"/>
                </a:lnTo>
                <a:lnTo>
                  <a:pt x="179070" y="532574"/>
                </a:lnTo>
                <a:lnTo>
                  <a:pt x="225539" y="545363"/>
                </a:lnTo>
                <a:lnTo>
                  <a:pt x="274891" y="549795"/>
                </a:lnTo>
                <a:lnTo>
                  <a:pt x="324231" y="545363"/>
                </a:lnTo>
                <a:lnTo>
                  <a:pt x="370713" y="532574"/>
                </a:lnTo>
                <a:lnTo>
                  <a:pt x="377850" y="529170"/>
                </a:lnTo>
                <a:lnTo>
                  <a:pt x="413524" y="512216"/>
                </a:lnTo>
                <a:lnTo>
                  <a:pt x="451891" y="485063"/>
                </a:lnTo>
                <a:lnTo>
                  <a:pt x="485051" y="451904"/>
                </a:lnTo>
                <a:lnTo>
                  <a:pt x="512191" y="413537"/>
                </a:lnTo>
                <a:lnTo>
                  <a:pt x="532549" y="370713"/>
                </a:lnTo>
                <a:lnTo>
                  <a:pt x="545338" y="324243"/>
                </a:lnTo>
                <a:lnTo>
                  <a:pt x="549783" y="274891"/>
                </a:lnTo>
                <a:close/>
              </a:path>
            </a:pathLst>
          </a:custGeom>
          <a:solidFill>
            <a:srgbClr val="221815"/>
          </a:solidFill>
        </p:spPr>
        <p:txBody>
          <a:bodyPr wrap="square" lIns="0" tIns="0" rIns="0" bIns="0" rtlCol="0"/>
          <a:lstStyle/>
          <a:p>
            <a:endParaRPr/>
          </a:p>
        </p:txBody>
      </p:sp>
      <p:sp>
        <p:nvSpPr>
          <p:cNvPr id="1279" name="テキスト ボックス 68"/>
          <p:cNvSpPr txBox="1"/>
          <p:nvPr/>
        </p:nvSpPr>
        <p:spPr>
          <a:xfrm>
            <a:off x="736877" y="2453572"/>
            <a:ext cx="788769" cy="276999"/>
          </a:xfrm>
          <a:prstGeom prst="rect">
            <a:avLst/>
          </a:prstGeom>
          <a:noFill/>
        </p:spPr>
        <p:txBody>
          <a:bodyPr wrap="square">
            <a:spAutoFit/>
          </a:bodyPr>
          <a:lstStyle/>
          <a:p>
            <a:pPr>
              <a:lnSpc>
                <a:spcPct val="100000"/>
              </a:lnSpc>
            </a:pPr>
            <a:r>
              <a:rPr lang="ja-JP" altLang="en-US" sz="1200" b="1">
                <a:solidFill>
                  <a:srgbClr val="221815"/>
                </a:solidFill>
                <a:latin typeface="Yu Gothic" panose="020B0400000000000000" pitchFamily="34" charset="-128"/>
                <a:ea typeface="Yu Gothic" panose="020B0400000000000000" pitchFamily="34" charset="-128"/>
                <a:cs typeface="YuGothic"/>
              </a:rPr>
              <a:t>使い方</a:t>
            </a:r>
            <a:endParaRPr lang="en-US" altLang="ja-JP" sz="1200" b="1">
              <a:solidFill>
                <a:srgbClr val="221815"/>
              </a:solidFill>
              <a:latin typeface="Yu Gothic" panose="020B0400000000000000" pitchFamily="34" charset="-128"/>
              <a:ea typeface="Yu Gothic" panose="020B0400000000000000" pitchFamily="34" charset="-128"/>
              <a:cs typeface="YuGothic"/>
            </a:endParaRPr>
          </a:p>
        </p:txBody>
      </p:sp>
      <p:pic>
        <p:nvPicPr>
          <p:cNvPr id="1280" name="図 69"/>
          <p:cNvPicPr>
            <a:picLocks noChangeAspect="1"/>
          </p:cNvPicPr>
          <p:nvPr/>
        </p:nvPicPr>
        <p:blipFill>
          <a:blip r:embed="rId4"/>
          <a:stretch>
            <a:fillRect/>
          </a:stretch>
        </p:blipFill>
        <p:spPr>
          <a:xfrm>
            <a:off x="509552" y="7930002"/>
            <a:ext cx="1042628" cy="1426753"/>
          </a:xfrm>
          <a:prstGeom prst="rect">
            <a:avLst/>
          </a:prstGeom>
        </p:spPr>
      </p:pic>
      <p:sp>
        <p:nvSpPr>
          <p:cNvPr id="1281" name="テキスト ボックス 70"/>
          <p:cNvSpPr txBox="1"/>
          <p:nvPr/>
        </p:nvSpPr>
        <p:spPr>
          <a:xfrm>
            <a:off x="1500152" y="8233142"/>
            <a:ext cx="1308370" cy="430887"/>
          </a:xfrm>
          <a:prstGeom prst="rect">
            <a:avLst/>
          </a:prstGeom>
          <a:noFill/>
        </p:spPr>
        <p:txBody>
          <a:bodyPr wrap="square">
            <a:spAutoFit/>
          </a:bodyPr>
          <a:lstStyle/>
          <a:p>
            <a:pPr algn="ctr"/>
            <a:r>
              <a:rPr lang="ja-JP" altLang="en-US" sz="1100" b="1">
                <a:solidFill>
                  <a:srgbClr val="E71F19"/>
                </a:solidFill>
                <a:latin typeface="Yu Gothic" panose="020B0400000000000000" pitchFamily="34" charset="-128"/>
                <a:ea typeface="Yu Gothic" panose="020B0400000000000000" pitchFamily="34" charset="-128"/>
                <a:cs typeface="YuGothic"/>
              </a:rPr>
              <a:t>対象となる班を</a:t>
            </a:r>
            <a:endParaRPr lang="en-US" altLang="ja-JP" sz="1100" b="1">
              <a:solidFill>
                <a:srgbClr val="E71F19"/>
              </a:solidFill>
              <a:latin typeface="Yu Gothic" panose="020B0400000000000000" pitchFamily="34" charset="-128"/>
              <a:ea typeface="Yu Gothic" panose="020B0400000000000000" pitchFamily="34" charset="-128"/>
              <a:cs typeface="YuGothic"/>
            </a:endParaRPr>
          </a:p>
          <a:p>
            <a:pPr algn="ctr"/>
            <a:r>
              <a:rPr lang="ja-JP" altLang="en-US" sz="1100" b="1">
                <a:solidFill>
                  <a:srgbClr val="E71F19"/>
                </a:solidFill>
                <a:latin typeface="Yu Gothic" panose="020B0400000000000000" pitchFamily="34" charset="-128"/>
                <a:ea typeface="Yu Gothic" panose="020B0400000000000000" pitchFamily="34" charset="-128"/>
                <a:cs typeface="YuGothic"/>
              </a:rPr>
              <a:t>抜き出す</a:t>
            </a:r>
            <a:endParaRPr lang="ja-JP" altLang="en-US" sz="1100"/>
          </a:p>
        </p:txBody>
      </p:sp>
      <p:sp>
        <p:nvSpPr>
          <p:cNvPr id="1282" name="object 20"/>
          <p:cNvSpPr txBox="1"/>
          <p:nvPr/>
        </p:nvSpPr>
        <p:spPr>
          <a:xfrm>
            <a:off x="4476851" y="7887459"/>
            <a:ext cx="2667000" cy="259045"/>
          </a:xfrm>
          <a:prstGeom prst="rect">
            <a:avLst/>
          </a:prstGeom>
        </p:spPr>
        <p:txBody>
          <a:bodyPr vert="horz" wrap="square" lIns="0" tIns="12700" rIns="0" bIns="0" rtlCol="0">
            <a:spAutoFit/>
          </a:bodyPr>
          <a:lstStyle/>
          <a:p>
            <a:pPr marL="12700">
              <a:lnSpc>
                <a:spcPct val="100000"/>
              </a:lnSpc>
              <a:spcBef>
                <a:spcPts val="100"/>
              </a:spcBef>
            </a:pPr>
            <a:r>
              <a:rPr sz="1600" b="1" err="1">
                <a:solidFill>
                  <a:srgbClr val="221815"/>
                </a:solidFill>
                <a:latin typeface="Yu Gothic" panose="020B0400000000000000" pitchFamily="34" charset="-128"/>
                <a:ea typeface="Yu Gothic" panose="020B0400000000000000" pitchFamily="34" charset="-128"/>
                <a:cs typeface="YuGothic"/>
              </a:rPr>
              <a:t>避難所</a:t>
            </a:r>
            <a:r>
              <a:rPr lang="ja-JP" altLang="en-US" sz="1600" b="1">
                <a:solidFill>
                  <a:srgbClr val="221815"/>
                </a:solidFill>
                <a:latin typeface="Yu Gothic" panose="020B0400000000000000" pitchFamily="34" charset="-128"/>
                <a:ea typeface="Yu Gothic" panose="020B0400000000000000" pitchFamily="34" charset="-128"/>
                <a:cs typeface="YuGothic"/>
              </a:rPr>
              <a:t>運営マニュアル</a:t>
            </a:r>
            <a:endParaRPr sz="1600" b="1">
              <a:latin typeface="Yu Gothic" panose="020B0400000000000000" pitchFamily="34" charset="-128"/>
              <a:ea typeface="Yu Gothic" panose="020B0400000000000000" pitchFamily="34" charset="-128"/>
              <a:cs typeface="YuGothic"/>
            </a:endParaRPr>
          </a:p>
        </p:txBody>
      </p:sp>
      <p:sp>
        <p:nvSpPr>
          <p:cNvPr id="1283" name="テキスト ボックス 73"/>
          <p:cNvSpPr txBox="1"/>
          <p:nvPr/>
        </p:nvSpPr>
        <p:spPr>
          <a:xfrm>
            <a:off x="1706997" y="6603434"/>
            <a:ext cx="5099759" cy="692882"/>
          </a:xfrm>
          <a:prstGeom prst="rect">
            <a:avLst/>
          </a:prstGeom>
          <a:noFill/>
        </p:spPr>
        <p:txBody>
          <a:bodyPr wrap="square">
            <a:spAutoFit/>
          </a:bodyPr>
          <a:lstStyle>
            <a:defPPr>
              <a:defRPr lang="ja-JP"/>
            </a:defPPr>
            <a:lvl1pPr marL="12700" marR="5080">
              <a:lnSpc>
                <a:spcPct val="145800"/>
              </a:lnSpc>
              <a:spcBef>
                <a:spcPts val="100"/>
              </a:spcBef>
              <a:defRPr sz="1400" b="1">
                <a:solidFill>
                  <a:srgbClr val="221815"/>
                </a:solidFill>
                <a:latin typeface="Yu Gothic" panose="020B0400000000000000" pitchFamily="34" charset="-128"/>
                <a:ea typeface="Yu Gothic" panose="020B0400000000000000" pitchFamily="34" charset="-128"/>
                <a:cs typeface="YuGo-Medium"/>
              </a:defRPr>
            </a:lvl1pPr>
          </a:lstStyle>
          <a:p>
            <a:r>
              <a:rPr lang="ja-JP" altLang="en-US" dirty="0"/>
              <a:t>運営班ごとに、担当となる班のマニュアルを抜き出し、</a:t>
            </a:r>
            <a:r>
              <a:rPr lang="en-US" altLang="ja-JP" dirty="0"/>
              <a:t/>
            </a:r>
            <a:br>
              <a:rPr lang="en-US" altLang="ja-JP" dirty="0"/>
            </a:br>
            <a:r>
              <a:rPr lang="ja-JP" altLang="en-US" dirty="0"/>
              <a:t>各班が協力して避難所運営を行います。</a:t>
            </a:r>
          </a:p>
        </p:txBody>
      </p:sp>
      <p:sp>
        <p:nvSpPr>
          <p:cNvPr id="1284" name="正方形/長方形 74"/>
          <p:cNvSpPr/>
          <p:nvPr/>
        </p:nvSpPr>
        <p:spPr>
          <a:xfrm>
            <a:off x="571488" y="6575745"/>
            <a:ext cx="6514712" cy="804517"/>
          </a:xfrm>
          <a:prstGeom prst="rect">
            <a:avLst/>
          </a:prstGeom>
          <a:noFill/>
          <a:ln>
            <a:solidFill>
              <a:srgbClr val="221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latin typeface="游ゴシック" panose="020B0400000000000000" pitchFamily="50" charset="-128"/>
              <a:ea typeface="游ゴシック" panose="020B0400000000000000" pitchFamily="50" charset="-128"/>
            </a:endParaRPr>
          </a:p>
        </p:txBody>
      </p:sp>
      <p:sp>
        <p:nvSpPr>
          <p:cNvPr id="1285" name="object 16"/>
          <p:cNvSpPr/>
          <p:nvPr/>
        </p:nvSpPr>
        <p:spPr>
          <a:xfrm>
            <a:off x="884363" y="6653601"/>
            <a:ext cx="432000" cy="432000"/>
          </a:xfrm>
          <a:custGeom>
            <a:avLst/>
            <a:gdLst/>
            <a:ahLst/>
            <a:cxnLst/>
            <a:rect l="l" t="t" r="r" b="b"/>
            <a:pathLst>
              <a:path w="549910" h="549909">
                <a:moveTo>
                  <a:pt x="430606" y="202006"/>
                </a:moveTo>
                <a:lnTo>
                  <a:pt x="391731" y="163131"/>
                </a:lnTo>
                <a:lnTo>
                  <a:pt x="245960" y="308914"/>
                </a:lnTo>
                <a:lnTo>
                  <a:pt x="171792" y="234746"/>
                </a:lnTo>
                <a:lnTo>
                  <a:pt x="132918" y="273621"/>
                </a:lnTo>
                <a:lnTo>
                  <a:pt x="245948" y="386676"/>
                </a:lnTo>
                <a:lnTo>
                  <a:pt x="430606" y="202006"/>
                </a:lnTo>
                <a:close/>
              </a:path>
              <a:path w="549910" h="549909">
                <a:moveTo>
                  <a:pt x="549783" y="274891"/>
                </a:moveTo>
                <a:lnTo>
                  <a:pt x="545338" y="225552"/>
                </a:lnTo>
                <a:lnTo>
                  <a:pt x="532549" y="179070"/>
                </a:lnTo>
                <a:lnTo>
                  <a:pt x="529170" y="171970"/>
                </a:lnTo>
                <a:lnTo>
                  <a:pt x="529170" y="274891"/>
                </a:lnTo>
                <a:lnTo>
                  <a:pt x="525068" y="320548"/>
                </a:lnTo>
                <a:lnTo>
                  <a:pt x="513232" y="363524"/>
                </a:lnTo>
                <a:lnTo>
                  <a:pt x="494398" y="403136"/>
                </a:lnTo>
                <a:lnTo>
                  <a:pt x="469290" y="438632"/>
                </a:lnTo>
                <a:lnTo>
                  <a:pt x="438619" y="469303"/>
                </a:lnTo>
                <a:lnTo>
                  <a:pt x="403123" y="494411"/>
                </a:lnTo>
                <a:lnTo>
                  <a:pt x="363524" y="513245"/>
                </a:lnTo>
                <a:lnTo>
                  <a:pt x="320535" y="525068"/>
                </a:lnTo>
                <a:lnTo>
                  <a:pt x="274891" y="529170"/>
                </a:lnTo>
                <a:lnTo>
                  <a:pt x="229235" y="525068"/>
                </a:lnTo>
                <a:lnTo>
                  <a:pt x="186258" y="513245"/>
                </a:lnTo>
                <a:lnTo>
                  <a:pt x="146646" y="494411"/>
                </a:lnTo>
                <a:lnTo>
                  <a:pt x="111150" y="469303"/>
                </a:lnTo>
                <a:lnTo>
                  <a:pt x="80479" y="438632"/>
                </a:lnTo>
                <a:lnTo>
                  <a:pt x="55372" y="403136"/>
                </a:lnTo>
                <a:lnTo>
                  <a:pt x="36537" y="363524"/>
                </a:lnTo>
                <a:lnTo>
                  <a:pt x="24714" y="320548"/>
                </a:lnTo>
                <a:lnTo>
                  <a:pt x="20612" y="274891"/>
                </a:lnTo>
                <a:lnTo>
                  <a:pt x="24714" y="229247"/>
                </a:lnTo>
                <a:lnTo>
                  <a:pt x="36537" y="186258"/>
                </a:lnTo>
                <a:lnTo>
                  <a:pt x="55372" y="146659"/>
                </a:lnTo>
                <a:lnTo>
                  <a:pt x="80479" y="111163"/>
                </a:lnTo>
                <a:lnTo>
                  <a:pt x="111150" y="80492"/>
                </a:lnTo>
                <a:lnTo>
                  <a:pt x="146646" y="55384"/>
                </a:lnTo>
                <a:lnTo>
                  <a:pt x="186258" y="36550"/>
                </a:lnTo>
                <a:lnTo>
                  <a:pt x="229235" y="24714"/>
                </a:lnTo>
                <a:lnTo>
                  <a:pt x="274891" y="20612"/>
                </a:lnTo>
                <a:lnTo>
                  <a:pt x="320535" y="24714"/>
                </a:lnTo>
                <a:lnTo>
                  <a:pt x="363524" y="36550"/>
                </a:lnTo>
                <a:lnTo>
                  <a:pt x="403123" y="55384"/>
                </a:lnTo>
                <a:lnTo>
                  <a:pt x="438619" y="80492"/>
                </a:lnTo>
                <a:lnTo>
                  <a:pt x="469290" y="111163"/>
                </a:lnTo>
                <a:lnTo>
                  <a:pt x="494398" y="146659"/>
                </a:lnTo>
                <a:lnTo>
                  <a:pt x="513232" y="186258"/>
                </a:lnTo>
                <a:lnTo>
                  <a:pt x="525068" y="229247"/>
                </a:lnTo>
                <a:lnTo>
                  <a:pt x="529170" y="274891"/>
                </a:lnTo>
                <a:lnTo>
                  <a:pt x="529170" y="171970"/>
                </a:lnTo>
                <a:lnTo>
                  <a:pt x="512191" y="136258"/>
                </a:lnTo>
                <a:lnTo>
                  <a:pt x="485051" y="97891"/>
                </a:lnTo>
                <a:lnTo>
                  <a:pt x="451891" y="64731"/>
                </a:lnTo>
                <a:lnTo>
                  <a:pt x="413524" y="37592"/>
                </a:lnTo>
                <a:lnTo>
                  <a:pt x="377825" y="20612"/>
                </a:lnTo>
                <a:lnTo>
                  <a:pt x="324231" y="4445"/>
                </a:lnTo>
                <a:lnTo>
                  <a:pt x="274891" y="0"/>
                </a:lnTo>
                <a:lnTo>
                  <a:pt x="225539" y="4445"/>
                </a:lnTo>
                <a:lnTo>
                  <a:pt x="179070" y="17233"/>
                </a:lnTo>
                <a:lnTo>
                  <a:pt x="136258" y="37592"/>
                </a:lnTo>
                <a:lnTo>
                  <a:pt x="97878" y="64731"/>
                </a:lnTo>
                <a:lnTo>
                  <a:pt x="64731" y="97891"/>
                </a:lnTo>
                <a:lnTo>
                  <a:pt x="37579" y="136258"/>
                </a:lnTo>
                <a:lnTo>
                  <a:pt x="17221" y="179070"/>
                </a:lnTo>
                <a:lnTo>
                  <a:pt x="4432" y="225552"/>
                </a:lnTo>
                <a:lnTo>
                  <a:pt x="0" y="274891"/>
                </a:lnTo>
                <a:lnTo>
                  <a:pt x="4432" y="324243"/>
                </a:lnTo>
                <a:lnTo>
                  <a:pt x="17221" y="370713"/>
                </a:lnTo>
                <a:lnTo>
                  <a:pt x="37579" y="413537"/>
                </a:lnTo>
                <a:lnTo>
                  <a:pt x="64731" y="451904"/>
                </a:lnTo>
                <a:lnTo>
                  <a:pt x="97878" y="485063"/>
                </a:lnTo>
                <a:lnTo>
                  <a:pt x="136258" y="512216"/>
                </a:lnTo>
                <a:lnTo>
                  <a:pt x="179070" y="532574"/>
                </a:lnTo>
                <a:lnTo>
                  <a:pt x="225539" y="545363"/>
                </a:lnTo>
                <a:lnTo>
                  <a:pt x="274891" y="549795"/>
                </a:lnTo>
                <a:lnTo>
                  <a:pt x="324231" y="545363"/>
                </a:lnTo>
                <a:lnTo>
                  <a:pt x="370713" y="532574"/>
                </a:lnTo>
                <a:lnTo>
                  <a:pt x="377850" y="529170"/>
                </a:lnTo>
                <a:lnTo>
                  <a:pt x="413524" y="512216"/>
                </a:lnTo>
                <a:lnTo>
                  <a:pt x="451891" y="485063"/>
                </a:lnTo>
                <a:lnTo>
                  <a:pt x="485051" y="451904"/>
                </a:lnTo>
                <a:lnTo>
                  <a:pt x="512191" y="413537"/>
                </a:lnTo>
                <a:lnTo>
                  <a:pt x="532549" y="370713"/>
                </a:lnTo>
                <a:lnTo>
                  <a:pt x="545338" y="324243"/>
                </a:lnTo>
                <a:lnTo>
                  <a:pt x="549783" y="274891"/>
                </a:lnTo>
                <a:close/>
              </a:path>
            </a:pathLst>
          </a:custGeom>
          <a:solidFill>
            <a:srgbClr val="221815"/>
          </a:solidFill>
        </p:spPr>
        <p:txBody>
          <a:bodyPr wrap="square" lIns="0" tIns="0" rIns="0" bIns="0" rtlCol="0"/>
          <a:lstStyle/>
          <a:p>
            <a:endParaRPr/>
          </a:p>
        </p:txBody>
      </p:sp>
      <p:sp>
        <p:nvSpPr>
          <p:cNvPr id="1286" name="テキスト ボックス 76"/>
          <p:cNvSpPr txBox="1"/>
          <p:nvPr/>
        </p:nvSpPr>
        <p:spPr>
          <a:xfrm>
            <a:off x="783088" y="7088435"/>
            <a:ext cx="788769" cy="276999"/>
          </a:xfrm>
          <a:prstGeom prst="rect">
            <a:avLst/>
          </a:prstGeom>
          <a:noFill/>
        </p:spPr>
        <p:txBody>
          <a:bodyPr wrap="square">
            <a:spAutoFit/>
          </a:bodyPr>
          <a:lstStyle/>
          <a:p>
            <a:pPr>
              <a:lnSpc>
                <a:spcPct val="100000"/>
              </a:lnSpc>
            </a:pPr>
            <a:r>
              <a:rPr lang="ja-JP" altLang="en-US" sz="1200" b="1">
                <a:solidFill>
                  <a:srgbClr val="221815"/>
                </a:solidFill>
                <a:latin typeface="Yu Gothic" panose="020B0400000000000000" pitchFamily="34" charset="-128"/>
                <a:ea typeface="Yu Gothic" panose="020B0400000000000000" pitchFamily="34" charset="-128"/>
                <a:cs typeface="YuGothic"/>
              </a:rPr>
              <a:t>使い方</a:t>
            </a:r>
            <a:endParaRPr lang="en-US" altLang="ja-JP" sz="1200" b="1">
              <a:solidFill>
                <a:srgbClr val="221815"/>
              </a:solidFill>
              <a:latin typeface="Yu Gothic" panose="020B0400000000000000" pitchFamily="34" charset="-128"/>
              <a:ea typeface="Yu Gothic" panose="020B0400000000000000" pitchFamily="34" charset="-128"/>
              <a:cs typeface="YuGothic"/>
            </a:endParaRPr>
          </a:p>
        </p:txBody>
      </p:sp>
      <p:cxnSp>
        <p:nvCxnSpPr>
          <p:cNvPr id="1287" name="直線矢印コネクタ 77"/>
          <p:cNvCxnSpPr/>
          <p:nvPr/>
        </p:nvCxnSpPr>
        <p:spPr>
          <a:xfrm>
            <a:off x="1650791" y="8729407"/>
            <a:ext cx="101232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288" name="object 9"/>
          <p:cNvGrpSpPr/>
          <p:nvPr/>
        </p:nvGrpSpPr>
        <p:grpSpPr>
          <a:xfrm>
            <a:off x="509552" y="716692"/>
            <a:ext cx="6553200" cy="628997"/>
            <a:chOff x="540004" y="1688134"/>
            <a:chExt cx="6480175" cy="334010"/>
          </a:xfrm>
        </p:grpSpPr>
        <p:pic>
          <p:nvPicPr>
            <p:cNvPr id="1289" name="object 10"/>
            <p:cNvPicPr/>
            <p:nvPr/>
          </p:nvPicPr>
          <p:blipFill>
            <a:blip r:embed="rId5"/>
            <a:stretch>
              <a:fillRect/>
            </a:stretch>
          </p:blipFill>
          <p:spPr>
            <a:xfrm>
              <a:off x="4217036" y="1688134"/>
              <a:ext cx="2802965" cy="333693"/>
            </a:xfrm>
            <a:prstGeom prst="rect">
              <a:avLst/>
            </a:prstGeom>
            <a:solidFill>
              <a:srgbClr val="172A88"/>
            </a:solidFill>
            <a:ln>
              <a:solidFill>
                <a:schemeClr val="bg1"/>
              </a:solidFill>
            </a:ln>
          </p:spPr>
        </p:pic>
        <p:sp>
          <p:nvSpPr>
            <p:cNvPr id="1290" name="object 11"/>
            <p:cNvSpPr/>
            <p:nvPr/>
          </p:nvSpPr>
          <p:spPr>
            <a:xfrm>
              <a:off x="540004" y="1688134"/>
              <a:ext cx="6480175" cy="334010"/>
            </a:xfrm>
            <a:custGeom>
              <a:avLst/>
              <a:gdLst/>
              <a:ahLst/>
              <a:cxnLst/>
              <a:rect l="l" t="t" r="r" b="b"/>
              <a:pathLst>
                <a:path w="6480175" h="334010">
                  <a:moveTo>
                    <a:pt x="6479997" y="0"/>
                  </a:moveTo>
                  <a:lnTo>
                    <a:pt x="0" y="0"/>
                  </a:lnTo>
                  <a:lnTo>
                    <a:pt x="0" y="333692"/>
                  </a:lnTo>
                  <a:lnTo>
                    <a:pt x="6479997" y="333692"/>
                  </a:lnTo>
                  <a:lnTo>
                    <a:pt x="6479997" y="0"/>
                  </a:lnTo>
                  <a:close/>
                </a:path>
              </a:pathLst>
            </a:custGeom>
            <a:solidFill>
              <a:srgbClr val="172A88"/>
            </a:solidFill>
            <a:ln>
              <a:solidFill>
                <a:schemeClr val="bg1"/>
              </a:solidFill>
            </a:ln>
          </p:spPr>
          <p:txBody>
            <a:bodyPr wrap="square" lIns="0" tIns="0" rIns="0" bIns="0" rtlCol="0"/>
            <a:lstStyle/>
            <a:p>
              <a:endParaRPr/>
            </a:p>
          </p:txBody>
        </p:sp>
      </p:grpSp>
      <p:sp>
        <p:nvSpPr>
          <p:cNvPr id="1291" name="object 12"/>
          <p:cNvSpPr txBox="1"/>
          <p:nvPr/>
        </p:nvSpPr>
        <p:spPr>
          <a:xfrm>
            <a:off x="671221" y="859259"/>
            <a:ext cx="4971733" cy="382156"/>
          </a:xfrm>
          <a:prstGeom prst="rect">
            <a:avLst/>
          </a:prstGeom>
        </p:spPr>
        <p:txBody>
          <a:bodyPr vert="horz" wrap="square" lIns="0" tIns="12700" rIns="0" bIns="0" rtlCol="0">
            <a:spAutoFit/>
          </a:bodyPr>
          <a:lstStyle/>
          <a:p>
            <a:pPr marL="12700">
              <a:lnSpc>
                <a:spcPct val="100000"/>
              </a:lnSpc>
              <a:spcBef>
                <a:spcPts val="100"/>
              </a:spcBef>
            </a:pPr>
            <a:r>
              <a:rPr lang="ja-JP" altLang="en-US" sz="2400" b="1">
                <a:solidFill>
                  <a:schemeClr val="bg1"/>
                </a:solidFill>
                <a:latin typeface="游ゴシック" panose="020B0400000000000000" pitchFamily="50" charset="-128"/>
                <a:ea typeface="游ゴシック" panose="020B0400000000000000" pitchFamily="50" charset="-128"/>
                <a:cs typeface="YuGothic"/>
              </a:rPr>
              <a:t>３</a:t>
            </a:r>
            <a:r>
              <a:rPr lang="en-US" altLang="ja-JP" sz="2400" b="1">
                <a:solidFill>
                  <a:schemeClr val="bg1"/>
                </a:solidFill>
                <a:latin typeface="游ゴシック" panose="020B0400000000000000" pitchFamily="50" charset="-128"/>
                <a:ea typeface="游ゴシック" panose="020B0400000000000000" pitchFamily="50" charset="-128"/>
                <a:cs typeface="YuGothic"/>
              </a:rPr>
              <a:t>. </a:t>
            </a:r>
            <a:r>
              <a:rPr lang="ja-JP" altLang="en-US" sz="2400" b="1">
                <a:solidFill>
                  <a:schemeClr val="bg1"/>
                </a:solidFill>
                <a:latin typeface="游ゴシック" panose="020B0400000000000000" pitchFamily="50" charset="-128"/>
                <a:ea typeface="游ゴシック" panose="020B0400000000000000" pitchFamily="50" charset="-128"/>
                <a:cs typeface="YuGothic"/>
              </a:rPr>
              <a:t>災害時のマニュアルの活用</a:t>
            </a:r>
          </a:p>
        </p:txBody>
      </p:sp>
      <p:grpSp>
        <p:nvGrpSpPr>
          <p:cNvPr id="1292" name="グループ化 82"/>
          <p:cNvGrpSpPr/>
          <p:nvPr/>
        </p:nvGrpSpPr>
        <p:grpSpPr>
          <a:xfrm>
            <a:off x="629260" y="1522412"/>
            <a:ext cx="4832371" cy="289823"/>
            <a:chOff x="721321" y="3930483"/>
            <a:chExt cx="4832371" cy="289823"/>
          </a:xfrm>
        </p:grpSpPr>
        <p:sp>
          <p:nvSpPr>
            <p:cNvPr id="1293" name="object 2"/>
            <p:cNvSpPr txBox="1"/>
            <p:nvPr/>
          </p:nvSpPr>
          <p:spPr>
            <a:xfrm>
              <a:off x="1152893" y="3930483"/>
              <a:ext cx="4400799" cy="289823"/>
            </a:xfrm>
            <a:prstGeom prst="rect">
              <a:avLst/>
            </a:prstGeom>
          </p:spPr>
          <p:txBody>
            <a:bodyPr vert="horz" wrap="square" lIns="0" tIns="12700" rIns="0" bIns="0" rtlCol="0">
              <a:spAutoFit/>
            </a:bodyPr>
            <a:lstStyle/>
            <a:p>
              <a:pPr marL="12700">
                <a:lnSpc>
                  <a:spcPct val="100000"/>
                </a:lnSpc>
                <a:spcBef>
                  <a:spcPts val="100"/>
                </a:spcBef>
              </a:pPr>
              <a:r>
                <a:rPr lang="ja-JP" altLang="en-US" b="1">
                  <a:solidFill>
                    <a:srgbClr val="212121"/>
                  </a:solidFill>
                  <a:latin typeface="游ゴシック" panose="020B0400000000000000" pitchFamily="50" charset="-128"/>
                  <a:ea typeface="游ゴシック" panose="020B0400000000000000" pitchFamily="50" charset="-128"/>
                  <a:cs typeface="YuGothic"/>
                </a:rPr>
                <a:t>避難所開設時：アクションカードの活用</a:t>
              </a:r>
              <a:endParaRPr b="1">
                <a:latin typeface="游ゴシック" panose="020B0400000000000000" pitchFamily="50" charset="-128"/>
                <a:ea typeface="游ゴシック" panose="020B0400000000000000" pitchFamily="50" charset="-128"/>
                <a:cs typeface="YuGothic"/>
              </a:endParaRPr>
            </a:p>
          </p:txBody>
        </p:sp>
        <p:sp>
          <p:nvSpPr>
            <p:cNvPr id="1294" name="object 3"/>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endParaRPr/>
            </a:p>
          </p:txBody>
        </p:sp>
      </p:grpSp>
      <p:sp>
        <p:nvSpPr>
          <p:cNvPr id="1295" name="テキスト ボックス 85"/>
          <p:cNvSpPr txBox="1"/>
          <p:nvPr/>
        </p:nvSpPr>
        <p:spPr>
          <a:xfrm>
            <a:off x="1755220" y="5241888"/>
            <a:ext cx="5467233" cy="522327"/>
          </a:xfrm>
          <a:prstGeom prst="rect">
            <a:avLst/>
          </a:prstGeom>
          <a:solidFill>
            <a:schemeClr val="bg1"/>
          </a:solidFill>
        </p:spPr>
        <p:txBody>
          <a:bodyPr wrap="square">
            <a:spAutoFit/>
          </a:bodyPr>
          <a:lstStyle/>
          <a:p>
            <a:pPr>
              <a:lnSpc>
                <a:spcPct val="100000"/>
              </a:lnSpc>
            </a:pPr>
            <a:r>
              <a:rPr lang="ja-JP" altLang="en-US" sz="1400" b="1" dirty="0">
                <a:solidFill>
                  <a:srgbClr val="221815"/>
                </a:solidFill>
                <a:latin typeface="Yu Gothic" panose="020B0400000000000000" pitchFamily="34" charset="-128"/>
                <a:ea typeface="Yu Gothic" panose="020B0400000000000000" pitchFamily="34" charset="-128"/>
                <a:cs typeface="YuGothic"/>
              </a:rPr>
              <a:t>市職員・施設管理者・地域住民の皆さんで、手分け（カードを</a:t>
            </a:r>
            <a:r>
              <a:rPr lang="en-US" altLang="ja-JP" sz="1400" b="1" dirty="0">
                <a:solidFill>
                  <a:srgbClr val="221815"/>
                </a:solidFill>
                <a:latin typeface="Yu Gothic" panose="020B0400000000000000" pitchFamily="34" charset="-128"/>
                <a:ea typeface="Yu Gothic" panose="020B0400000000000000" pitchFamily="34" charset="-128"/>
                <a:cs typeface="YuGothic"/>
              </a:rPr>
              <a:t/>
            </a:r>
            <a:br>
              <a:rPr lang="en-US" altLang="ja-JP" sz="1400" b="1" dirty="0">
                <a:solidFill>
                  <a:srgbClr val="221815"/>
                </a:solidFill>
                <a:latin typeface="Yu Gothic" panose="020B0400000000000000" pitchFamily="34" charset="-128"/>
                <a:ea typeface="Yu Gothic" panose="020B0400000000000000" pitchFamily="34" charset="-128"/>
                <a:cs typeface="YuGothic"/>
              </a:rPr>
            </a:br>
            <a:r>
              <a:rPr lang="ja-JP" altLang="en-US" sz="1400" b="1" dirty="0">
                <a:solidFill>
                  <a:srgbClr val="221815"/>
                </a:solidFill>
                <a:latin typeface="Yu Gothic" panose="020B0400000000000000" pitchFamily="34" charset="-128"/>
                <a:ea typeface="Yu Gothic" panose="020B0400000000000000" pitchFamily="34" charset="-128"/>
                <a:cs typeface="YuGothic"/>
              </a:rPr>
              <a:t>分担）をし</a:t>
            </a:r>
            <a:r>
              <a:rPr lang="ja-JP" altLang="en-US" sz="1400" b="1" dirty="0" smtClean="0">
                <a:solidFill>
                  <a:srgbClr val="221815"/>
                </a:solidFill>
                <a:latin typeface="Yu Gothic" panose="020B0400000000000000" pitchFamily="34" charset="-128"/>
                <a:ea typeface="Yu Gothic" panose="020B0400000000000000" pitchFamily="34" charset="-128"/>
                <a:cs typeface="YuGothic"/>
              </a:rPr>
              <a:t>、</a:t>
            </a:r>
            <a:r>
              <a:rPr lang="ja-JP" altLang="en-US" sz="1400" b="1" dirty="0">
                <a:solidFill>
                  <a:srgbClr val="221815"/>
                </a:solidFill>
                <a:latin typeface="Yu Gothic" panose="020B0400000000000000" pitchFamily="34" charset="-128"/>
                <a:ea typeface="Yu Gothic" panose="020B0400000000000000" pitchFamily="34" charset="-128"/>
                <a:cs typeface="YuGothic"/>
              </a:rPr>
              <a:t>順番に活動を行い、避難所を開設しましょう！</a:t>
            </a:r>
          </a:p>
        </p:txBody>
      </p:sp>
      <p:sp>
        <p:nvSpPr>
          <p:cNvPr id="1296" name="テキスト ボックス 86"/>
          <p:cNvSpPr txBox="1"/>
          <p:nvPr/>
        </p:nvSpPr>
        <p:spPr>
          <a:xfrm>
            <a:off x="801781" y="5319576"/>
            <a:ext cx="790601" cy="369332"/>
          </a:xfrm>
          <a:prstGeom prst="rect">
            <a:avLst/>
          </a:prstGeom>
          <a:noFill/>
        </p:spPr>
        <p:txBody>
          <a:bodyPr wrap="none" rtlCol="0">
            <a:spAutoFit/>
          </a:bodyPr>
          <a:lstStyle/>
          <a:p>
            <a:r>
              <a:rPr kumimoji="1" lang="en-US" altLang="ja-JP" b="1"/>
              <a:t>POINT</a:t>
            </a:r>
            <a:endParaRPr kumimoji="1" lang="ja-JP" altLang="en-US" b="1"/>
          </a:p>
        </p:txBody>
      </p:sp>
      <p:grpSp>
        <p:nvGrpSpPr>
          <p:cNvPr id="1297" name="グループ化 87"/>
          <p:cNvGrpSpPr/>
          <p:nvPr/>
        </p:nvGrpSpPr>
        <p:grpSpPr>
          <a:xfrm>
            <a:off x="666316" y="6094412"/>
            <a:ext cx="4832371" cy="289823"/>
            <a:chOff x="721321" y="3930483"/>
            <a:chExt cx="4832371" cy="289823"/>
          </a:xfrm>
        </p:grpSpPr>
        <p:sp>
          <p:nvSpPr>
            <p:cNvPr id="1298" name="object 2"/>
            <p:cNvSpPr txBox="1"/>
            <p:nvPr/>
          </p:nvSpPr>
          <p:spPr>
            <a:xfrm>
              <a:off x="1152893" y="3930483"/>
              <a:ext cx="4400799" cy="289823"/>
            </a:xfrm>
            <a:prstGeom prst="rect">
              <a:avLst/>
            </a:prstGeom>
          </p:spPr>
          <p:txBody>
            <a:bodyPr vert="horz" wrap="square" lIns="0" tIns="12700" rIns="0" bIns="0" rtlCol="0">
              <a:spAutoFit/>
            </a:bodyPr>
            <a:lstStyle/>
            <a:p>
              <a:pPr marL="12700">
                <a:lnSpc>
                  <a:spcPct val="100000"/>
                </a:lnSpc>
                <a:spcBef>
                  <a:spcPts val="100"/>
                </a:spcBef>
              </a:pPr>
              <a:r>
                <a:rPr lang="ja-JP" altLang="en-US" b="1">
                  <a:solidFill>
                    <a:srgbClr val="212121"/>
                  </a:solidFill>
                  <a:latin typeface="游ゴシック" panose="020B0400000000000000" pitchFamily="50" charset="-128"/>
                  <a:ea typeface="游ゴシック" panose="020B0400000000000000" pitchFamily="50" charset="-128"/>
                  <a:cs typeface="YuGothic"/>
                </a:rPr>
                <a:t>避難所運営時：各運営班マニュアルの活用</a:t>
              </a:r>
              <a:endParaRPr b="1">
                <a:latin typeface="游ゴシック" panose="020B0400000000000000" pitchFamily="50" charset="-128"/>
                <a:ea typeface="游ゴシック" panose="020B0400000000000000" pitchFamily="50" charset="-128"/>
                <a:cs typeface="YuGothic"/>
              </a:endParaRPr>
            </a:p>
          </p:txBody>
        </p:sp>
        <p:sp>
          <p:nvSpPr>
            <p:cNvPr id="1299" name="object 3"/>
            <p:cNvSpPr/>
            <p:nvPr/>
          </p:nvSpPr>
          <p:spPr>
            <a:xfrm>
              <a:off x="721321" y="3950017"/>
              <a:ext cx="252000" cy="25200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172A88"/>
            </a:solidFill>
          </p:spPr>
          <p:txBody>
            <a:bodyPr wrap="square" lIns="0" tIns="0" rIns="0" bIns="0" rtlCol="0"/>
            <a:lstStyle/>
            <a:p>
              <a:endParaRPr/>
            </a:p>
          </p:txBody>
        </p:sp>
      </p:grpSp>
      <p:sp>
        <p:nvSpPr>
          <p:cNvPr id="1300" name="object 22"/>
          <p:cNvSpPr txBox="1"/>
          <p:nvPr/>
        </p:nvSpPr>
        <p:spPr>
          <a:xfrm>
            <a:off x="4512798" y="8319636"/>
            <a:ext cx="2527191" cy="1090042"/>
          </a:xfrm>
          <a:prstGeom prst="rect">
            <a:avLst/>
          </a:prstGeom>
        </p:spPr>
        <p:txBody>
          <a:bodyPr vert="horz" wrap="square" lIns="0" tIns="12700" rIns="0" bIns="0" rtlCol="0">
            <a:spAutoFit/>
          </a:bodyPr>
          <a:lstStyle/>
          <a:p>
            <a:r>
              <a:rPr lang="ja-JP" altLang="en-US" sz="1400" b="1" dirty="0">
                <a:solidFill>
                  <a:srgbClr val="221815"/>
                </a:solidFill>
                <a:latin typeface="Yu Gothic" panose="020B0400000000000000" pitchFamily="34" charset="-128"/>
                <a:ea typeface="Yu Gothic" panose="020B0400000000000000" pitchFamily="34" charset="-128"/>
                <a:cs typeface="YuGo-Medium"/>
              </a:rPr>
              <a:t>避難所運営マニュアルは、各運営班が「なにを、どうすればよいか」その手順、使用する様式、実施する際のコツ・ポイントが書かれています。</a:t>
            </a:r>
          </a:p>
        </p:txBody>
      </p:sp>
      <p:sp>
        <p:nvSpPr>
          <p:cNvPr id="1301" name="テキスト ボックス 91"/>
          <p:cNvSpPr txBox="1"/>
          <p:nvPr/>
        </p:nvSpPr>
        <p:spPr>
          <a:xfrm>
            <a:off x="538286" y="2869508"/>
            <a:ext cx="1308370" cy="430887"/>
          </a:xfrm>
          <a:prstGeom prst="rect">
            <a:avLst/>
          </a:prstGeom>
          <a:noFill/>
        </p:spPr>
        <p:txBody>
          <a:bodyPr wrap="square">
            <a:spAutoFit/>
          </a:bodyPr>
          <a:lstStyle/>
          <a:p>
            <a:r>
              <a:rPr lang="ja-JP" altLang="en-US" sz="1100" b="1">
                <a:solidFill>
                  <a:srgbClr val="E71F19"/>
                </a:solidFill>
                <a:latin typeface="Yu Gothic" panose="020B0400000000000000" pitchFamily="34" charset="-128"/>
                <a:ea typeface="Yu Gothic" panose="020B0400000000000000" pitchFamily="34" charset="-128"/>
                <a:cs typeface="YuGothic"/>
              </a:rPr>
              <a:t>手分けして上から順番に実施する</a:t>
            </a:r>
            <a:endParaRPr lang="ja-JP" altLang="en-US" sz="1100"/>
          </a:p>
        </p:txBody>
      </p:sp>
      <p:grpSp>
        <p:nvGrpSpPr>
          <p:cNvPr id="1302" name="グループ化 92"/>
          <p:cNvGrpSpPr/>
          <p:nvPr/>
        </p:nvGrpSpPr>
        <p:grpSpPr>
          <a:xfrm>
            <a:off x="1755220" y="3031859"/>
            <a:ext cx="1488043" cy="2033666"/>
            <a:chOff x="5481417" y="7989258"/>
            <a:chExt cx="1593171" cy="2177341"/>
          </a:xfrm>
        </p:grpSpPr>
        <p:sp>
          <p:nvSpPr>
            <p:cNvPr id="1303" name="矢印: 折線 93"/>
            <p:cNvSpPr/>
            <p:nvPr/>
          </p:nvSpPr>
          <p:spPr>
            <a:xfrm>
              <a:off x="5481417" y="8229988"/>
              <a:ext cx="133961" cy="160244"/>
            </a:xfrm>
            <a:prstGeom prst="bentArrow">
              <a:avLst>
                <a:gd name="adj1" fmla="val 7224"/>
                <a:gd name="adj2" fmla="val 25000"/>
                <a:gd name="adj3" fmla="val 49886"/>
                <a:gd name="adj4" fmla="val 43750"/>
              </a:avLst>
            </a:prstGeom>
            <a:solidFill>
              <a:srgbClr val="1F497D"/>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04" name="矢印: 折線 94"/>
            <p:cNvSpPr/>
            <p:nvPr/>
          </p:nvSpPr>
          <p:spPr>
            <a:xfrm>
              <a:off x="5679297" y="8011018"/>
              <a:ext cx="133961" cy="160244"/>
            </a:xfrm>
            <a:prstGeom prst="bentArrow">
              <a:avLst>
                <a:gd name="adj1" fmla="val 7224"/>
                <a:gd name="adj2" fmla="val 25000"/>
                <a:gd name="adj3" fmla="val 49886"/>
                <a:gd name="adj4" fmla="val 43750"/>
              </a:avLst>
            </a:prstGeom>
            <a:solidFill>
              <a:srgbClr val="1F497D"/>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1305" name="グループ化 95"/>
            <p:cNvGrpSpPr/>
            <p:nvPr/>
          </p:nvGrpSpPr>
          <p:grpSpPr>
            <a:xfrm>
              <a:off x="5481418" y="7989258"/>
              <a:ext cx="1593170" cy="2177341"/>
              <a:chOff x="8928100" y="2071936"/>
              <a:chExt cx="5882011" cy="8038777"/>
            </a:xfrm>
          </p:grpSpPr>
          <p:pic>
            <p:nvPicPr>
              <p:cNvPr id="1306" name="図 96"/>
              <p:cNvPicPr>
                <a:picLocks noChangeAspect="1"/>
              </p:cNvPicPr>
              <p:nvPr/>
            </p:nvPicPr>
            <p:blipFill>
              <a:blip r:embed="rId6"/>
              <a:stretch>
                <a:fillRect/>
              </a:stretch>
            </p:blipFill>
            <p:spPr>
              <a:xfrm>
                <a:off x="10304786" y="2071936"/>
                <a:ext cx="4505325" cy="6381750"/>
              </a:xfrm>
              <a:prstGeom prst="rect">
                <a:avLst/>
              </a:prstGeom>
            </p:spPr>
          </p:pic>
          <p:pic>
            <p:nvPicPr>
              <p:cNvPr id="1307" name="図 97"/>
              <p:cNvPicPr>
                <a:picLocks noChangeAspect="1"/>
              </p:cNvPicPr>
              <p:nvPr/>
            </p:nvPicPr>
            <p:blipFill>
              <a:blip r:embed="rId7"/>
              <a:stretch>
                <a:fillRect/>
              </a:stretch>
            </p:blipFill>
            <p:spPr>
              <a:xfrm>
                <a:off x="9610410" y="2929024"/>
                <a:ext cx="4505325" cy="6353175"/>
              </a:xfrm>
              <a:prstGeom prst="rect">
                <a:avLst/>
              </a:prstGeom>
            </p:spPr>
          </p:pic>
          <p:pic>
            <p:nvPicPr>
              <p:cNvPr id="1308" name="図 98"/>
              <p:cNvPicPr>
                <a:picLocks noChangeAspect="1"/>
              </p:cNvPicPr>
              <p:nvPr/>
            </p:nvPicPr>
            <p:blipFill>
              <a:blip r:embed="rId8"/>
              <a:stretch>
                <a:fillRect/>
              </a:stretch>
            </p:blipFill>
            <p:spPr>
              <a:xfrm>
                <a:off x="8928100" y="3748013"/>
                <a:ext cx="4505325" cy="6362700"/>
              </a:xfrm>
              <a:prstGeom prst="rect">
                <a:avLst/>
              </a:prstGeom>
            </p:spPr>
          </p:pic>
        </p:grpSp>
      </p:grpSp>
    </p:spTree>
    <p:extLst>
      <p:ext uri="{BB962C8B-B14F-4D97-AF65-F5344CB8AC3E}">
        <p14:creationId xmlns:p14="http://schemas.microsoft.com/office/powerpoint/2010/main" val="2351513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 name="テキスト ボックス 1"/>
          <p:cNvSpPr txBox="1"/>
          <p:nvPr/>
        </p:nvSpPr>
        <p:spPr>
          <a:xfrm>
            <a:off x="141513" y="10172700"/>
            <a:ext cx="618674" cy="369332"/>
          </a:xfrm>
          <a:prstGeom prst="rect">
            <a:avLst/>
          </a:prstGeom>
          <a:noFill/>
        </p:spPr>
        <p:txBody>
          <a:bodyPr wrap="square">
            <a:spAutoFit/>
          </a:bodyPr>
          <a:lstStyle/>
          <a:p>
            <a:pPr algn="ctr"/>
            <a:r>
              <a:rPr lang="ja-JP" altLang="en-US">
                <a:solidFill>
                  <a:schemeClr val="tx1">
                    <a:lumMod val="50000"/>
                    <a:lumOff val="50000"/>
                  </a:schemeClr>
                </a:solidFill>
                <a:latin typeface="+mj-ea"/>
                <a:ea typeface="+mj-ea"/>
              </a:rPr>
              <a:t>４</a:t>
            </a:r>
          </a:p>
        </p:txBody>
      </p:sp>
    </p:spTree>
    <p:extLst>
      <p:ext uri="{BB962C8B-B14F-4D97-AF65-F5344CB8AC3E}">
        <p14:creationId xmlns:p14="http://schemas.microsoft.com/office/powerpoint/2010/main" val="35580567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lnDef>
      <a:spPr>
        <a:custGeom>
          <a:avLst/>
          <a:gdLst/>
          <a:ahLst/>
          <a:cxnLst/>
          <a:rect l="l" t="t" r="r" b="b"/>
          <a:pathLst/>
        </a:custGeom>
        <a:ln w="28575">
          <a:solidFill>
            <a:schemeClr val="tx1"/>
          </a:solidFill>
        </a:ln>
      </a:spPr>
      <a:bodyPr vertOverflow="overflow" horzOverflow="overflow"/>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1323</TotalTime>
  <Words>11235</Words>
  <Application>Microsoft Office PowerPoint</Application>
  <PresentationFormat>ユーザー設定</PresentationFormat>
  <Paragraphs>1250</Paragraphs>
  <Slides>79</Slides>
  <Notes>0</Notes>
  <HiddenSlides>0</HiddenSlides>
  <MMClips>0</MMClips>
  <ScaleCrop>false</ScaleCrop>
  <HeadingPairs>
    <vt:vector size="6" baseType="variant">
      <vt:variant>
        <vt:lpstr>使用されているフォント</vt:lpstr>
      </vt:variant>
      <vt:variant>
        <vt:i4>18</vt:i4>
      </vt:variant>
      <vt:variant>
        <vt:lpstr>テーマ</vt:lpstr>
      </vt:variant>
      <vt:variant>
        <vt:i4>1</vt:i4>
      </vt:variant>
      <vt:variant>
        <vt:lpstr>スライド タイトル</vt:lpstr>
      </vt:variant>
      <vt:variant>
        <vt:i4>79</vt:i4>
      </vt:variant>
    </vt:vector>
  </HeadingPairs>
  <TitlesOfParts>
    <vt:vector size="98" baseType="lpstr">
      <vt:lpstr>BIZ UDゴシック</vt:lpstr>
      <vt:lpstr>HG丸ｺﾞｼｯｸM-PRO</vt:lpstr>
      <vt:lpstr>ＭＳ Ｐゴシック</vt:lpstr>
      <vt:lpstr>ＭＳ 明朝</vt:lpstr>
      <vt:lpstr>Yu Gothic Medium</vt:lpstr>
      <vt:lpstr>YuGo-Medium</vt:lpstr>
      <vt:lpstr>YuGothic</vt:lpstr>
      <vt:lpstr>メイリオ</vt:lpstr>
      <vt:lpstr>Yu Gothic</vt:lpstr>
      <vt:lpstr>Yu Gothic</vt:lpstr>
      <vt:lpstr>游ゴシック Light</vt:lpstr>
      <vt:lpstr>游ゴシック Medium</vt:lpstr>
      <vt:lpstr>Arial</vt:lpstr>
      <vt:lpstr>Calibri</vt:lpstr>
      <vt:lpstr>Calibri Light</vt:lpstr>
      <vt:lpstr>Century</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井上 徹太郎</dc:creator>
  <cp:lastModifiedBy>鳥越 俊明</cp:lastModifiedBy>
  <cp:revision>12</cp:revision>
  <dcterms:created xsi:type="dcterms:W3CDTF">2022-04-04T00:43:16Z</dcterms:created>
  <dcterms:modified xsi:type="dcterms:W3CDTF">2022-07-07T07:57:38Z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0x01010059566576EE7716479B276B366FE8E779</vt:lpwstr>
  </property>
</Properties>
</file>