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9" r:id="rId3"/>
    <p:sldId id="260" r:id="rId4"/>
    <p:sldId id="261" r:id="rId5"/>
  </p:sldIdLst>
  <p:sldSz cx="7559675" cy="10691813"/>
  <p:notesSz cx="6807200" cy="9939338"/>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FF00"/>
    <a:srgbClr val="66FF33"/>
    <a:srgbClr val="FF9933"/>
    <a:srgbClr val="FF9999"/>
    <a:srgbClr val="FFCC99"/>
    <a:srgbClr val="FF3300"/>
    <a:srgbClr val="FF9900"/>
    <a:srgbClr val="FF5050"/>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43" autoAdjust="0"/>
    <p:restoredTop sz="94660"/>
  </p:normalViewPr>
  <p:slideViewPr>
    <p:cSldViewPr snapToGrid="0">
      <p:cViewPr varScale="1">
        <p:scale>
          <a:sx n="71" d="100"/>
          <a:sy n="71" d="100"/>
        </p:scale>
        <p:origin x="291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F39C463-DE64-4079-B41E-DB840D35683F}" type="datetimeFigureOut">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CA12F8-793D-433B-9C6C-5B1F2A1539BC}" type="slidenum">
              <a:rPr kumimoji="1" lang="ja-JP" altLang="en-US" smtClean="0"/>
              <a:t>‹#›</a:t>
            </a:fld>
            <a:endParaRPr kumimoji="1" lang="ja-JP" altLang="en-US"/>
          </a:p>
        </p:txBody>
      </p:sp>
    </p:spTree>
    <p:extLst>
      <p:ext uri="{BB962C8B-B14F-4D97-AF65-F5344CB8AC3E}">
        <p14:creationId xmlns:p14="http://schemas.microsoft.com/office/powerpoint/2010/main" val="800211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F39C463-DE64-4079-B41E-DB840D35683F}" type="datetimeFigureOut">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CA12F8-793D-433B-9C6C-5B1F2A1539BC}" type="slidenum">
              <a:rPr kumimoji="1" lang="ja-JP" altLang="en-US" smtClean="0"/>
              <a:t>‹#›</a:t>
            </a:fld>
            <a:endParaRPr kumimoji="1" lang="ja-JP" altLang="en-US"/>
          </a:p>
        </p:txBody>
      </p:sp>
    </p:spTree>
    <p:extLst>
      <p:ext uri="{BB962C8B-B14F-4D97-AF65-F5344CB8AC3E}">
        <p14:creationId xmlns:p14="http://schemas.microsoft.com/office/powerpoint/2010/main" val="611065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F39C463-DE64-4079-B41E-DB840D35683F}" type="datetimeFigureOut">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CA12F8-793D-433B-9C6C-5B1F2A1539BC}" type="slidenum">
              <a:rPr kumimoji="1" lang="ja-JP" altLang="en-US" smtClean="0"/>
              <a:t>‹#›</a:t>
            </a:fld>
            <a:endParaRPr kumimoji="1" lang="ja-JP" altLang="en-US"/>
          </a:p>
        </p:txBody>
      </p:sp>
    </p:spTree>
    <p:extLst>
      <p:ext uri="{BB962C8B-B14F-4D97-AF65-F5344CB8AC3E}">
        <p14:creationId xmlns:p14="http://schemas.microsoft.com/office/powerpoint/2010/main" val="4038954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F39C463-DE64-4079-B41E-DB840D35683F}" type="datetimeFigureOut">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CA12F8-793D-433B-9C6C-5B1F2A1539BC}" type="slidenum">
              <a:rPr kumimoji="1" lang="ja-JP" altLang="en-US" smtClean="0"/>
              <a:t>‹#›</a:t>
            </a:fld>
            <a:endParaRPr kumimoji="1" lang="ja-JP" altLang="en-US"/>
          </a:p>
        </p:txBody>
      </p:sp>
    </p:spTree>
    <p:extLst>
      <p:ext uri="{BB962C8B-B14F-4D97-AF65-F5344CB8AC3E}">
        <p14:creationId xmlns:p14="http://schemas.microsoft.com/office/powerpoint/2010/main" val="2973395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F39C463-DE64-4079-B41E-DB840D35683F}" type="datetimeFigureOut">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CA12F8-793D-433B-9C6C-5B1F2A1539BC}" type="slidenum">
              <a:rPr kumimoji="1" lang="ja-JP" altLang="en-US" smtClean="0"/>
              <a:t>‹#›</a:t>
            </a:fld>
            <a:endParaRPr kumimoji="1" lang="ja-JP" altLang="en-US"/>
          </a:p>
        </p:txBody>
      </p:sp>
    </p:spTree>
    <p:extLst>
      <p:ext uri="{BB962C8B-B14F-4D97-AF65-F5344CB8AC3E}">
        <p14:creationId xmlns:p14="http://schemas.microsoft.com/office/powerpoint/2010/main" val="543391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F39C463-DE64-4079-B41E-DB840D35683F}" type="datetimeFigureOut">
              <a:rPr kumimoji="1" lang="ja-JP" altLang="en-US" smtClean="0"/>
              <a:t>2026/6/5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CA12F8-793D-433B-9C6C-5B1F2A1539BC}" type="slidenum">
              <a:rPr kumimoji="1" lang="ja-JP" altLang="en-US" smtClean="0"/>
              <a:t>‹#›</a:t>
            </a:fld>
            <a:endParaRPr kumimoji="1" lang="ja-JP" altLang="en-US"/>
          </a:p>
        </p:txBody>
      </p:sp>
    </p:spTree>
    <p:extLst>
      <p:ext uri="{BB962C8B-B14F-4D97-AF65-F5344CB8AC3E}">
        <p14:creationId xmlns:p14="http://schemas.microsoft.com/office/powerpoint/2010/main" val="1239355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F39C463-DE64-4079-B41E-DB840D35683F}" type="datetimeFigureOut">
              <a:rPr kumimoji="1" lang="ja-JP" altLang="en-US" smtClean="0"/>
              <a:t>2026/6/5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2CA12F8-793D-433B-9C6C-5B1F2A1539BC}" type="slidenum">
              <a:rPr kumimoji="1" lang="ja-JP" altLang="en-US" smtClean="0"/>
              <a:t>‹#›</a:t>
            </a:fld>
            <a:endParaRPr kumimoji="1" lang="ja-JP" altLang="en-US"/>
          </a:p>
        </p:txBody>
      </p:sp>
    </p:spTree>
    <p:extLst>
      <p:ext uri="{BB962C8B-B14F-4D97-AF65-F5344CB8AC3E}">
        <p14:creationId xmlns:p14="http://schemas.microsoft.com/office/powerpoint/2010/main" val="2272591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F39C463-DE64-4079-B41E-DB840D35683F}" type="datetimeFigureOut">
              <a:rPr kumimoji="1" lang="ja-JP" altLang="en-US" smtClean="0"/>
              <a:t>2026/6/5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2CA12F8-793D-433B-9C6C-5B1F2A1539BC}" type="slidenum">
              <a:rPr kumimoji="1" lang="ja-JP" altLang="en-US" smtClean="0"/>
              <a:t>‹#›</a:t>
            </a:fld>
            <a:endParaRPr kumimoji="1" lang="ja-JP" altLang="en-US"/>
          </a:p>
        </p:txBody>
      </p:sp>
    </p:spTree>
    <p:extLst>
      <p:ext uri="{BB962C8B-B14F-4D97-AF65-F5344CB8AC3E}">
        <p14:creationId xmlns:p14="http://schemas.microsoft.com/office/powerpoint/2010/main" val="2642988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39C463-DE64-4079-B41E-DB840D35683F}" type="datetimeFigureOut">
              <a:rPr kumimoji="1" lang="ja-JP" altLang="en-US" smtClean="0"/>
              <a:t>2026/6/5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2CA12F8-793D-433B-9C6C-5B1F2A1539BC}" type="slidenum">
              <a:rPr kumimoji="1" lang="ja-JP" altLang="en-US" smtClean="0"/>
              <a:t>‹#›</a:t>
            </a:fld>
            <a:endParaRPr kumimoji="1" lang="ja-JP" altLang="en-US"/>
          </a:p>
        </p:txBody>
      </p:sp>
    </p:spTree>
    <p:extLst>
      <p:ext uri="{BB962C8B-B14F-4D97-AF65-F5344CB8AC3E}">
        <p14:creationId xmlns:p14="http://schemas.microsoft.com/office/powerpoint/2010/main" val="3537933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F39C463-DE64-4079-B41E-DB840D35683F}" type="datetimeFigureOut">
              <a:rPr kumimoji="1" lang="ja-JP" altLang="en-US" smtClean="0"/>
              <a:t>2026/6/5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CA12F8-793D-433B-9C6C-5B1F2A1539BC}" type="slidenum">
              <a:rPr kumimoji="1" lang="ja-JP" altLang="en-US" smtClean="0"/>
              <a:t>‹#›</a:t>
            </a:fld>
            <a:endParaRPr kumimoji="1" lang="ja-JP" altLang="en-US"/>
          </a:p>
        </p:txBody>
      </p:sp>
    </p:spTree>
    <p:extLst>
      <p:ext uri="{BB962C8B-B14F-4D97-AF65-F5344CB8AC3E}">
        <p14:creationId xmlns:p14="http://schemas.microsoft.com/office/powerpoint/2010/main" val="283459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F39C463-DE64-4079-B41E-DB840D35683F}" type="datetimeFigureOut">
              <a:rPr kumimoji="1" lang="ja-JP" altLang="en-US" smtClean="0"/>
              <a:t>2026/6/5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CA12F8-793D-433B-9C6C-5B1F2A1539BC}" type="slidenum">
              <a:rPr kumimoji="1" lang="ja-JP" altLang="en-US" smtClean="0"/>
              <a:t>‹#›</a:t>
            </a:fld>
            <a:endParaRPr kumimoji="1" lang="ja-JP" altLang="en-US"/>
          </a:p>
        </p:txBody>
      </p:sp>
    </p:spTree>
    <p:extLst>
      <p:ext uri="{BB962C8B-B14F-4D97-AF65-F5344CB8AC3E}">
        <p14:creationId xmlns:p14="http://schemas.microsoft.com/office/powerpoint/2010/main" val="3294551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5F39C463-DE64-4079-B41E-DB840D35683F}" type="datetimeFigureOut">
              <a:rPr kumimoji="1" lang="ja-JP" altLang="en-US" smtClean="0"/>
              <a:t>2026/6/5</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82CA12F8-793D-433B-9C6C-5B1F2A1539BC}" type="slidenum">
              <a:rPr kumimoji="1" lang="ja-JP" altLang="en-US" smtClean="0"/>
              <a:t>‹#›</a:t>
            </a:fld>
            <a:endParaRPr kumimoji="1" lang="ja-JP" altLang="en-US"/>
          </a:p>
        </p:txBody>
      </p:sp>
    </p:spTree>
    <p:extLst>
      <p:ext uri="{BB962C8B-B14F-4D97-AF65-F5344CB8AC3E}">
        <p14:creationId xmlns:p14="http://schemas.microsoft.com/office/powerpoint/2010/main" val="23187435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正方形/長方形 78"/>
          <p:cNvSpPr/>
          <p:nvPr/>
        </p:nvSpPr>
        <p:spPr>
          <a:xfrm>
            <a:off x="1" y="-5123"/>
            <a:ext cx="7559674" cy="77250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p:cNvSpPr txBox="1"/>
          <p:nvPr/>
        </p:nvSpPr>
        <p:spPr>
          <a:xfrm>
            <a:off x="453196" y="1650520"/>
            <a:ext cx="6913473" cy="923330"/>
          </a:xfrm>
          <a:prstGeom prst="rect">
            <a:avLst/>
          </a:prstGeom>
          <a:noFill/>
        </p:spPr>
        <p:txBody>
          <a:bodyPr wrap="square" rtlCol="0">
            <a:spAutoFit/>
          </a:bodyPr>
          <a:lstStyle/>
          <a:p>
            <a:r>
              <a:rPr kumimoji="1" lang="ja-JP" altLang="en-US" sz="1800" dirty="0">
                <a:latin typeface="メイリオ" panose="020B0604030504040204" pitchFamily="50" charset="-128"/>
                <a:ea typeface="メイリオ" panose="020B0604030504040204" pitchFamily="50" charset="-128"/>
              </a:rPr>
              <a:t>物価高騰等の環境変化に影響されにくく、収益力の高い農業経営の実現に向けて、県独自に園芸用の施設・設備の導入・改修等の取組を支援することで、農業者の経営発展の加速化を図る。</a:t>
            </a:r>
          </a:p>
        </p:txBody>
      </p:sp>
      <p:sp>
        <p:nvSpPr>
          <p:cNvPr id="33" name="テキスト ボックス 32">
            <a:extLst>
              <a:ext uri="{FF2B5EF4-FFF2-40B4-BE49-F238E27FC236}">
                <a16:creationId xmlns:a16="http://schemas.microsoft.com/office/drawing/2014/main" id="{E998BA92-6957-843D-420C-61DFE1EA1913}"/>
              </a:ext>
            </a:extLst>
          </p:cNvPr>
          <p:cNvSpPr txBox="1"/>
          <p:nvPr/>
        </p:nvSpPr>
        <p:spPr>
          <a:xfrm>
            <a:off x="497058" y="9139978"/>
            <a:ext cx="6550744" cy="369332"/>
          </a:xfrm>
          <a:prstGeom prst="rect">
            <a:avLst/>
          </a:prstGeom>
          <a:noFill/>
        </p:spPr>
        <p:txBody>
          <a:bodyPr wrap="square" rtlCol="0">
            <a:spAutoFit/>
          </a:bodyPr>
          <a:lstStyle/>
          <a:p>
            <a:r>
              <a:rPr lang="ja-JP" altLang="en-US" sz="1800" dirty="0">
                <a:latin typeface="メイリオ" panose="020B0604030504040204" pitchFamily="50" charset="-128"/>
                <a:ea typeface="メイリオ" panose="020B0604030504040204" pitchFamily="50" charset="-128"/>
              </a:rPr>
              <a:t>１</a:t>
            </a:r>
            <a:r>
              <a:rPr lang="en-US" altLang="ja-JP" sz="1800" dirty="0">
                <a:latin typeface="メイリオ" panose="020B0604030504040204" pitchFamily="50" charset="-128"/>
                <a:ea typeface="メイリオ" panose="020B0604030504040204" pitchFamily="50" charset="-128"/>
              </a:rPr>
              <a:t>/</a:t>
            </a:r>
            <a:r>
              <a:rPr lang="ja-JP" altLang="en-US" sz="1800" dirty="0">
                <a:latin typeface="メイリオ" panose="020B0604030504040204" pitchFamily="50" charset="-128"/>
                <a:ea typeface="メイリオ" panose="020B0604030504040204" pitchFamily="50" charset="-128"/>
              </a:rPr>
              <a:t>２以内（補助上限：</a:t>
            </a:r>
            <a:r>
              <a:rPr lang="en-US" altLang="ja-JP" sz="1800" dirty="0">
                <a:latin typeface="メイリオ" panose="020B0604030504040204" pitchFamily="50" charset="-128"/>
                <a:ea typeface="メイリオ" panose="020B0604030504040204" pitchFamily="50" charset="-128"/>
              </a:rPr>
              <a:t>30,000</a:t>
            </a:r>
            <a:r>
              <a:rPr lang="ja-JP" altLang="en-US" sz="1800" dirty="0">
                <a:latin typeface="メイリオ" panose="020B0604030504040204" pitchFamily="50" charset="-128"/>
                <a:ea typeface="メイリオ" panose="020B0604030504040204" pitchFamily="50" charset="-128"/>
              </a:rPr>
              <a:t>千円）</a:t>
            </a:r>
            <a:endParaRPr kumimoji="1" lang="ja-JP" altLang="en-US" sz="1400" dirty="0">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6639A6F5-C957-077C-3782-0F7EF958DB31}"/>
              </a:ext>
            </a:extLst>
          </p:cNvPr>
          <p:cNvSpPr txBox="1"/>
          <p:nvPr/>
        </p:nvSpPr>
        <p:spPr>
          <a:xfrm>
            <a:off x="485521" y="7240243"/>
            <a:ext cx="6940225" cy="923330"/>
          </a:xfrm>
          <a:prstGeom prst="rect">
            <a:avLst/>
          </a:prstGeom>
          <a:noFill/>
        </p:spPr>
        <p:txBody>
          <a:bodyPr wrap="square" rtlCol="0">
            <a:spAutoFit/>
          </a:bodyPr>
          <a:lstStyle/>
          <a:p>
            <a:r>
              <a:rPr lang="ja-JP" altLang="en-US" sz="1800" dirty="0">
                <a:latin typeface="メイリオ" panose="020B0604030504040204" pitchFamily="50" charset="-128"/>
                <a:ea typeface="メイリオ" panose="020B0604030504040204" pitchFamily="50" charset="-128"/>
              </a:rPr>
              <a:t>認定農業者又は認定新規就農者</a:t>
            </a:r>
            <a:endParaRPr lang="en-US" altLang="ja-JP" sz="1800" dirty="0">
              <a:latin typeface="メイリオ" panose="020B0604030504040204" pitchFamily="50" charset="-128"/>
              <a:ea typeface="メイリオ" panose="020B0604030504040204" pitchFamily="50" charset="-128"/>
            </a:endParaRPr>
          </a:p>
          <a:p>
            <a:r>
              <a:rPr lang="ja-JP" altLang="en-US" sz="1800" dirty="0">
                <a:latin typeface="メイリオ" panose="020B0604030504040204" pitchFamily="50" charset="-128"/>
                <a:ea typeface="メイリオ" panose="020B0604030504040204" pitchFamily="50" charset="-128"/>
              </a:rPr>
              <a:t>（面積要件等により産地生産基盤パワーアップ事業等の国庫事業の対象外となっている者）</a:t>
            </a:r>
            <a:endParaRPr kumimoji="1" lang="ja-JP" altLang="en-US" sz="1800" dirty="0">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8E67DF5F-6822-5F2C-1208-CB9805165FCB}"/>
              </a:ext>
            </a:extLst>
          </p:cNvPr>
          <p:cNvSpPr txBox="1"/>
          <p:nvPr/>
        </p:nvSpPr>
        <p:spPr>
          <a:xfrm>
            <a:off x="73160" y="145668"/>
            <a:ext cx="7413676" cy="523220"/>
          </a:xfrm>
          <a:prstGeom prst="rect">
            <a:avLst/>
          </a:prstGeom>
          <a:noFill/>
          <a:ln>
            <a:noFill/>
          </a:ln>
        </p:spPr>
        <p:txBody>
          <a:bodyPr wrap="square" rtlCol="0">
            <a:spAutoFit/>
          </a:bodyPr>
          <a:lstStyle/>
          <a:p>
            <a:pPr algn="ctr"/>
            <a:r>
              <a:rPr lang="ja-JP" altLang="en-US" sz="2800" b="1" dirty="0">
                <a:solidFill>
                  <a:schemeClr val="bg1"/>
                </a:solidFill>
                <a:latin typeface="メイリオ" panose="020B0604030504040204" pitchFamily="50" charset="-128"/>
                <a:ea typeface="メイリオ" panose="020B0604030504040204" pitchFamily="50" charset="-128"/>
              </a:rPr>
              <a:t>令和８年度園芸用施設・設備導入等支援事業</a:t>
            </a:r>
            <a:endParaRPr lang="en-US" altLang="ja-JP" sz="2800" b="1" dirty="0">
              <a:solidFill>
                <a:schemeClr val="bg1"/>
              </a:solidFill>
              <a:latin typeface="メイリオ" panose="020B0604030504040204" pitchFamily="50" charset="-128"/>
              <a:ea typeface="メイリオ" panose="020B0604030504040204" pitchFamily="50" charset="-128"/>
            </a:endParaRPr>
          </a:p>
        </p:txBody>
      </p:sp>
      <p:grpSp>
        <p:nvGrpSpPr>
          <p:cNvPr id="55" name="グループ化 54">
            <a:extLst>
              <a:ext uri="{FF2B5EF4-FFF2-40B4-BE49-F238E27FC236}">
                <a16:creationId xmlns:a16="http://schemas.microsoft.com/office/drawing/2014/main" id="{A9CC1DC3-F873-1A89-A167-2427DD6F45E2}"/>
              </a:ext>
            </a:extLst>
          </p:cNvPr>
          <p:cNvGrpSpPr/>
          <p:nvPr/>
        </p:nvGrpSpPr>
        <p:grpSpPr>
          <a:xfrm>
            <a:off x="737164" y="9749243"/>
            <a:ext cx="699247" cy="540000"/>
            <a:chOff x="892144" y="8777677"/>
            <a:chExt cx="699247" cy="540000"/>
          </a:xfrm>
        </p:grpSpPr>
        <p:sp>
          <p:nvSpPr>
            <p:cNvPr id="3" name="正方形/長方形 2">
              <a:extLst>
                <a:ext uri="{FF2B5EF4-FFF2-40B4-BE49-F238E27FC236}">
                  <a16:creationId xmlns:a16="http://schemas.microsoft.com/office/drawing/2014/main" id="{AEAA01E0-B8D7-C247-4E6E-21E8D10C3A17}"/>
                </a:ext>
              </a:extLst>
            </p:cNvPr>
            <p:cNvSpPr/>
            <p:nvPr/>
          </p:nvSpPr>
          <p:spPr>
            <a:xfrm>
              <a:off x="892144" y="8777677"/>
              <a:ext cx="699247" cy="54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E65D5A3D-A710-DE53-B878-BC782B5A6AD9}"/>
                </a:ext>
              </a:extLst>
            </p:cNvPr>
            <p:cNvSpPr txBox="1"/>
            <p:nvPr/>
          </p:nvSpPr>
          <p:spPr>
            <a:xfrm>
              <a:off x="910595" y="8863011"/>
              <a:ext cx="662344" cy="369332"/>
            </a:xfrm>
            <a:prstGeom prst="rect">
              <a:avLst/>
            </a:prstGeom>
            <a:noFill/>
          </p:spPr>
          <p:txBody>
            <a:bodyPr wrap="square" rtlCol="0" anchor="ctr" anchorCtr="0">
              <a:spAutoFit/>
            </a:bodyPr>
            <a:lstStyle/>
            <a:p>
              <a:pPr algn="ctr"/>
              <a:r>
                <a:rPr lang="ja-JP" altLang="en-US" sz="1800" dirty="0">
                  <a:latin typeface="メイリオ" panose="020B0604030504040204" pitchFamily="50" charset="-128"/>
                  <a:ea typeface="メイリオ" panose="020B0604030504040204" pitchFamily="50" charset="-128"/>
                </a:rPr>
                <a:t>県</a:t>
              </a:r>
              <a:endParaRPr kumimoji="1" lang="ja-JP" altLang="en-US" sz="1400" dirty="0">
                <a:latin typeface="メイリオ" panose="020B0604030504040204" pitchFamily="50" charset="-128"/>
                <a:ea typeface="メイリオ" panose="020B0604030504040204" pitchFamily="50" charset="-128"/>
              </a:endParaRPr>
            </a:p>
          </p:txBody>
        </p:sp>
      </p:grpSp>
      <p:grpSp>
        <p:nvGrpSpPr>
          <p:cNvPr id="57" name="グループ化 56">
            <a:extLst>
              <a:ext uri="{FF2B5EF4-FFF2-40B4-BE49-F238E27FC236}">
                <a16:creationId xmlns:a16="http://schemas.microsoft.com/office/drawing/2014/main" id="{6D412705-7879-85DC-E76B-66BB3AC4B666}"/>
              </a:ext>
            </a:extLst>
          </p:cNvPr>
          <p:cNvGrpSpPr/>
          <p:nvPr/>
        </p:nvGrpSpPr>
        <p:grpSpPr>
          <a:xfrm>
            <a:off x="3317770" y="9749243"/>
            <a:ext cx="1044747" cy="540000"/>
            <a:chOff x="3007810" y="8701477"/>
            <a:chExt cx="1044747" cy="540000"/>
          </a:xfrm>
        </p:grpSpPr>
        <p:sp>
          <p:nvSpPr>
            <p:cNvPr id="6" name="正方形/長方形 5">
              <a:extLst>
                <a:ext uri="{FF2B5EF4-FFF2-40B4-BE49-F238E27FC236}">
                  <a16:creationId xmlns:a16="http://schemas.microsoft.com/office/drawing/2014/main" id="{C3737CBC-6F96-F34A-B9CF-6BFA6560BC0B}"/>
                </a:ext>
              </a:extLst>
            </p:cNvPr>
            <p:cNvSpPr/>
            <p:nvPr/>
          </p:nvSpPr>
          <p:spPr>
            <a:xfrm>
              <a:off x="3007810" y="8701477"/>
              <a:ext cx="1044747" cy="54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62916AB-6610-DC39-CE99-6DBFB4B7289A}"/>
                </a:ext>
              </a:extLst>
            </p:cNvPr>
            <p:cNvSpPr txBox="1"/>
            <p:nvPr/>
          </p:nvSpPr>
          <p:spPr>
            <a:xfrm>
              <a:off x="3199011" y="8786811"/>
              <a:ext cx="662344" cy="369332"/>
            </a:xfrm>
            <a:prstGeom prst="rect">
              <a:avLst/>
            </a:prstGeom>
            <a:noFill/>
          </p:spPr>
          <p:txBody>
            <a:bodyPr wrap="square" rtlCol="0" anchor="ctr" anchorCtr="0">
              <a:spAutoFit/>
            </a:bodyPr>
            <a:lstStyle/>
            <a:p>
              <a:pPr algn="ctr"/>
              <a:r>
                <a:rPr lang="ja-JP" altLang="en-US" sz="1800" dirty="0">
                  <a:latin typeface="メイリオ" panose="020B0604030504040204" pitchFamily="50" charset="-128"/>
                  <a:ea typeface="メイリオ" panose="020B0604030504040204" pitchFamily="50" charset="-128"/>
                </a:rPr>
                <a:t>市町</a:t>
              </a:r>
              <a:endParaRPr kumimoji="1" lang="ja-JP" altLang="en-US" sz="1400" dirty="0">
                <a:latin typeface="メイリオ" panose="020B0604030504040204" pitchFamily="50" charset="-128"/>
                <a:ea typeface="メイリオ" panose="020B0604030504040204" pitchFamily="50" charset="-128"/>
              </a:endParaRPr>
            </a:p>
          </p:txBody>
        </p:sp>
      </p:grpSp>
      <p:grpSp>
        <p:nvGrpSpPr>
          <p:cNvPr id="58" name="グループ化 57">
            <a:extLst>
              <a:ext uri="{FF2B5EF4-FFF2-40B4-BE49-F238E27FC236}">
                <a16:creationId xmlns:a16="http://schemas.microsoft.com/office/drawing/2014/main" id="{27976032-7B44-7F3C-9402-FF5C54E5EE89}"/>
              </a:ext>
            </a:extLst>
          </p:cNvPr>
          <p:cNvGrpSpPr/>
          <p:nvPr/>
        </p:nvGrpSpPr>
        <p:grpSpPr>
          <a:xfrm>
            <a:off x="5795748" y="9749243"/>
            <a:ext cx="1252054" cy="540000"/>
            <a:chOff x="5485788" y="8701477"/>
            <a:chExt cx="1252054" cy="540000"/>
          </a:xfrm>
        </p:grpSpPr>
        <p:sp>
          <p:nvSpPr>
            <p:cNvPr id="8" name="正方形/長方形 7">
              <a:extLst>
                <a:ext uri="{FF2B5EF4-FFF2-40B4-BE49-F238E27FC236}">
                  <a16:creationId xmlns:a16="http://schemas.microsoft.com/office/drawing/2014/main" id="{C59BCFE3-20C8-5DD3-6E6F-9E7A803D8F02}"/>
                </a:ext>
              </a:extLst>
            </p:cNvPr>
            <p:cNvSpPr/>
            <p:nvPr/>
          </p:nvSpPr>
          <p:spPr>
            <a:xfrm>
              <a:off x="5485788" y="8701477"/>
              <a:ext cx="1252054" cy="54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3545C22D-1538-F951-D5A6-3CEE1A184BAE}"/>
                </a:ext>
              </a:extLst>
            </p:cNvPr>
            <p:cNvSpPr txBox="1"/>
            <p:nvPr/>
          </p:nvSpPr>
          <p:spPr>
            <a:xfrm>
              <a:off x="5589442" y="8786811"/>
              <a:ext cx="1044747" cy="369332"/>
            </a:xfrm>
            <a:prstGeom prst="rect">
              <a:avLst/>
            </a:prstGeom>
            <a:noFill/>
          </p:spPr>
          <p:txBody>
            <a:bodyPr wrap="square" rtlCol="0" anchor="ctr" anchorCtr="0">
              <a:spAutoFit/>
            </a:bodyPr>
            <a:lstStyle/>
            <a:p>
              <a:pPr algn="ctr"/>
              <a:r>
                <a:rPr kumimoji="1" lang="ja-JP" altLang="en-US" sz="1800" dirty="0">
                  <a:latin typeface="メイリオ" panose="020B0604030504040204" pitchFamily="50" charset="-128"/>
                  <a:ea typeface="メイリオ" panose="020B0604030504040204" pitchFamily="50" charset="-128"/>
                </a:rPr>
                <a:t>農業者</a:t>
              </a:r>
              <a:endParaRPr kumimoji="1" lang="ja-JP" altLang="en-US" sz="1400" dirty="0">
                <a:latin typeface="メイリオ" panose="020B0604030504040204" pitchFamily="50" charset="-128"/>
                <a:ea typeface="メイリオ" panose="020B0604030504040204" pitchFamily="50" charset="-128"/>
              </a:endParaRPr>
            </a:p>
          </p:txBody>
        </p:sp>
      </p:grpSp>
      <p:cxnSp>
        <p:nvCxnSpPr>
          <p:cNvPr id="16" name="直線矢印コネクタ 15">
            <a:extLst>
              <a:ext uri="{FF2B5EF4-FFF2-40B4-BE49-F238E27FC236}">
                <a16:creationId xmlns:a16="http://schemas.microsoft.com/office/drawing/2014/main" id="{1E1CB808-9B9C-848B-49AD-CD64CB34967D}"/>
              </a:ext>
            </a:extLst>
          </p:cNvPr>
          <p:cNvCxnSpPr>
            <a:cxnSpLocks/>
            <a:stCxn id="3" idx="3"/>
            <a:endCxn id="6" idx="1"/>
          </p:cNvCxnSpPr>
          <p:nvPr/>
        </p:nvCxnSpPr>
        <p:spPr>
          <a:xfrm>
            <a:off x="1436411" y="10019243"/>
            <a:ext cx="1881359" cy="0"/>
          </a:xfrm>
          <a:prstGeom prst="straightConnector1">
            <a:avLst/>
          </a:pr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D36F2722-80CB-0E52-BAA2-B610C9EA5596}"/>
              </a:ext>
            </a:extLst>
          </p:cNvPr>
          <p:cNvCxnSpPr>
            <a:cxnSpLocks/>
            <a:stCxn id="6" idx="3"/>
            <a:endCxn id="8" idx="1"/>
          </p:cNvCxnSpPr>
          <p:nvPr/>
        </p:nvCxnSpPr>
        <p:spPr>
          <a:xfrm>
            <a:off x="4362517" y="10019243"/>
            <a:ext cx="1433231" cy="0"/>
          </a:xfrm>
          <a:prstGeom prst="straightConnector1">
            <a:avLst/>
          </a:pr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487D2FF3-8A47-8BE7-44E8-AD2DA51FB32A}"/>
              </a:ext>
            </a:extLst>
          </p:cNvPr>
          <p:cNvSpPr txBox="1"/>
          <p:nvPr/>
        </p:nvSpPr>
        <p:spPr>
          <a:xfrm>
            <a:off x="1375370" y="9491750"/>
            <a:ext cx="1942399" cy="523220"/>
          </a:xfrm>
          <a:prstGeom prst="rect">
            <a:avLst/>
          </a:prstGeom>
          <a:noFill/>
        </p:spPr>
        <p:txBody>
          <a:bodyPr wrap="square" rtlCol="0">
            <a:spAutoFit/>
          </a:bodyPr>
          <a:lstStyle/>
          <a:p>
            <a:pPr algn="ctr"/>
            <a:r>
              <a:rPr lang="ja-JP" altLang="en-US" sz="1400" dirty="0">
                <a:latin typeface="メイリオ" panose="020B0604030504040204" pitchFamily="50" charset="-128"/>
                <a:ea typeface="メイリオ" panose="020B0604030504040204" pitchFamily="50" charset="-128"/>
              </a:rPr>
              <a:t>補助金</a:t>
            </a:r>
            <a:endParaRPr lang="en-US" altLang="ja-JP" sz="1400" dirty="0">
              <a:latin typeface="メイリオ" panose="020B0604030504040204" pitchFamily="50" charset="-128"/>
              <a:ea typeface="メイリオ" panose="020B0604030504040204" pitchFamily="50" charset="-128"/>
            </a:endParaRPr>
          </a:p>
          <a:p>
            <a:pPr algn="ctr"/>
            <a:r>
              <a:rPr lang="ja-JP" altLang="en-US" sz="1400" dirty="0">
                <a:latin typeface="メイリオ" panose="020B0604030504040204" pitchFamily="50" charset="-128"/>
                <a:ea typeface="メイリオ" panose="020B0604030504040204" pitchFamily="50" charset="-128"/>
              </a:rPr>
              <a:t>１</a:t>
            </a:r>
            <a:r>
              <a:rPr lang="en-US" altLang="ja-JP" sz="1400" dirty="0">
                <a:latin typeface="メイリオ" panose="020B0604030504040204" pitchFamily="50" charset="-128"/>
                <a:ea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rPr>
              <a:t>２以内</a:t>
            </a:r>
            <a:endParaRPr kumimoji="1" lang="ja-JP" altLang="en-US" sz="1400" dirty="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531EBB10-C096-5F8E-CA96-76D4247D4734}"/>
              </a:ext>
            </a:extLst>
          </p:cNvPr>
          <p:cNvSpPr txBox="1"/>
          <p:nvPr/>
        </p:nvSpPr>
        <p:spPr>
          <a:xfrm>
            <a:off x="4189483" y="9523712"/>
            <a:ext cx="1760623" cy="307777"/>
          </a:xfrm>
          <a:prstGeom prst="rect">
            <a:avLst/>
          </a:prstGeom>
          <a:noFill/>
        </p:spPr>
        <p:txBody>
          <a:bodyPr wrap="square" rtlCol="0">
            <a:spAutoFit/>
          </a:bodyPr>
          <a:lstStyle/>
          <a:p>
            <a:pPr algn="ctr"/>
            <a:r>
              <a:rPr lang="ja-JP" altLang="en-US" sz="1400" dirty="0">
                <a:latin typeface="メイリオ" panose="020B0604030504040204" pitchFamily="50" charset="-128"/>
                <a:ea typeface="メイリオ" panose="020B0604030504040204" pitchFamily="50" charset="-128"/>
              </a:rPr>
              <a:t>補助金</a:t>
            </a:r>
            <a:endParaRPr lang="en-US" altLang="ja-JP" sz="1400" dirty="0">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66C1A196-9D3E-E83F-E095-93E9F2C654EC}"/>
              </a:ext>
            </a:extLst>
          </p:cNvPr>
          <p:cNvSpPr txBox="1"/>
          <p:nvPr/>
        </p:nvSpPr>
        <p:spPr>
          <a:xfrm>
            <a:off x="615492" y="3765554"/>
            <a:ext cx="6541754" cy="369332"/>
          </a:xfrm>
          <a:prstGeom prst="rect">
            <a:avLst/>
          </a:prstGeom>
          <a:noFill/>
        </p:spPr>
        <p:txBody>
          <a:bodyPr wrap="square" rtlCol="0">
            <a:spAutoFit/>
          </a:bodyPr>
          <a:lstStyle/>
          <a:p>
            <a:r>
              <a:rPr kumimoji="1" lang="ja-JP" altLang="en-US" sz="1800" dirty="0">
                <a:latin typeface="メイリオ" panose="020B0604030504040204" pitchFamily="50" charset="-128"/>
                <a:ea typeface="メイリオ" panose="020B0604030504040204" pitchFamily="50" charset="-128"/>
              </a:rPr>
              <a:t>園芸用ハウスの新設導入による施設規模の拡大の取組を支援</a:t>
            </a:r>
          </a:p>
        </p:txBody>
      </p:sp>
      <p:sp>
        <p:nvSpPr>
          <p:cNvPr id="18" name="テキスト ボックス 17">
            <a:extLst>
              <a:ext uri="{FF2B5EF4-FFF2-40B4-BE49-F238E27FC236}">
                <a16:creationId xmlns:a16="http://schemas.microsoft.com/office/drawing/2014/main" id="{F1BEB819-3AE3-B359-90CE-5075BBA40EBE}"/>
              </a:ext>
            </a:extLst>
          </p:cNvPr>
          <p:cNvSpPr txBox="1"/>
          <p:nvPr/>
        </p:nvSpPr>
        <p:spPr>
          <a:xfrm>
            <a:off x="367633" y="4234291"/>
            <a:ext cx="3342779" cy="369332"/>
          </a:xfrm>
          <a:prstGeom prst="rect">
            <a:avLst/>
          </a:prstGeom>
          <a:noFill/>
        </p:spPr>
        <p:txBody>
          <a:bodyPr wrap="square" rtlCol="0">
            <a:spAutoFit/>
          </a:bodyPr>
          <a:lstStyle/>
          <a:p>
            <a:r>
              <a:rPr lang="ja-JP" altLang="en-US" sz="1800" b="1" dirty="0">
                <a:latin typeface="メイリオ" panose="020B0604030504040204" pitchFamily="50" charset="-128"/>
                <a:ea typeface="メイリオ" panose="020B0604030504040204" pitchFamily="50" charset="-128"/>
              </a:rPr>
              <a:t>②ハウスリノベーション支援</a:t>
            </a:r>
            <a:endParaRPr kumimoji="1" lang="ja-JP" altLang="en-US" sz="1800" b="1" dirty="0">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4140633A-5B3A-8AA8-094A-7B02DA371B12}"/>
              </a:ext>
            </a:extLst>
          </p:cNvPr>
          <p:cNvSpPr txBox="1"/>
          <p:nvPr/>
        </p:nvSpPr>
        <p:spPr>
          <a:xfrm>
            <a:off x="367633" y="5261230"/>
            <a:ext cx="3585300" cy="369332"/>
          </a:xfrm>
          <a:prstGeom prst="rect">
            <a:avLst/>
          </a:prstGeom>
          <a:noFill/>
        </p:spPr>
        <p:txBody>
          <a:bodyPr wrap="square" rtlCol="0">
            <a:spAutoFit/>
          </a:bodyPr>
          <a:lstStyle/>
          <a:p>
            <a:r>
              <a:rPr lang="ja-JP" altLang="en-US" sz="1800" b="1" dirty="0">
                <a:latin typeface="メイリオ" panose="020B0604030504040204" pitchFamily="50" charset="-128"/>
                <a:ea typeface="メイリオ" panose="020B0604030504040204" pitchFamily="50" charset="-128"/>
              </a:rPr>
              <a:t>③省エネ加温機器等導入支援</a:t>
            </a:r>
            <a:endParaRPr kumimoji="1" lang="ja-JP" altLang="en-US" sz="1800" b="1" dirty="0">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5E93D31C-6C0E-A057-9F30-0D8F0C1FFEFA}"/>
              </a:ext>
            </a:extLst>
          </p:cNvPr>
          <p:cNvSpPr txBox="1"/>
          <p:nvPr/>
        </p:nvSpPr>
        <p:spPr>
          <a:xfrm>
            <a:off x="367633" y="3425123"/>
            <a:ext cx="2683262" cy="369332"/>
          </a:xfrm>
          <a:prstGeom prst="rect">
            <a:avLst/>
          </a:prstGeom>
          <a:noFill/>
        </p:spPr>
        <p:txBody>
          <a:bodyPr wrap="square" rtlCol="0">
            <a:spAutoFit/>
          </a:bodyPr>
          <a:lstStyle/>
          <a:p>
            <a:r>
              <a:rPr kumimoji="1" lang="ja-JP" altLang="en-US" sz="1800" b="1" dirty="0">
                <a:latin typeface="メイリオ" panose="020B0604030504040204" pitchFamily="50" charset="-128"/>
                <a:ea typeface="メイリオ" panose="020B0604030504040204" pitchFamily="50" charset="-128"/>
              </a:rPr>
              <a:t>①ハウス導入支援</a:t>
            </a:r>
          </a:p>
        </p:txBody>
      </p:sp>
      <p:sp>
        <p:nvSpPr>
          <p:cNvPr id="23" name="テキスト ボックス 22">
            <a:extLst>
              <a:ext uri="{FF2B5EF4-FFF2-40B4-BE49-F238E27FC236}">
                <a16:creationId xmlns:a16="http://schemas.microsoft.com/office/drawing/2014/main" id="{738C4330-D6BD-FD8E-C3F3-57A08C41D298}"/>
              </a:ext>
            </a:extLst>
          </p:cNvPr>
          <p:cNvSpPr txBox="1"/>
          <p:nvPr/>
        </p:nvSpPr>
        <p:spPr>
          <a:xfrm>
            <a:off x="615493" y="4566612"/>
            <a:ext cx="6668670" cy="646331"/>
          </a:xfrm>
          <a:prstGeom prst="rect">
            <a:avLst/>
          </a:prstGeom>
          <a:noFill/>
        </p:spPr>
        <p:txBody>
          <a:bodyPr wrap="square" rtlCol="0">
            <a:spAutoFit/>
          </a:bodyPr>
          <a:lstStyle/>
          <a:p>
            <a:r>
              <a:rPr kumimoji="1" lang="ja-JP" altLang="en-US" sz="1800" dirty="0">
                <a:latin typeface="メイリオ" panose="020B0604030504040204" pitchFamily="50" charset="-128"/>
                <a:ea typeface="メイリオ" panose="020B0604030504040204" pitchFamily="50" charset="-128"/>
              </a:rPr>
              <a:t>既存の園芸用ハウスの改修等による長寿命化及び高度化の取組を支援</a:t>
            </a:r>
          </a:p>
        </p:txBody>
      </p:sp>
      <p:sp>
        <p:nvSpPr>
          <p:cNvPr id="24" name="テキスト ボックス 23">
            <a:extLst>
              <a:ext uri="{FF2B5EF4-FFF2-40B4-BE49-F238E27FC236}">
                <a16:creationId xmlns:a16="http://schemas.microsoft.com/office/drawing/2014/main" id="{37DE0107-1542-59E5-D26A-BB1D1BCFE0B6}"/>
              </a:ext>
            </a:extLst>
          </p:cNvPr>
          <p:cNvSpPr txBox="1"/>
          <p:nvPr/>
        </p:nvSpPr>
        <p:spPr>
          <a:xfrm>
            <a:off x="615492" y="5618890"/>
            <a:ext cx="6798642" cy="646331"/>
          </a:xfrm>
          <a:prstGeom prst="rect">
            <a:avLst/>
          </a:prstGeom>
          <a:noFill/>
        </p:spPr>
        <p:txBody>
          <a:bodyPr wrap="square" rtlCol="0">
            <a:spAutoFit/>
          </a:bodyPr>
          <a:lstStyle/>
          <a:p>
            <a:r>
              <a:rPr kumimoji="1" lang="ja-JP" altLang="en-US" sz="1800" dirty="0">
                <a:latin typeface="メイリオ" panose="020B0604030504040204" pitchFamily="50" charset="-128"/>
                <a:ea typeface="メイリオ" panose="020B0604030504040204" pitchFamily="50" charset="-128"/>
              </a:rPr>
              <a:t>省エネ加温機器等の導入・更新による燃油使用量削減の取組を支援</a:t>
            </a:r>
          </a:p>
        </p:txBody>
      </p:sp>
      <p:grpSp>
        <p:nvGrpSpPr>
          <p:cNvPr id="59" name="グループ化 58">
            <a:extLst>
              <a:ext uri="{FF2B5EF4-FFF2-40B4-BE49-F238E27FC236}">
                <a16:creationId xmlns:a16="http://schemas.microsoft.com/office/drawing/2014/main" id="{64566A3D-000F-9847-70FE-63324F6E0C59}"/>
              </a:ext>
            </a:extLst>
          </p:cNvPr>
          <p:cNvGrpSpPr/>
          <p:nvPr/>
        </p:nvGrpSpPr>
        <p:grpSpPr>
          <a:xfrm>
            <a:off x="286012" y="976853"/>
            <a:ext cx="1654800" cy="539954"/>
            <a:chOff x="245671" y="1178558"/>
            <a:chExt cx="1654800" cy="539954"/>
          </a:xfrm>
        </p:grpSpPr>
        <p:sp>
          <p:nvSpPr>
            <p:cNvPr id="46" name="正方形/長方形 45">
              <a:extLst>
                <a:ext uri="{FF2B5EF4-FFF2-40B4-BE49-F238E27FC236}">
                  <a16:creationId xmlns:a16="http://schemas.microsoft.com/office/drawing/2014/main" id="{7A9D865F-336E-E984-A476-AAAE0711447D}"/>
                </a:ext>
              </a:extLst>
            </p:cNvPr>
            <p:cNvSpPr/>
            <p:nvPr/>
          </p:nvSpPr>
          <p:spPr>
            <a:xfrm>
              <a:off x="245671" y="1178558"/>
              <a:ext cx="1654800" cy="539954"/>
            </a:xfrm>
            <a:prstGeom prst="rect">
              <a:avLst/>
            </a:prstGeom>
            <a:solidFill>
              <a:schemeClr val="accent1">
                <a:lumMod val="20000"/>
                <a:lumOff val="80000"/>
              </a:schemeClr>
            </a:solidFill>
            <a:ln w="254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a:extLst>
                <a:ext uri="{FF2B5EF4-FFF2-40B4-BE49-F238E27FC236}">
                  <a16:creationId xmlns:a16="http://schemas.microsoft.com/office/drawing/2014/main" id="{E3300487-A18C-9F32-9424-0F9A45F07504}"/>
                </a:ext>
              </a:extLst>
            </p:cNvPr>
            <p:cNvSpPr txBox="1"/>
            <p:nvPr/>
          </p:nvSpPr>
          <p:spPr>
            <a:xfrm>
              <a:off x="413487" y="1263869"/>
              <a:ext cx="1319169" cy="369332"/>
            </a:xfrm>
            <a:prstGeom prst="rect">
              <a:avLst/>
            </a:prstGeom>
            <a:noFill/>
          </p:spPr>
          <p:txBody>
            <a:bodyPr wrap="square" rtlCol="0" anchor="ctr" anchorCtr="0">
              <a:spAutoFit/>
            </a:bodyPr>
            <a:lstStyle/>
            <a:p>
              <a:pPr algn="ctr"/>
              <a:r>
                <a:rPr lang="ja-JP" altLang="en-US" sz="1800" b="1" dirty="0">
                  <a:latin typeface="メイリオ" panose="020B0604030504040204" pitchFamily="50" charset="-128"/>
                  <a:ea typeface="メイリオ" panose="020B0604030504040204" pitchFamily="50" charset="-128"/>
                </a:rPr>
                <a:t>事業目的</a:t>
              </a:r>
              <a:endParaRPr kumimoji="1" lang="ja-JP" altLang="en-US" sz="1800" b="1" dirty="0">
                <a:latin typeface="メイリオ" panose="020B0604030504040204" pitchFamily="50" charset="-128"/>
                <a:ea typeface="メイリオ" panose="020B0604030504040204" pitchFamily="50" charset="-128"/>
              </a:endParaRPr>
            </a:p>
          </p:txBody>
        </p:sp>
      </p:grpSp>
      <p:grpSp>
        <p:nvGrpSpPr>
          <p:cNvPr id="60" name="グループ化 59">
            <a:extLst>
              <a:ext uri="{FF2B5EF4-FFF2-40B4-BE49-F238E27FC236}">
                <a16:creationId xmlns:a16="http://schemas.microsoft.com/office/drawing/2014/main" id="{E5F179DB-0A61-8DF4-76FD-8FAD58E0A7BE}"/>
              </a:ext>
            </a:extLst>
          </p:cNvPr>
          <p:cNvGrpSpPr/>
          <p:nvPr/>
        </p:nvGrpSpPr>
        <p:grpSpPr>
          <a:xfrm>
            <a:off x="286012" y="2777139"/>
            <a:ext cx="1654800" cy="539954"/>
            <a:chOff x="332626" y="2790586"/>
            <a:chExt cx="1654800" cy="539954"/>
          </a:xfrm>
        </p:grpSpPr>
        <p:sp>
          <p:nvSpPr>
            <p:cNvPr id="52" name="正方形/長方形 51">
              <a:extLst>
                <a:ext uri="{FF2B5EF4-FFF2-40B4-BE49-F238E27FC236}">
                  <a16:creationId xmlns:a16="http://schemas.microsoft.com/office/drawing/2014/main" id="{89D62DF6-8958-C250-00D4-F9F4B074E6D6}"/>
                </a:ext>
              </a:extLst>
            </p:cNvPr>
            <p:cNvSpPr/>
            <p:nvPr/>
          </p:nvSpPr>
          <p:spPr>
            <a:xfrm>
              <a:off x="332626" y="2790586"/>
              <a:ext cx="1654800" cy="539954"/>
            </a:xfrm>
            <a:prstGeom prst="rect">
              <a:avLst/>
            </a:prstGeom>
            <a:solidFill>
              <a:schemeClr val="accent1">
                <a:lumMod val="20000"/>
                <a:lumOff val="80000"/>
              </a:schemeClr>
            </a:solidFill>
            <a:ln w="254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5CDC5EB0-B64D-70C0-8814-3F1F8F876885}"/>
                </a:ext>
              </a:extLst>
            </p:cNvPr>
            <p:cNvSpPr txBox="1"/>
            <p:nvPr/>
          </p:nvSpPr>
          <p:spPr>
            <a:xfrm>
              <a:off x="601886" y="2875897"/>
              <a:ext cx="1116281" cy="369332"/>
            </a:xfrm>
            <a:prstGeom prst="rect">
              <a:avLst/>
            </a:prstGeom>
            <a:noFill/>
          </p:spPr>
          <p:txBody>
            <a:bodyPr wrap="square" rtlCol="0" anchor="ctr" anchorCtr="0">
              <a:spAutoFit/>
            </a:bodyPr>
            <a:lstStyle/>
            <a:p>
              <a:pPr algn="ctr"/>
              <a:r>
                <a:rPr kumimoji="1" lang="ja-JP" altLang="en-US" sz="1800" b="1" dirty="0">
                  <a:latin typeface="メイリオ" panose="020B0604030504040204" pitchFamily="50" charset="-128"/>
                  <a:ea typeface="メイリオ" panose="020B0604030504040204" pitchFamily="50" charset="-128"/>
                </a:rPr>
                <a:t>メニュー</a:t>
              </a:r>
            </a:p>
          </p:txBody>
        </p:sp>
      </p:grpSp>
      <p:grpSp>
        <p:nvGrpSpPr>
          <p:cNvPr id="61" name="グループ化 60">
            <a:extLst>
              <a:ext uri="{FF2B5EF4-FFF2-40B4-BE49-F238E27FC236}">
                <a16:creationId xmlns:a16="http://schemas.microsoft.com/office/drawing/2014/main" id="{9946D59E-B50B-9809-E7DD-90460CCEC3D1}"/>
              </a:ext>
            </a:extLst>
          </p:cNvPr>
          <p:cNvGrpSpPr/>
          <p:nvPr/>
        </p:nvGrpSpPr>
        <p:grpSpPr>
          <a:xfrm>
            <a:off x="286012" y="6539124"/>
            <a:ext cx="1654800" cy="539954"/>
            <a:chOff x="413493" y="6061185"/>
            <a:chExt cx="1654800" cy="539954"/>
          </a:xfrm>
        </p:grpSpPr>
        <p:sp>
          <p:nvSpPr>
            <p:cNvPr id="50" name="正方形/長方形 49">
              <a:extLst>
                <a:ext uri="{FF2B5EF4-FFF2-40B4-BE49-F238E27FC236}">
                  <a16:creationId xmlns:a16="http://schemas.microsoft.com/office/drawing/2014/main" id="{6376FB07-EBB4-05CB-9F1E-3BBF23ABED0D}"/>
                </a:ext>
              </a:extLst>
            </p:cNvPr>
            <p:cNvSpPr/>
            <p:nvPr/>
          </p:nvSpPr>
          <p:spPr>
            <a:xfrm>
              <a:off x="413493" y="6061185"/>
              <a:ext cx="1654800" cy="539954"/>
            </a:xfrm>
            <a:prstGeom prst="rect">
              <a:avLst/>
            </a:prstGeom>
            <a:solidFill>
              <a:schemeClr val="accent1">
                <a:lumMod val="20000"/>
                <a:lumOff val="80000"/>
              </a:schemeClr>
            </a:solidFill>
            <a:ln w="254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0890556B-BA3B-4B0D-5516-3DDFB499588C}"/>
                </a:ext>
              </a:extLst>
            </p:cNvPr>
            <p:cNvSpPr txBox="1"/>
            <p:nvPr/>
          </p:nvSpPr>
          <p:spPr>
            <a:xfrm>
              <a:off x="563823" y="6146496"/>
              <a:ext cx="1354140" cy="369332"/>
            </a:xfrm>
            <a:prstGeom prst="rect">
              <a:avLst/>
            </a:prstGeom>
            <a:noFill/>
          </p:spPr>
          <p:txBody>
            <a:bodyPr wrap="square" rtlCol="0" anchor="ctr" anchorCtr="0">
              <a:spAutoFit/>
            </a:bodyPr>
            <a:lstStyle/>
            <a:p>
              <a:pPr algn="ctr"/>
              <a:r>
                <a:rPr kumimoji="1" lang="ja-JP" altLang="en-US" sz="1800" b="1" dirty="0">
                  <a:latin typeface="メイリオ" panose="020B0604030504040204" pitchFamily="50" charset="-128"/>
                  <a:ea typeface="メイリオ" panose="020B0604030504040204" pitchFamily="50" charset="-128"/>
                </a:rPr>
                <a:t>支援対象者</a:t>
              </a:r>
            </a:p>
          </p:txBody>
        </p:sp>
      </p:grpSp>
      <p:grpSp>
        <p:nvGrpSpPr>
          <p:cNvPr id="62" name="グループ化 61">
            <a:extLst>
              <a:ext uri="{FF2B5EF4-FFF2-40B4-BE49-F238E27FC236}">
                <a16:creationId xmlns:a16="http://schemas.microsoft.com/office/drawing/2014/main" id="{CB756B9B-92C5-38A3-5AE2-120D27218ABB}"/>
              </a:ext>
            </a:extLst>
          </p:cNvPr>
          <p:cNvGrpSpPr/>
          <p:nvPr/>
        </p:nvGrpSpPr>
        <p:grpSpPr>
          <a:xfrm>
            <a:off x="286012" y="8461668"/>
            <a:ext cx="1654800" cy="539954"/>
            <a:chOff x="423679" y="7609264"/>
            <a:chExt cx="1654800" cy="539954"/>
          </a:xfrm>
        </p:grpSpPr>
        <p:sp>
          <p:nvSpPr>
            <p:cNvPr id="54" name="正方形/長方形 53">
              <a:extLst>
                <a:ext uri="{FF2B5EF4-FFF2-40B4-BE49-F238E27FC236}">
                  <a16:creationId xmlns:a16="http://schemas.microsoft.com/office/drawing/2014/main" id="{9073A35A-564B-0448-D398-75C975FFEA0D}"/>
                </a:ext>
              </a:extLst>
            </p:cNvPr>
            <p:cNvSpPr/>
            <p:nvPr/>
          </p:nvSpPr>
          <p:spPr>
            <a:xfrm>
              <a:off x="423679" y="7609264"/>
              <a:ext cx="1654800" cy="539954"/>
            </a:xfrm>
            <a:prstGeom prst="rect">
              <a:avLst/>
            </a:prstGeom>
            <a:solidFill>
              <a:schemeClr val="accent1">
                <a:lumMod val="20000"/>
                <a:lumOff val="80000"/>
              </a:schemeClr>
            </a:solidFill>
            <a:ln w="254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40B0C57C-39BC-2863-B87A-CA407FA316B2}"/>
                </a:ext>
              </a:extLst>
            </p:cNvPr>
            <p:cNvSpPr txBox="1"/>
            <p:nvPr/>
          </p:nvSpPr>
          <p:spPr>
            <a:xfrm>
              <a:off x="697097" y="7694575"/>
              <a:ext cx="1107965" cy="369332"/>
            </a:xfrm>
            <a:prstGeom prst="rect">
              <a:avLst/>
            </a:prstGeom>
            <a:noFill/>
          </p:spPr>
          <p:txBody>
            <a:bodyPr wrap="square" rtlCol="0" anchor="ctr" anchorCtr="0">
              <a:spAutoFit/>
            </a:bodyPr>
            <a:lstStyle/>
            <a:p>
              <a:pPr algn="ctr"/>
              <a:r>
                <a:rPr lang="ja-JP" altLang="en-US" sz="1800" b="1" dirty="0">
                  <a:latin typeface="メイリオ" panose="020B0604030504040204" pitchFamily="50" charset="-128"/>
                  <a:ea typeface="メイリオ" panose="020B0604030504040204" pitchFamily="50" charset="-128"/>
                </a:rPr>
                <a:t>補助率</a:t>
              </a:r>
              <a:endParaRPr kumimoji="1" lang="ja-JP" altLang="en-US" sz="1800" b="1" dirty="0">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2343225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A3BB0-3211-E6DA-9614-D1CB10636FAD}"/>
            </a:ext>
          </a:extLst>
        </p:cNvPr>
        <p:cNvGrpSpPr/>
        <p:nvPr/>
      </p:nvGrpSpPr>
      <p:grpSpPr>
        <a:xfrm>
          <a:off x="0" y="0"/>
          <a:ext cx="0" cy="0"/>
          <a:chOff x="0" y="0"/>
          <a:chExt cx="0" cy="0"/>
        </a:xfrm>
      </p:grpSpPr>
      <p:sp>
        <p:nvSpPr>
          <p:cNvPr id="79" name="正方形/長方形 78">
            <a:extLst>
              <a:ext uri="{FF2B5EF4-FFF2-40B4-BE49-F238E27FC236}">
                <a16:creationId xmlns:a16="http://schemas.microsoft.com/office/drawing/2014/main" id="{F134ABD4-1355-AB7C-35EA-CA08931F4031}"/>
              </a:ext>
            </a:extLst>
          </p:cNvPr>
          <p:cNvSpPr/>
          <p:nvPr/>
        </p:nvSpPr>
        <p:spPr>
          <a:xfrm>
            <a:off x="-1" y="-4656"/>
            <a:ext cx="7559675" cy="566527"/>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C7FA6BE2-6407-6B5B-766C-B7358986F0C9}"/>
              </a:ext>
            </a:extLst>
          </p:cNvPr>
          <p:cNvSpPr txBox="1"/>
          <p:nvPr/>
        </p:nvSpPr>
        <p:spPr>
          <a:xfrm>
            <a:off x="199787" y="63994"/>
            <a:ext cx="7050827" cy="523220"/>
          </a:xfrm>
          <a:prstGeom prst="rect">
            <a:avLst/>
          </a:prstGeom>
          <a:noFill/>
          <a:ln>
            <a:noFill/>
          </a:ln>
        </p:spPr>
        <p:txBody>
          <a:bodyPr wrap="square" rtlCol="0">
            <a:spAutoFit/>
          </a:bodyPr>
          <a:lstStyle/>
          <a:p>
            <a:pPr algn="ctr"/>
            <a:r>
              <a:rPr lang="ja-JP" altLang="en-US" sz="2800" b="1" dirty="0">
                <a:latin typeface="メイリオ" panose="020B0604030504040204" pitchFamily="50" charset="-128"/>
                <a:ea typeface="メイリオ" panose="020B0604030504040204" pitchFamily="50" charset="-128"/>
              </a:rPr>
              <a:t>①ハウス導入支援</a:t>
            </a:r>
            <a:endParaRPr lang="en-US" altLang="ja-JP" sz="2800" b="1" dirty="0">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AA1FDC15-DF65-CA71-21C7-6263F978CCE6}"/>
              </a:ext>
            </a:extLst>
          </p:cNvPr>
          <p:cNvSpPr txBox="1"/>
          <p:nvPr/>
        </p:nvSpPr>
        <p:spPr>
          <a:xfrm>
            <a:off x="553412" y="6067853"/>
            <a:ext cx="6695874" cy="954107"/>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（参考）産地生産基盤パワーアップ事業（収益性向上対策）の産地面積要件</a:t>
            </a:r>
            <a:endParaRPr kumimoji="1" lang="en-US" altLang="ja-JP"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　　平　　　　場</a:t>
            </a:r>
            <a:r>
              <a:rPr lang="ja-JP" altLang="en-US" sz="1400" dirty="0">
                <a:latin typeface="メイリオ" panose="020B0604030504040204" pitchFamily="50" charset="-128"/>
                <a:ea typeface="メイリオ" panose="020B0604030504040204" pitchFamily="50" charset="-128"/>
                <a:sym typeface="Wingdings" panose="05000000000000000000" pitchFamily="2" charset="2"/>
              </a:rPr>
              <a:t>：（</a:t>
            </a:r>
            <a:r>
              <a:rPr lang="ja-JP" altLang="en-US" sz="1400" dirty="0">
                <a:latin typeface="メイリオ" panose="020B0604030504040204" pitchFamily="50" charset="-128"/>
                <a:ea typeface="メイリオ" panose="020B0604030504040204" pitchFamily="50" charset="-128"/>
              </a:rPr>
              <a:t>おおむね）果樹</a:t>
            </a:r>
            <a:r>
              <a:rPr lang="en-US" altLang="ja-JP" sz="1400" dirty="0">
                <a:latin typeface="メイリオ" panose="020B0604030504040204" pitchFamily="50" charset="-128"/>
                <a:ea typeface="メイリオ" panose="020B0604030504040204" pitchFamily="50" charset="-128"/>
              </a:rPr>
              <a:t>10ha</a:t>
            </a:r>
            <a:r>
              <a:rPr lang="ja-JP" altLang="en-US" sz="1400" dirty="0">
                <a:latin typeface="メイリオ" panose="020B0604030504040204" pitchFamily="50" charset="-128"/>
                <a:ea typeface="メイリオ" panose="020B0604030504040204" pitchFamily="50" charset="-128"/>
              </a:rPr>
              <a:t>、施設野菜５</a:t>
            </a:r>
            <a:r>
              <a:rPr lang="en-US" altLang="ja-JP" sz="1400" dirty="0">
                <a:latin typeface="メイリオ" panose="020B0604030504040204" pitchFamily="50" charset="-128"/>
                <a:ea typeface="メイリオ" panose="020B0604030504040204" pitchFamily="50" charset="-128"/>
              </a:rPr>
              <a:t>ha</a:t>
            </a:r>
            <a:r>
              <a:rPr lang="ja-JP" altLang="en-US" sz="1400" dirty="0">
                <a:latin typeface="メイリオ" panose="020B0604030504040204" pitchFamily="50" charset="-128"/>
                <a:ea typeface="メイリオ" panose="020B0604030504040204" pitchFamily="50" charset="-128"/>
              </a:rPr>
              <a:t>、施設花き３</a:t>
            </a:r>
            <a:r>
              <a:rPr lang="en-US" altLang="ja-JP" sz="1400" dirty="0">
                <a:latin typeface="メイリオ" panose="020B0604030504040204" pitchFamily="50" charset="-128"/>
                <a:ea typeface="メイリオ" panose="020B0604030504040204" pitchFamily="50" charset="-128"/>
              </a:rPr>
              <a:t>ha</a:t>
            </a:r>
          </a:p>
          <a:p>
            <a:r>
              <a:rPr kumimoji="1" lang="ja-JP" altLang="en-US" sz="1400" dirty="0">
                <a:latin typeface="メイリオ" panose="020B0604030504040204" pitchFamily="50" charset="-128"/>
                <a:ea typeface="メイリオ" panose="020B0604030504040204" pitchFamily="50" charset="-128"/>
              </a:rPr>
              <a:t>　　中山間地域等</a:t>
            </a:r>
            <a:r>
              <a:rPr lang="ja-JP" altLang="en-US" sz="1400" dirty="0">
                <a:latin typeface="メイリオ" panose="020B0604030504040204" pitchFamily="50" charset="-128"/>
                <a:ea typeface="メイリオ" panose="020B0604030504040204" pitchFamily="50" charset="-128"/>
                <a:sym typeface="Wingdings" panose="05000000000000000000" pitchFamily="2" charset="2"/>
              </a:rPr>
              <a:t>：（おおむね）果樹</a:t>
            </a:r>
            <a:r>
              <a:rPr lang="en-US" altLang="ja-JP" sz="1400" dirty="0">
                <a:latin typeface="メイリオ" panose="020B0604030504040204" pitchFamily="50" charset="-128"/>
                <a:ea typeface="メイリオ" panose="020B0604030504040204" pitchFamily="50" charset="-128"/>
                <a:sym typeface="Wingdings" panose="05000000000000000000" pitchFamily="2" charset="2"/>
              </a:rPr>
              <a:t>10ha</a:t>
            </a:r>
            <a:r>
              <a:rPr lang="ja-JP" altLang="en-US" sz="1400" dirty="0">
                <a:latin typeface="メイリオ" panose="020B0604030504040204" pitchFamily="50" charset="-128"/>
                <a:ea typeface="メイリオ" panose="020B0604030504040204" pitchFamily="50" charset="-128"/>
                <a:sym typeface="Wingdings" panose="05000000000000000000" pitchFamily="2" charset="2"/>
              </a:rPr>
              <a:t>、施設野菜３</a:t>
            </a:r>
            <a:r>
              <a:rPr lang="en-US" altLang="ja-JP" sz="1400" dirty="0">
                <a:latin typeface="メイリオ" panose="020B0604030504040204" pitchFamily="50" charset="-128"/>
                <a:ea typeface="メイリオ" panose="020B0604030504040204" pitchFamily="50" charset="-128"/>
                <a:sym typeface="Wingdings" panose="05000000000000000000" pitchFamily="2" charset="2"/>
              </a:rPr>
              <a:t>ha</a:t>
            </a:r>
            <a:r>
              <a:rPr lang="ja-JP" altLang="en-US" sz="1400" dirty="0">
                <a:latin typeface="メイリオ" panose="020B0604030504040204" pitchFamily="50" charset="-128"/>
                <a:ea typeface="メイリオ" panose="020B0604030504040204" pitchFamily="50" charset="-128"/>
                <a:sym typeface="Wingdings" panose="05000000000000000000" pitchFamily="2" charset="2"/>
              </a:rPr>
              <a:t>、施設花き２</a:t>
            </a:r>
            <a:r>
              <a:rPr lang="en-US" altLang="ja-JP" sz="1400" dirty="0">
                <a:latin typeface="メイリオ" panose="020B0604030504040204" pitchFamily="50" charset="-128"/>
                <a:ea typeface="メイリオ" panose="020B0604030504040204" pitchFamily="50" charset="-128"/>
                <a:sym typeface="Wingdings" panose="05000000000000000000" pitchFamily="2" charset="2"/>
              </a:rPr>
              <a:t>ha</a:t>
            </a:r>
          </a:p>
          <a:p>
            <a:r>
              <a:rPr kumimoji="1" lang="ja-JP" altLang="en-US" sz="1400" dirty="0">
                <a:latin typeface="メイリオ" panose="020B0604030504040204" pitchFamily="50" charset="-128"/>
                <a:ea typeface="メイリオ" panose="020B0604030504040204" pitchFamily="50" charset="-128"/>
                <a:sym typeface="Wingdings" panose="05000000000000000000" pitchFamily="2" charset="2"/>
              </a:rPr>
              <a:t>　　（生産支援事業：５戸以上の農業者の参加又は１</a:t>
            </a:r>
            <a:r>
              <a:rPr kumimoji="1" lang="en-US" altLang="ja-JP" sz="1400" dirty="0">
                <a:latin typeface="メイリオ" panose="020B0604030504040204" pitchFamily="50" charset="-128"/>
                <a:ea typeface="メイリオ" panose="020B0604030504040204" pitchFamily="50" charset="-128"/>
                <a:sym typeface="Wingdings" panose="05000000000000000000" pitchFamily="2" charset="2"/>
              </a:rPr>
              <a:t>ha</a:t>
            </a:r>
            <a:r>
              <a:rPr kumimoji="1" lang="ja-JP" altLang="en-US" sz="1400" dirty="0">
                <a:latin typeface="メイリオ" panose="020B0604030504040204" pitchFamily="50" charset="-128"/>
                <a:ea typeface="メイリオ" panose="020B0604030504040204" pitchFamily="50" charset="-128"/>
                <a:sym typeface="Wingdings" panose="05000000000000000000" pitchFamily="2" charset="2"/>
              </a:rPr>
              <a:t>以上の取組面積）</a:t>
            </a:r>
            <a:endParaRPr kumimoji="1" lang="ja-JP" altLang="en-US" sz="1400" dirty="0">
              <a:latin typeface="メイリオ" panose="020B0604030504040204" pitchFamily="50" charset="-128"/>
              <a:ea typeface="メイリオ" panose="020B0604030504040204" pitchFamily="50" charset="-128"/>
            </a:endParaRPr>
          </a:p>
        </p:txBody>
      </p:sp>
      <p:graphicFrame>
        <p:nvGraphicFramePr>
          <p:cNvPr id="12" name="表 11">
            <a:extLst>
              <a:ext uri="{FF2B5EF4-FFF2-40B4-BE49-F238E27FC236}">
                <a16:creationId xmlns:a16="http://schemas.microsoft.com/office/drawing/2014/main" id="{8F888451-B346-E028-64BF-6BF07ABF36AC}"/>
              </a:ext>
            </a:extLst>
          </p:cNvPr>
          <p:cNvGraphicFramePr>
            <a:graphicFrameLocks noGrp="1"/>
          </p:cNvGraphicFramePr>
          <p:nvPr>
            <p:extLst>
              <p:ext uri="{D42A27DB-BD31-4B8C-83A1-F6EECF244321}">
                <p14:modId xmlns:p14="http://schemas.microsoft.com/office/powerpoint/2010/main" val="1034373030"/>
              </p:ext>
            </p:extLst>
          </p:nvPr>
        </p:nvGraphicFramePr>
        <p:xfrm>
          <a:off x="269463" y="1011332"/>
          <a:ext cx="6940225" cy="2039577"/>
        </p:xfrm>
        <a:graphic>
          <a:graphicData uri="http://schemas.openxmlformats.org/drawingml/2006/table">
            <a:tbl>
              <a:tblPr firstRow="1" bandRow="1">
                <a:tableStyleId>{5C22544A-7EE6-4342-B048-85BDC9FD1C3A}</a:tableStyleId>
              </a:tblPr>
              <a:tblGrid>
                <a:gridCol w="1931296">
                  <a:extLst>
                    <a:ext uri="{9D8B030D-6E8A-4147-A177-3AD203B41FA5}">
                      <a16:colId xmlns:a16="http://schemas.microsoft.com/office/drawing/2014/main" val="2248660452"/>
                    </a:ext>
                  </a:extLst>
                </a:gridCol>
                <a:gridCol w="5008929">
                  <a:extLst>
                    <a:ext uri="{9D8B030D-6E8A-4147-A177-3AD203B41FA5}">
                      <a16:colId xmlns:a16="http://schemas.microsoft.com/office/drawing/2014/main" val="523399982"/>
                    </a:ext>
                  </a:extLst>
                </a:gridCol>
              </a:tblGrid>
              <a:tr h="382289">
                <a:tc>
                  <a:txBody>
                    <a:bodyPr/>
                    <a:lstStyle/>
                    <a:p>
                      <a:pPr algn="ctr"/>
                      <a:r>
                        <a:rPr kumimoji="1" lang="ja-JP" altLang="en-US" sz="1600" dirty="0">
                          <a:latin typeface="メイリオ" panose="020B0604030504040204" pitchFamily="50" charset="-128"/>
                          <a:ea typeface="メイリオ" panose="020B0604030504040204" pitchFamily="50" charset="-128"/>
                        </a:rPr>
                        <a:t>区分</a:t>
                      </a:r>
                    </a:p>
                  </a:txBody>
                  <a:tcPr/>
                </a:tc>
                <a:tc>
                  <a:txBody>
                    <a:bodyPr/>
                    <a:lstStyle/>
                    <a:p>
                      <a:pPr algn="ctr"/>
                      <a:r>
                        <a:rPr kumimoji="1" lang="ja-JP" altLang="en-US" sz="1600" dirty="0">
                          <a:latin typeface="メイリオ" panose="020B0604030504040204" pitchFamily="50" charset="-128"/>
                          <a:ea typeface="メイリオ" panose="020B0604030504040204" pitchFamily="50" charset="-128"/>
                        </a:rPr>
                        <a:t>支援内容</a:t>
                      </a:r>
                    </a:p>
                  </a:txBody>
                  <a:tcPr/>
                </a:tc>
                <a:extLst>
                  <a:ext uri="{0D108BD9-81ED-4DB2-BD59-A6C34878D82A}">
                    <a16:rowId xmlns:a16="http://schemas.microsoft.com/office/drawing/2014/main" val="429398230"/>
                  </a:ext>
                </a:extLst>
              </a:tr>
              <a:tr h="627677">
                <a:tc>
                  <a:txBody>
                    <a:bodyPr/>
                    <a:lstStyle/>
                    <a:p>
                      <a:r>
                        <a:rPr kumimoji="1" lang="ja-JP" altLang="en-US" sz="1600" dirty="0">
                          <a:latin typeface="メイリオ" panose="020B0604030504040204" pitchFamily="50" charset="-128"/>
                          <a:ea typeface="メイリオ" panose="020B0604030504040204" pitchFamily="50" charset="-128"/>
                        </a:rPr>
                        <a:t>園芸用ハウスの</a:t>
                      </a:r>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導入（必須）</a:t>
                      </a:r>
                    </a:p>
                  </a:txBody>
                  <a:tcPr/>
                </a:tc>
                <a:tc>
                  <a:txBody>
                    <a:bodyPr/>
                    <a:lstStyle/>
                    <a:p>
                      <a:r>
                        <a:rPr kumimoji="1" lang="ja-JP" altLang="en-US" sz="1600" dirty="0">
                          <a:latin typeface="メイリオ" panose="020B0604030504040204" pitchFamily="50" charset="-128"/>
                          <a:ea typeface="メイリオ" panose="020B0604030504040204" pitchFamily="50" charset="-128"/>
                        </a:rPr>
                        <a:t>ハウス資材の導入</a:t>
                      </a:r>
                    </a:p>
                  </a:txBody>
                  <a:tcPr/>
                </a:tc>
                <a:extLst>
                  <a:ext uri="{0D108BD9-81ED-4DB2-BD59-A6C34878D82A}">
                    <a16:rowId xmlns:a16="http://schemas.microsoft.com/office/drawing/2014/main" val="900100949"/>
                  </a:ext>
                </a:extLst>
              </a:tr>
              <a:tr h="627677">
                <a:tc>
                  <a:txBody>
                    <a:bodyPr/>
                    <a:lstStyle/>
                    <a:p>
                      <a:r>
                        <a:rPr kumimoji="1" lang="ja-JP" altLang="en-US" sz="1600" dirty="0">
                          <a:latin typeface="メイリオ" panose="020B0604030504040204" pitchFamily="50" charset="-128"/>
                          <a:ea typeface="メイリオ" panose="020B0604030504040204" pitchFamily="50" charset="-128"/>
                        </a:rPr>
                        <a:t>附帯設備の導入</a:t>
                      </a:r>
                    </a:p>
                  </a:txBody>
                  <a:tcPr/>
                </a:tc>
                <a:tc>
                  <a:txBody>
                    <a:bodyPr/>
                    <a:lstStyle/>
                    <a:p>
                      <a:r>
                        <a:rPr kumimoji="1" lang="ja-JP" altLang="en-US" sz="1600" dirty="0">
                          <a:latin typeface="メイリオ" panose="020B0604030504040204" pitchFamily="50" charset="-128"/>
                          <a:ea typeface="メイリオ" panose="020B0604030504040204" pitchFamily="50" charset="-128"/>
                        </a:rPr>
                        <a:t>内張設備・自動巻上設備・環境制御設備・加温設備・潅水設備の導入　など</a:t>
                      </a:r>
                    </a:p>
                  </a:txBody>
                  <a:tcPr/>
                </a:tc>
                <a:extLst>
                  <a:ext uri="{0D108BD9-81ED-4DB2-BD59-A6C34878D82A}">
                    <a16:rowId xmlns:a16="http://schemas.microsoft.com/office/drawing/2014/main" val="4110902310"/>
                  </a:ext>
                </a:extLst>
              </a:tr>
              <a:tr h="401934">
                <a:tc>
                  <a:txBody>
                    <a:bodyPr/>
                    <a:lstStyle/>
                    <a:p>
                      <a:r>
                        <a:rPr kumimoji="1" lang="ja-JP" altLang="en-US" sz="1600" dirty="0">
                          <a:latin typeface="メイリオ" panose="020B0604030504040204" pitchFamily="50" charset="-128"/>
                          <a:ea typeface="メイリオ" panose="020B0604030504040204" pitchFamily="50" charset="-128"/>
                        </a:rPr>
                        <a:t>その他</a:t>
                      </a:r>
                    </a:p>
                  </a:txBody>
                  <a:tcPr/>
                </a:tc>
                <a:tc>
                  <a:txBody>
                    <a:bodyPr/>
                    <a:lstStyle/>
                    <a:p>
                      <a:r>
                        <a:rPr kumimoji="1" lang="ja-JP" altLang="en-US" sz="1600" dirty="0">
                          <a:latin typeface="メイリオ" panose="020B0604030504040204" pitchFamily="50" charset="-128"/>
                          <a:ea typeface="メイリオ" panose="020B0604030504040204" pitchFamily="50" charset="-128"/>
                        </a:rPr>
                        <a:t>上記の設置に必要な工事費</a:t>
                      </a:r>
                    </a:p>
                  </a:txBody>
                  <a:tcPr/>
                </a:tc>
                <a:extLst>
                  <a:ext uri="{0D108BD9-81ED-4DB2-BD59-A6C34878D82A}">
                    <a16:rowId xmlns:a16="http://schemas.microsoft.com/office/drawing/2014/main" val="1157187821"/>
                  </a:ext>
                </a:extLst>
              </a:tr>
            </a:tbl>
          </a:graphicData>
        </a:graphic>
      </p:graphicFrame>
      <p:sp>
        <p:nvSpPr>
          <p:cNvPr id="17" name="テキスト ボックス 16">
            <a:extLst>
              <a:ext uri="{FF2B5EF4-FFF2-40B4-BE49-F238E27FC236}">
                <a16:creationId xmlns:a16="http://schemas.microsoft.com/office/drawing/2014/main" id="{D3AB134A-598C-9940-C54F-306D8C51907B}"/>
              </a:ext>
            </a:extLst>
          </p:cNvPr>
          <p:cNvSpPr txBox="1"/>
          <p:nvPr/>
        </p:nvSpPr>
        <p:spPr>
          <a:xfrm>
            <a:off x="296031" y="636683"/>
            <a:ext cx="6541754" cy="338554"/>
          </a:xfrm>
          <a:prstGeom prst="rect">
            <a:avLst/>
          </a:prstGeom>
          <a:noFill/>
        </p:spPr>
        <p:txBody>
          <a:bodyPr wrap="square" rtlCol="0">
            <a:spAutoFit/>
          </a:bodyPr>
          <a:lstStyle/>
          <a:p>
            <a:r>
              <a:rPr kumimoji="1" lang="ja-JP" altLang="en-US" sz="1600" dirty="0">
                <a:latin typeface="メイリオ" panose="020B0604030504040204" pitchFamily="50" charset="-128"/>
                <a:ea typeface="メイリオ" panose="020B0604030504040204" pitchFamily="50" charset="-128"/>
              </a:rPr>
              <a:t>園芸用ハウスの新設導入による施設規模の拡大の取組を支援</a:t>
            </a:r>
          </a:p>
        </p:txBody>
      </p:sp>
      <p:sp>
        <p:nvSpPr>
          <p:cNvPr id="42" name="テキスト ボックス 41">
            <a:extLst>
              <a:ext uri="{FF2B5EF4-FFF2-40B4-BE49-F238E27FC236}">
                <a16:creationId xmlns:a16="http://schemas.microsoft.com/office/drawing/2014/main" id="{423FE392-B3E8-C16A-0D99-8F2F12F1E75E}"/>
              </a:ext>
            </a:extLst>
          </p:cNvPr>
          <p:cNvSpPr txBox="1"/>
          <p:nvPr/>
        </p:nvSpPr>
        <p:spPr>
          <a:xfrm>
            <a:off x="434374" y="5097374"/>
            <a:ext cx="6794650" cy="830997"/>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認定農業者又は認定新規就農者</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（面積要件等により産地生産基盤パワーアップ事業等の国庫事業の対象外となっている者）</a:t>
            </a:r>
            <a:endParaRPr kumimoji="1" lang="ja-JP" altLang="en-US" sz="1600" dirty="0">
              <a:latin typeface="メイリオ" panose="020B0604030504040204" pitchFamily="50" charset="-128"/>
              <a:ea typeface="メイリオ" panose="020B0604030504040204" pitchFamily="50" charset="-128"/>
            </a:endParaRPr>
          </a:p>
        </p:txBody>
      </p:sp>
      <p:sp>
        <p:nvSpPr>
          <p:cNvPr id="43" name="テキスト ボックス 42">
            <a:extLst>
              <a:ext uri="{FF2B5EF4-FFF2-40B4-BE49-F238E27FC236}">
                <a16:creationId xmlns:a16="http://schemas.microsoft.com/office/drawing/2014/main" id="{E7CBAB43-D97D-D418-3914-59291CE4C378}"/>
              </a:ext>
            </a:extLst>
          </p:cNvPr>
          <p:cNvSpPr txBox="1"/>
          <p:nvPr/>
        </p:nvSpPr>
        <p:spPr>
          <a:xfrm>
            <a:off x="2075556" y="8200431"/>
            <a:ext cx="5231977" cy="338554"/>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１</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２以内（補助上限：</a:t>
            </a:r>
            <a:r>
              <a:rPr lang="en-US" altLang="ja-JP" sz="1600" dirty="0">
                <a:latin typeface="メイリオ" panose="020B0604030504040204" pitchFamily="50" charset="-128"/>
                <a:ea typeface="メイリオ" panose="020B0604030504040204" pitchFamily="50" charset="-128"/>
              </a:rPr>
              <a:t>20,000</a:t>
            </a:r>
            <a:r>
              <a:rPr lang="ja-JP" altLang="en-US" sz="1600" dirty="0">
                <a:latin typeface="メイリオ" panose="020B0604030504040204" pitchFamily="50" charset="-128"/>
                <a:ea typeface="メイリオ" panose="020B0604030504040204" pitchFamily="50" charset="-128"/>
              </a:rPr>
              <a:t>千円）</a:t>
            </a:r>
            <a:endParaRPr kumimoji="1" lang="ja-JP" altLang="en-US" sz="1200" dirty="0">
              <a:latin typeface="メイリオ" panose="020B0604030504040204" pitchFamily="50" charset="-128"/>
              <a:ea typeface="メイリオ" panose="020B0604030504040204" pitchFamily="50" charset="-128"/>
            </a:endParaRPr>
          </a:p>
        </p:txBody>
      </p:sp>
      <p:grpSp>
        <p:nvGrpSpPr>
          <p:cNvPr id="44" name="グループ化 43">
            <a:extLst>
              <a:ext uri="{FF2B5EF4-FFF2-40B4-BE49-F238E27FC236}">
                <a16:creationId xmlns:a16="http://schemas.microsoft.com/office/drawing/2014/main" id="{2381AC27-17E4-D73E-5292-48CDE2FEDDE0}"/>
              </a:ext>
            </a:extLst>
          </p:cNvPr>
          <p:cNvGrpSpPr/>
          <p:nvPr/>
        </p:nvGrpSpPr>
        <p:grpSpPr>
          <a:xfrm>
            <a:off x="252142" y="8157617"/>
            <a:ext cx="1654800" cy="396004"/>
            <a:chOff x="252142" y="7360244"/>
            <a:chExt cx="1654800" cy="396004"/>
          </a:xfrm>
        </p:grpSpPr>
        <p:sp>
          <p:nvSpPr>
            <p:cNvPr id="45" name="正方形/長方形 44">
              <a:extLst>
                <a:ext uri="{FF2B5EF4-FFF2-40B4-BE49-F238E27FC236}">
                  <a16:creationId xmlns:a16="http://schemas.microsoft.com/office/drawing/2014/main" id="{E517AD83-A66E-D2EC-ADA5-C968FBEBF38F}"/>
                </a:ext>
              </a:extLst>
            </p:cNvPr>
            <p:cNvSpPr/>
            <p:nvPr/>
          </p:nvSpPr>
          <p:spPr>
            <a:xfrm>
              <a:off x="252142" y="7360244"/>
              <a:ext cx="1654800" cy="36933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a:extLst>
                <a:ext uri="{FF2B5EF4-FFF2-40B4-BE49-F238E27FC236}">
                  <a16:creationId xmlns:a16="http://schemas.microsoft.com/office/drawing/2014/main" id="{86B92727-DFB9-2FFA-C12F-3F3E680A70C7}"/>
                </a:ext>
              </a:extLst>
            </p:cNvPr>
            <p:cNvSpPr txBox="1"/>
            <p:nvPr/>
          </p:nvSpPr>
          <p:spPr>
            <a:xfrm>
              <a:off x="525560" y="7386916"/>
              <a:ext cx="1107965" cy="369332"/>
            </a:xfrm>
            <a:prstGeom prst="rect">
              <a:avLst/>
            </a:prstGeom>
            <a:noFill/>
          </p:spPr>
          <p:txBody>
            <a:bodyPr wrap="square" rtlCol="0" anchor="ctr" anchorCtr="0">
              <a:spAutoFit/>
            </a:bodyPr>
            <a:lstStyle/>
            <a:p>
              <a:pPr algn="ctr"/>
              <a:r>
                <a:rPr lang="ja-JP" altLang="en-US" sz="1800" b="1" dirty="0">
                  <a:latin typeface="メイリオ" panose="020B0604030504040204" pitchFamily="50" charset="-128"/>
                  <a:ea typeface="メイリオ" panose="020B0604030504040204" pitchFamily="50" charset="-128"/>
                </a:rPr>
                <a:t>補助率</a:t>
              </a:r>
              <a:endParaRPr kumimoji="1" lang="ja-JP" altLang="en-US" sz="1800" b="1" dirty="0">
                <a:latin typeface="メイリオ" panose="020B0604030504040204" pitchFamily="50" charset="-128"/>
                <a:ea typeface="メイリオ" panose="020B0604030504040204" pitchFamily="50" charset="-128"/>
              </a:endParaRPr>
            </a:p>
          </p:txBody>
        </p:sp>
      </p:grpSp>
      <p:grpSp>
        <p:nvGrpSpPr>
          <p:cNvPr id="50" name="グループ化 49">
            <a:extLst>
              <a:ext uri="{FF2B5EF4-FFF2-40B4-BE49-F238E27FC236}">
                <a16:creationId xmlns:a16="http://schemas.microsoft.com/office/drawing/2014/main" id="{F5C0483D-7756-8770-C414-51A111B18AF5}"/>
              </a:ext>
            </a:extLst>
          </p:cNvPr>
          <p:cNvGrpSpPr/>
          <p:nvPr/>
        </p:nvGrpSpPr>
        <p:grpSpPr>
          <a:xfrm>
            <a:off x="266321" y="4645222"/>
            <a:ext cx="1654800" cy="402383"/>
            <a:chOff x="261651" y="5527883"/>
            <a:chExt cx="1654800" cy="402383"/>
          </a:xfrm>
        </p:grpSpPr>
        <p:sp>
          <p:nvSpPr>
            <p:cNvPr id="52" name="正方形/長方形 51">
              <a:extLst>
                <a:ext uri="{FF2B5EF4-FFF2-40B4-BE49-F238E27FC236}">
                  <a16:creationId xmlns:a16="http://schemas.microsoft.com/office/drawing/2014/main" id="{78CA23C6-BD01-C8AE-A2D5-D82A62B064CC}"/>
                </a:ext>
              </a:extLst>
            </p:cNvPr>
            <p:cNvSpPr/>
            <p:nvPr/>
          </p:nvSpPr>
          <p:spPr>
            <a:xfrm>
              <a:off x="261651" y="5527883"/>
              <a:ext cx="1654800" cy="36933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テキスト ボックス 53">
              <a:extLst>
                <a:ext uri="{FF2B5EF4-FFF2-40B4-BE49-F238E27FC236}">
                  <a16:creationId xmlns:a16="http://schemas.microsoft.com/office/drawing/2014/main" id="{B5D62C62-C449-24B5-4313-EDDDF9AA6911}"/>
                </a:ext>
              </a:extLst>
            </p:cNvPr>
            <p:cNvSpPr txBox="1"/>
            <p:nvPr/>
          </p:nvSpPr>
          <p:spPr>
            <a:xfrm>
              <a:off x="411981" y="5560934"/>
              <a:ext cx="1354140" cy="369332"/>
            </a:xfrm>
            <a:prstGeom prst="rect">
              <a:avLst/>
            </a:prstGeom>
            <a:noFill/>
          </p:spPr>
          <p:txBody>
            <a:bodyPr wrap="square" rtlCol="0" anchor="ctr" anchorCtr="0">
              <a:spAutoFit/>
            </a:bodyPr>
            <a:lstStyle/>
            <a:p>
              <a:pPr algn="ctr"/>
              <a:r>
                <a:rPr kumimoji="1" lang="ja-JP" altLang="en-US" sz="1800" b="1" dirty="0">
                  <a:latin typeface="メイリオ" panose="020B0604030504040204" pitchFamily="50" charset="-128"/>
                  <a:ea typeface="メイリオ" panose="020B0604030504040204" pitchFamily="50" charset="-128"/>
                </a:rPr>
                <a:t>支援対象者</a:t>
              </a:r>
            </a:p>
          </p:txBody>
        </p:sp>
      </p:grpSp>
      <p:grpSp>
        <p:nvGrpSpPr>
          <p:cNvPr id="3" name="Group 1014">
            <a:extLst>
              <a:ext uri="{FF2B5EF4-FFF2-40B4-BE49-F238E27FC236}">
                <a16:creationId xmlns:a16="http://schemas.microsoft.com/office/drawing/2014/main" id="{C9F4B037-FD69-FDC5-0053-5B274E07BD25}"/>
              </a:ext>
            </a:extLst>
          </p:cNvPr>
          <p:cNvGrpSpPr>
            <a:grpSpLocks noChangeAspect="1"/>
          </p:cNvGrpSpPr>
          <p:nvPr/>
        </p:nvGrpSpPr>
        <p:grpSpPr bwMode="auto">
          <a:xfrm>
            <a:off x="2514895" y="3345440"/>
            <a:ext cx="2633608" cy="963907"/>
            <a:chOff x="1134" y="12157"/>
            <a:chExt cx="2580" cy="945"/>
          </a:xfrm>
        </p:grpSpPr>
        <p:grpSp>
          <p:nvGrpSpPr>
            <p:cNvPr id="4" name="グループ化 3">
              <a:extLst>
                <a:ext uri="{FF2B5EF4-FFF2-40B4-BE49-F238E27FC236}">
                  <a16:creationId xmlns:a16="http://schemas.microsoft.com/office/drawing/2014/main" id="{C186FA5E-08D8-B59E-D16E-C8EA14261AB6}"/>
                </a:ext>
              </a:extLst>
            </p:cNvPr>
            <p:cNvGrpSpPr>
              <a:grpSpLocks/>
            </p:cNvGrpSpPr>
            <p:nvPr/>
          </p:nvGrpSpPr>
          <p:grpSpPr bwMode="auto">
            <a:xfrm>
              <a:off x="1134" y="12157"/>
              <a:ext cx="1500" cy="945"/>
              <a:chOff x="0" y="0"/>
              <a:chExt cx="1956655" cy="799001"/>
            </a:xfrm>
          </p:grpSpPr>
          <p:sp>
            <p:nvSpPr>
              <p:cNvPr id="27" name="フローチャート : 論理積ゲート 2">
                <a:extLst>
                  <a:ext uri="{FF2B5EF4-FFF2-40B4-BE49-F238E27FC236}">
                    <a16:creationId xmlns:a16="http://schemas.microsoft.com/office/drawing/2014/main" id="{D752A8ED-4FA7-E0E5-3D4E-E2373990BE57}"/>
                  </a:ext>
                </a:extLst>
              </p:cNvPr>
              <p:cNvSpPr>
                <a:spLocks noChangeArrowheads="1"/>
              </p:cNvSpPr>
              <p:nvPr/>
            </p:nvSpPr>
            <p:spPr bwMode="auto">
              <a:xfrm rot="-5400000">
                <a:off x="1104952" y="-192208"/>
                <a:ext cx="646810" cy="1056594"/>
              </a:xfrm>
              <a:prstGeom prst="flowChartDelay">
                <a:avLst/>
              </a:prstGeom>
              <a:solidFill>
                <a:srgbClr val="FFFFFF"/>
              </a:solidFill>
              <a:ln w="25400" algn="ctr">
                <a:solidFill>
                  <a:srgbClr val="385D8A"/>
                </a:solidFill>
                <a:miter lim="800000"/>
                <a:headEnd/>
                <a:tailEnd/>
              </a:ln>
            </p:spPr>
            <p:txBody>
              <a:bodyPr rot="0" vert="horz" wrap="square" lIns="91440" tIns="45720" rIns="91440" bIns="45720" anchor="t" anchorCtr="0" upright="1">
                <a:noAutofit/>
              </a:bodyPr>
              <a:lstStyle/>
              <a:p>
                <a:endParaRPr lang="ja-JP" altLang="en-US"/>
              </a:p>
            </p:txBody>
          </p:sp>
          <p:cxnSp>
            <p:nvCxnSpPr>
              <p:cNvPr id="28" name="直線コネクタ 27">
                <a:extLst>
                  <a:ext uri="{FF2B5EF4-FFF2-40B4-BE49-F238E27FC236}">
                    <a16:creationId xmlns:a16="http://schemas.microsoft.com/office/drawing/2014/main" id="{73F86A13-040B-D2DA-8F61-655873DEE77B}"/>
                  </a:ext>
                </a:extLst>
              </p:cNvPr>
              <p:cNvCxnSpPr>
                <a:cxnSpLocks noChangeShapeType="1"/>
              </p:cNvCxnSpPr>
              <p:nvPr/>
            </p:nvCxnSpPr>
            <p:spPr bwMode="auto">
              <a:xfrm flipV="1">
                <a:off x="1037027" y="659493"/>
                <a:ext cx="900061" cy="126826"/>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sp>
            <p:nvSpPr>
              <p:cNvPr id="30" name="フローチャート : 論理積ゲート 4">
                <a:extLst>
                  <a:ext uri="{FF2B5EF4-FFF2-40B4-BE49-F238E27FC236}">
                    <a16:creationId xmlns:a16="http://schemas.microsoft.com/office/drawing/2014/main" id="{283C71C7-308B-1EC7-6BF9-5BB930E4031E}"/>
                  </a:ext>
                </a:extLst>
              </p:cNvPr>
              <p:cNvSpPr>
                <a:spLocks noChangeArrowheads="1"/>
              </p:cNvSpPr>
              <p:nvPr/>
            </p:nvSpPr>
            <p:spPr bwMode="auto">
              <a:xfrm rot="-5400000">
                <a:off x="782649" y="-163403"/>
                <a:ext cx="684858" cy="1037027"/>
              </a:xfrm>
              <a:prstGeom prst="flowChartDelay">
                <a:avLst/>
              </a:prstGeom>
              <a:solidFill>
                <a:srgbClr val="FFFFFF"/>
              </a:solidFill>
              <a:ln w="25400" algn="ctr">
                <a:solidFill>
                  <a:srgbClr val="385D8A"/>
                </a:solidFill>
                <a:miter lim="800000"/>
                <a:headEnd/>
                <a:tailEnd/>
              </a:ln>
            </p:spPr>
            <p:txBody>
              <a:bodyPr rot="0" vert="horz" wrap="square" lIns="91440" tIns="45720" rIns="91440" bIns="45720" anchor="t" anchorCtr="0" upright="1">
                <a:noAutofit/>
              </a:bodyPr>
              <a:lstStyle/>
              <a:p>
                <a:endParaRPr lang="ja-JP" altLang="en-US"/>
              </a:p>
            </p:txBody>
          </p:sp>
          <p:sp>
            <p:nvSpPr>
              <p:cNvPr id="31" name="フローチャート : 論理積ゲート 5">
                <a:extLst>
                  <a:ext uri="{FF2B5EF4-FFF2-40B4-BE49-F238E27FC236}">
                    <a16:creationId xmlns:a16="http://schemas.microsoft.com/office/drawing/2014/main" id="{AF2C28A5-344C-5932-AF48-BA2AF5D35E74}"/>
                  </a:ext>
                </a:extLst>
              </p:cNvPr>
              <p:cNvSpPr>
                <a:spLocks noChangeArrowheads="1"/>
              </p:cNvSpPr>
              <p:nvPr/>
            </p:nvSpPr>
            <p:spPr bwMode="auto">
              <a:xfrm rot="-5400000">
                <a:off x="460341" y="-154161"/>
                <a:ext cx="722906" cy="1056594"/>
              </a:xfrm>
              <a:prstGeom prst="flowChartDelay">
                <a:avLst/>
              </a:prstGeom>
              <a:solidFill>
                <a:srgbClr val="FFFFFF"/>
              </a:solidFill>
              <a:ln w="25400" algn="ctr">
                <a:solidFill>
                  <a:srgbClr val="385D8A"/>
                </a:solidFill>
                <a:miter lim="800000"/>
                <a:headEnd/>
                <a:tailEnd/>
              </a:ln>
            </p:spPr>
            <p:txBody>
              <a:bodyPr rot="0" vert="horz" wrap="square" lIns="91440" tIns="45720" rIns="91440" bIns="45720" anchor="t" anchorCtr="0" upright="1">
                <a:noAutofit/>
              </a:bodyPr>
              <a:lstStyle/>
              <a:p>
                <a:endParaRPr lang="ja-JP" altLang="en-US"/>
              </a:p>
            </p:txBody>
          </p:sp>
          <p:cxnSp>
            <p:nvCxnSpPr>
              <p:cNvPr id="32" name="直線コネクタ 31">
                <a:extLst>
                  <a:ext uri="{FF2B5EF4-FFF2-40B4-BE49-F238E27FC236}">
                    <a16:creationId xmlns:a16="http://schemas.microsoft.com/office/drawing/2014/main" id="{E4614236-F11F-6E9F-B581-F58540B2EDD8}"/>
                  </a:ext>
                </a:extLst>
              </p:cNvPr>
              <p:cNvCxnSpPr>
                <a:cxnSpLocks noChangeShapeType="1"/>
              </p:cNvCxnSpPr>
              <p:nvPr/>
            </p:nvCxnSpPr>
            <p:spPr bwMode="auto">
              <a:xfrm flipH="1">
                <a:off x="489164" y="0"/>
                <a:ext cx="919628" cy="38048"/>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sp>
            <p:nvSpPr>
              <p:cNvPr id="33" name="フローチャート : 論理積ゲート 7">
                <a:extLst>
                  <a:ext uri="{FF2B5EF4-FFF2-40B4-BE49-F238E27FC236}">
                    <a16:creationId xmlns:a16="http://schemas.microsoft.com/office/drawing/2014/main" id="{0D2559B4-86F0-B5B4-7040-0B39E5F889CE}"/>
                  </a:ext>
                </a:extLst>
              </p:cNvPr>
              <p:cNvSpPr>
                <a:spLocks noChangeArrowheads="1"/>
              </p:cNvSpPr>
              <p:nvPr/>
            </p:nvSpPr>
            <p:spPr bwMode="auto">
              <a:xfrm rot="-5400000">
                <a:off x="150720" y="-99990"/>
                <a:ext cx="735588" cy="1037027"/>
              </a:xfrm>
              <a:prstGeom prst="flowChartDelay">
                <a:avLst/>
              </a:prstGeom>
              <a:solidFill>
                <a:srgbClr val="FFFFFF"/>
              </a:solidFill>
              <a:ln w="25400" algn="ctr">
                <a:solidFill>
                  <a:srgbClr val="385D8A"/>
                </a:solidFill>
                <a:miter lim="800000"/>
                <a:headEnd/>
                <a:tailEnd/>
              </a:ln>
            </p:spPr>
            <p:txBody>
              <a:bodyPr rot="0" vert="horz" wrap="square" lIns="91440" tIns="45720" rIns="91440" bIns="45720" anchor="t" anchorCtr="0" upright="1">
                <a:noAutofit/>
              </a:bodyPr>
              <a:lstStyle/>
              <a:p>
                <a:endParaRPr lang="ja-JP" altLang="en-US"/>
              </a:p>
            </p:txBody>
          </p:sp>
          <p:cxnSp>
            <p:nvCxnSpPr>
              <p:cNvPr id="34" name="直線コネクタ 33">
                <a:extLst>
                  <a:ext uri="{FF2B5EF4-FFF2-40B4-BE49-F238E27FC236}">
                    <a16:creationId xmlns:a16="http://schemas.microsoft.com/office/drawing/2014/main" id="{D78CF91B-A005-8F62-E567-F218A719DD6D}"/>
                  </a:ext>
                </a:extLst>
              </p:cNvPr>
              <p:cNvCxnSpPr>
                <a:cxnSpLocks noChangeShapeType="1"/>
                <a:stCxn id="33" idx="2"/>
                <a:endCxn id="33" idx="0"/>
              </p:cNvCxnSpPr>
              <p:nvPr/>
            </p:nvCxnSpPr>
            <p:spPr bwMode="auto">
              <a:xfrm flipH="1">
                <a:off x="0" y="418524"/>
                <a:ext cx="1037027" cy="0"/>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35" name="直線コネクタ 34">
                <a:extLst>
                  <a:ext uri="{FF2B5EF4-FFF2-40B4-BE49-F238E27FC236}">
                    <a16:creationId xmlns:a16="http://schemas.microsoft.com/office/drawing/2014/main" id="{6B5B41AE-AA53-CE39-635C-BF129E46A803}"/>
                  </a:ext>
                </a:extLst>
              </p:cNvPr>
              <p:cNvCxnSpPr>
                <a:cxnSpLocks noChangeShapeType="1"/>
                <a:stCxn id="27" idx="2"/>
                <a:endCxn id="33" idx="2"/>
              </p:cNvCxnSpPr>
              <p:nvPr/>
            </p:nvCxnSpPr>
            <p:spPr bwMode="auto">
              <a:xfrm flipH="1">
                <a:off x="1037027" y="329746"/>
                <a:ext cx="919628" cy="88778"/>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36" name="直線コネクタ 35">
                <a:extLst>
                  <a:ext uri="{FF2B5EF4-FFF2-40B4-BE49-F238E27FC236}">
                    <a16:creationId xmlns:a16="http://schemas.microsoft.com/office/drawing/2014/main" id="{653C076B-77B6-6034-7046-4937543AA179}"/>
                  </a:ext>
                </a:extLst>
              </p:cNvPr>
              <p:cNvCxnSpPr>
                <a:cxnSpLocks noChangeShapeType="1"/>
              </p:cNvCxnSpPr>
              <p:nvPr/>
            </p:nvCxnSpPr>
            <p:spPr bwMode="auto">
              <a:xfrm flipH="1">
                <a:off x="1037027" y="481937"/>
                <a:ext cx="919628" cy="126826"/>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37" name="直線コネクタ 36">
                <a:extLst>
                  <a:ext uri="{FF2B5EF4-FFF2-40B4-BE49-F238E27FC236}">
                    <a16:creationId xmlns:a16="http://schemas.microsoft.com/office/drawing/2014/main" id="{D80B300E-B601-A284-DF61-7058A2B6B30F}"/>
                  </a:ext>
                </a:extLst>
              </p:cNvPr>
              <p:cNvCxnSpPr>
                <a:cxnSpLocks noChangeShapeType="1"/>
              </p:cNvCxnSpPr>
              <p:nvPr/>
            </p:nvCxnSpPr>
            <p:spPr bwMode="auto">
              <a:xfrm flipH="1">
                <a:off x="939194" y="152191"/>
                <a:ext cx="939194" cy="38048"/>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38" name="直線コネクタ 37">
                <a:extLst>
                  <a:ext uri="{FF2B5EF4-FFF2-40B4-BE49-F238E27FC236}">
                    <a16:creationId xmlns:a16="http://schemas.microsoft.com/office/drawing/2014/main" id="{69FE621D-60DF-D121-1176-E7191BC4527A}"/>
                  </a:ext>
                </a:extLst>
              </p:cNvPr>
              <p:cNvCxnSpPr>
                <a:cxnSpLocks noChangeShapeType="1"/>
              </p:cNvCxnSpPr>
              <p:nvPr/>
            </p:nvCxnSpPr>
            <p:spPr bwMode="auto">
              <a:xfrm>
                <a:off x="352198" y="418524"/>
                <a:ext cx="0" cy="380477"/>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39" name="直線コネクタ 38">
                <a:extLst>
                  <a:ext uri="{FF2B5EF4-FFF2-40B4-BE49-F238E27FC236}">
                    <a16:creationId xmlns:a16="http://schemas.microsoft.com/office/drawing/2014/main" id="{8CEACAA1-596B-95E2-5706-CFA99D7D9E58}"/>
                  </a:ext>
                </a:extLst>
              </p:cNvPr>
              <p:cNvCxnSpPr>
                <a:cxnSpLocks noChangeShapeType="1"/>
              </p:cNvCxnSpPr>
              <p:nvPr/>
            </p:nvCxnSpPr>
            <p:spPr bwMode="auto">
              <a:xfrm>
                <a:off x="704396" y="418524"/>
                <a:ext cx="0" cy="355112"/>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40" name="直線コネクタ 39">
                <a:extLst>
                  <a:ext uri="{FF2B5EF4-FFF2-40B4-BE49-F238E27FC236}">
                    <a16:creationId xmlns:a16="http://schemas.microsoft.com/office/drawing/2014/main" id="{30C45F8E-A2B5-2167-7A4B-93ED42004DCD}"/>
                  </a:ext>
                </a:extLst>
              </p:cNvPr>
              <p:cNvCxnSpPr>
                <a:cxnSpLocks noChangeShapeType="1"/>
              </p:cNvCxnSpPr>
              <p:nvPr/>
            </p:nvCxnSpPr>
            <p:spPr bwMode="auto">
              <a:xfrm>
                <a:off x="782662" y="101460"/>
                <a:ext cx="0" cy="317064"/>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41" name="直線コネクタ 40">
                <a:extLst>
                  <a:ext uri="{FF2B5EF4-FFF2-40B4-BE49-F238E27FC236}">
                    <a16:creationId xmlns:a16="http://schemas.microsoft.com/office/drawing/2014/main" id="{9CABBE7E-4DCD-4B04-F2D5-FD2881C492B9}"/>
                  </a:ext>
                </a:extLst>
              </p:cNvPr>
              <p:cNvCxnSpPr>
                <a:cxnSpLocks noChangeShapeType="1"/>
              </p:cNvCxnSpPr>
              <p:nvPr/>
            </p:nvCxnSpPr>
            <p:spPr bwMode="auto">
              <a:xfrm>
                <a:off x="234799" y="114143"/>
                <a:ext cx="0" cy="317064"/>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47" name="直線コネクタ 46">
                <a:extLst>
                  <a:ext uri="{FF2B5EF4-FFF2-40B4-BE49-F238E27FC236}">
                    <a16:creationId xmlns:a16="http://schemas.microsoft.com/office/drawing/2014/main" id="{F7E2B04B-93E0-41EB-41AC-66594FB0FA1D}"/>
                  </a:ext>
                </a:extLst>
              </p:cNvPr>
              <p:cNvCxnSpPr>
                <a:cxnSpLocks noChangeShapeType="1"/>
              </p:cNvCxnSpPr>
              <p:nvPr/>
            </p:nvCxnSpPr>
            <p:spPr bwMode="auto">
              <a:xfrm flipH="1">
                <a:off x="0" y="608763"/>
                <a:ext cx="352198" cy="0"/>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48" name="直線コネクタ 47">
                <a:extLst>
                  <a:ext uri="{FF2B5EF4-FFF2-40B4-BE49-F238E27FC236}">
                    <a16:creationId xmlns:a16="http://schemas.microsoft.com/office/drawing/2014/main" id="{843AE631-3F9E-91A2-C461-D5327DF92C74}"/>
                  </a:ext>
                </a:extLst>
              </p:cNvPr>
              <p:cNvCxnSpPr>
                <a:cxnSpLocks noChangeShapeType="1"/>
              </p:cNvCxnSpPr>
              <p:nvPr/>
            </p:nvCxnSpPr>
            <p:spPr bwMode="auto">
              <a:xfrm flipH="1">
                <a:off x="704396" y="608763"/>
                <a:ext cx="352198" cy="0"/>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49" name="直線コネクタ 48">
                <a:extLst>
                  <a:ext uri="{FF2B5EF4-FFF2-40B4-BE49-F238E27FC236}">
                    <a16:creationId xmlns:a16="http://schemas.microsoft.com/office/drawing/2014/main" id="{6F533D15-BFCD-5598-2248-031752D136C1}"/>
                  </a:ext>
                </a:extLst>
              </p:cNvPr>
              <p:cNvCxnSpPr>
                <a:cxnSpLocks noChangeShapeType="1"/>
              </p:cNvCxnSpPr>
              <p:nvPr/>
            </p:nvCxnSpPr>
            <p:spPr bwMode="auto">
              <a:xfrm>
                <a:off x="489164" y="63413"/>
                <a:ext cx="0" cy="342429"/>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grpSp>
        <p:grpSp>
          <p:nvGrpSpPr>
            <p:cNvPr id="5" name="グループ化 4">
              <a:extLst>
                <a:ext uri="{FF2B5EF4-FFF2-40B4-BE49-F238E27FC236}">
                  <a16:creationId xmlns:a16="http://schemas.microsoft.com/office/drawing/2014/main" id="{A16C8088-E556-A7CE-659D-6EBAD125FA56}"/>
                </a:ext>
              </a:extLst>
            </p:cNvPr>
            <p:cNvGrpSpPr>
              <a:grpSpLocks/>
            </p:cNvGrpSpPr>
            <p:nvPr/>
          </p:nvGrpSpPr>
          <p:grpSpPr bwMode="auto">
            <a:xfrm>
              <a:off x="2214" y="12157"/>
              <a:ext cx="1500" cy="945"/>
              <a:chOff x="685800" y="0"/>
              <a:chExt cx="1956655" cy="799001"/>
            </a:xfrm>
          </p:grpSpPr>
          <p:sp>
            <p:nvSpPr>
              <p:cNvPr id="6" name="フローチャート : 論理積ゲート 20">
                <a:extLst>
                  <a:ext uri="{FF2B5EF4-FFF2-40B4-BE49-F238E27FC236}">
                    <a16:creationId xmlns:a16="http://schemas.microsoft.com/office/drawing/2014/main" id="{D487FBCD-2B63-9DA5-D2A9-B2A2BCCB9AE4}"/>
                  </a:ext>
                </a:extLst>
              </p:cNvPr>
              <p:cNvSpPr>
                <a:spLocks noChangeArrowheads="1"/>
              </p:cNvSpPr>
              <p:nvPr/>
            </p:nvSpPr>
            <p:spPr bwMode="auto">
              <a:xfrm rot="-5400000">
                <a:off x="1790752" y="-192208"/>
                <a:ext cx="646810" cy="1056594"/>
              </a:xfrm>
              <a:prstGeom prst="flowChartDelay">
                <a:avLst/>
              </a:prstGeom>
              <a:solidFill>
                <a:srgbClr val="FFFFFF"/>
              </a:solidFill>
              <a:ln w="25400" algn="ctr">
                <a:solidFill>
                  <a:srgbClr val="385D8A"/>
                </a:solidFill>
                <a:miter lim="800000"/>
                <a:headEnd/>
                <a:tailEnd/>
              </a:ln>
            </p:spPr>
            <p:txBody>
              <a:bodyPr rot="0" vert="horz" wrap="square" lIns="91440" tIns="45720" rIns="91440" bIns="45720" anchor="t" anchorCtr="0" upright="1">
                <a:noAutofit/>
              </a:bodyPr>
              <a:lstStyle/>
              <a:p>
                <a:endParaRPr lang="ja-JP" altLang="en-US"/>
              </a:p>
            </p:txBody>
          </p:sp>
          <p:cxnSp>
            <p:nvCxnSpPr>
              <p:cNvPr id="7" name="直線コネクタ 6">
                <a:extLst>
                  <a:ext uri="{FF2B5EF4-FFF2-40B4-BE49-F238E27FC236}">
                    <a16:creationId xmlns:a16="http://schemas.microsoft.com/office/drawing/2014/main" id="{986111C5-1A88-795F-6915-369991C69D03}"/>
                  </a:ext>
                </a:extLst>
              </p:cNvPr>
              <p:cNvCxnSpPr>
                <a:cxnSpLocks noChangeShapeType="1"/>
              </p:cNvCxnSpPr>
              <p:nvPr/>
            </p:nvCxnSpPr>
            <p:spPr bwMode="auto">
              <a:xfrm flipV="1">
                <a:off x="1722827" y="659493"/>
                <a:ext cx="900061" cy="126826"/>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sp>
            <p:nvSpPr>
              <p:cNvPr id="8" name="フローチャート : 論理積ゲート 22">
                <a:extLst>
                  <a:ext uri="{FF2B5EF4-FFF2-40B4-BE49-F238E27FC236}">
                    <a16:creationId xmlns:a16="http://schemas.microsoft.com/office/drawing/2014/main" id="{EB7DEE59-B4FC-713E-E138-884E9CA21D4C}"/>
                  </a:ext>
                </a:extLst>
              </p:cNvPr>
              <p:cNvSpPr>
                <a:spLocks noChangeArrowheads="1"/>
              </p:cNvSpPr>
              <p:nvPr/>
            </p:nvSpPr>
            <p:spPr bwMode="auto">
              <a:xfrm rot="-5400000">
                <a:off x="1468449" y="-163403"/>
                <a:ext cx="684858" cy="1037027"/>
              </a:xfrm>
              <a:prstGeom prst="flowChartDelay">
                <a:avLst/>
              </a:prstGeom>
              <a:solidFill>
                <a:srgbClr val="FFFFFF"/>
              </a:solidFill>
              <a:ln w="25400" algn="ctr">
                <a:solidFill>
                  <a:srgbClr val="385D8A"/>
                </a:solidFill>
                <a:miter lim="800000"/>
                <a:headEnd/>
                <a:tailEnd/>
              </a:ln>
            </p:spPr>
            <p:txBody>
              <a:bodyPr rot="0" vert="horz" wrap="square" lIns="91440" tIns="45720" rIns="91440" bIns="45720" anchor="t" anchorCtr="0" upright="1">
                <a:noAutofit/>
              </a:bodyPr>
              <a:lstStyle/>
              <a:p>
                <a:endParaRPr lang="ja-JP" altLang="en-US"/>
              </a:p>
            </p:txBody>
          </p:sp>
          <p:sp>
            <p:nvSpPr>
              <p:cNvPr id="9" name="フローチャート : 論理積ゲート 23">
                <a:extLst>
                  <a:ext uri="{FF2B5EF4-FFF2-40B4-BE49-F238E27FC236}">
                    <a16:creationId xmlns:a16="http://schemas.microsoft.com/office/drawing/2014/main" id="{71A5DE9B-7740-EBD9-C80C-4C14CC5CF382}"/>
                  </a:ext>
                </a:extLst>
              </p:cNvPr>
              <p:cNvSpPr>
                <a:spLocks noChangeArrowheads="1"/>
              </p:cNvSpPr>
              <p:nvPr/>
            </p:nvSpPr>
            <p:spPr bwMode="auto">
              <a:xfrm rot="-5400000">
                <a:off x="1146141" y="-154161"/>
                <a:ext cx="722906" cy="1056594"/>
              </a:xfrm>
              <a:prstGeom prst="flowChartDelay">
                <a:avLst/>
              </a:prstGeom>
              <a:solidFill>
                <a:srgbClr val="FFFFFF"/>
              </a:solidFill>
              <a:ln w="25400" algn="ctr">
                <a:solidFill>
                  <a:srgbClr val="385D8A"/>
                </a:solidFill>
                <a:miter lim="800000"/>
                <a:headEnd/>
                <a:tailEnd/>
              </a:ln>
            </p:spPr>
            <p:txBody>
              <a:bodyPr rot="0" vert="horz" wrap="square" lIns="91440" tIns="45720" rIns="91440" bIns="4572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719EF193-6B0D-DE09-15AF-3B0C7AAA6D60}"/>
                  </a:ext>
                </a:extLst>
              </p:cNvPr>
              <p:cNvCxnSpPr>
                <a:cxnSpLocks noChangeShapeType="1"/>
              </p:cNvCxnSpPr>
              <p:nvPr/>
            </p:nvCxnSpPr>
            <p:spPr bwMode="auto">
              <a:xfrm flipH="1">
                <a:off x="1174964" y="0"/>
                <a:ext cx="919628" cy="38048"/>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sp>
            <p:nvSpPr>
              <p:cNvPr id="14" name="フローチャート : 論理積ゲート 25">
                <a:extLst>
                  <a:ext uri="{FF2B5EF4-FFF2-40B4-BE49-F238E27FC236}">
                    <a16:creationId xmlns:a16="http://schemas.microsoft.com/office/drawing/2014/main" id="{F661B737-72E8-E511-27BD-D2193390A7C2}"/>
                  </a:ext>
                </a:extLst>
              </p:cNvPr>
              <p:cNvSpPr>
                <a:spLocks noChangeArrowheads="1"/>
              </p:cNvSpPr>
              <p:nvPr/>
            </p:nvSpPr>
            <p:spPr bwMode="auto">
              <a:xfrm rot="-5400000">
                <a:off x="836520" y="-99990"/>
                <a:ext cx="735588" cy="1037027"/>
              </a:xfrm>
              <a:prstGeom prst="flowChartDelay">
                <a:avLst/>
              </a:prstGeom>
              <a:solidFill>
                <a:srgbClr val="FFFFFF"/>
              </a:solidFill>
              <a:ln w="25400" algn="ctr">
                <a:solidFill>
                  <a:srgbClr val="385D8A"/>
                </a:solidFill>
                <a:miter lim="800000"/>
                <a:headEnd/>
                <a:tailEnd/>
              </a:ln>
            </p:spPr>
            <p:txBody>
              <a:bodyPr rot="0" vert="horz" wrap="square" lIns="91440" tIns="45720" rIns="91440" bIns="45720" anchor="t" anchorCtr="0" upright="1">
                <a:noAutofit/>
              </a:bodyPr>
              <a:lstStyle/>
              <a:p>
                <a:endParaRPr lang="ja-JP" altLang="en-US"/>
              </a:p>
            </p:txBody>
          </p:sp>
          <p:cxnSp>
            <p:nvCxnSpPr>
              <p:cNvPr id="15" name="直線コネクタ 14">
                <a:extLst>
                  <a:ext uri="{FF2B5EF4-FFF2-40B4-BE49-F238E27FC236}">
                    <a16:creationId xmlns:a16="http://schemas.microsoft.com/office/drawing/2014/main" id="{13322C4F-C8BE-BCB4-020B-21FDE73CC4D0}"/>
                  </a:ext>
                </a:extLst>
              </p:cNvPr>
              <p:cNvCxnSpPr>
                <a:cxnSpLocks noChangeShapeType="1"/>
                <a:stCxn id="14" idx="2"/>
                <a:endCxn id="14" idx="0"/>
              </p:cNvCxnSpPr>
              <p:nvPr/>
            </p:nvCxnSpPr>
            <p:spPr bwMode="auto">
              <a:xfrm flipH="1">
                <a:off x="685800" y="418524"/>
                <a:ext cx="1037027" cy="0"/>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16" name="直線コネクタ 15">
                <a:extLst>
                  <a:ext uri="{FF2B5EF4-FFF2-40B4-BE49-F238E27FC236}">
                    <a16:creationId xmlns:a16="http://schemas.microsoft.com/office/drawing/2014/main" id="{AAE9C770-CC11-C92D-B66D-6B904A567B3B}"/>
                  </a:ext>
                </a:extLst>
              </p:cNvPr>
              <p:cNvCxnSpPr>
                <a:cxnSpLocks noChangeShapeType="1"/>
                <a:stCxn id="6" idx="2"/>
                <a:endCxn id="14" idx="2"/>
              </p:cNvCxnSpPr>
              <p:nvPr/>
            </p:nvCxnSpPr>
            <p:spPr bwMode="auto">
              <a:xfrm flipH="1">
                <a:off x="1722827" y="329746"/>
                <a:ext cx="919628" cy="88778"/>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18" name="直線コネクタ 17">
                <a:extLst>
                  <a:ext uri="{FF2B5EF4-FFF2-40B4-BE49-F238E27FC236}">
                    <a16:creationId xmlns:a16="http://schemas.microsoft.com/office/drawing/2014/main" id="{494BEFB0-D3F0-D4F0-FD16-F9A4C522F959}"/>
                  </a:ext>
                </a:extLst>
              </p:cNvPr>
              <p:cNvCxnSpPr>
                <a:cxnSpLocks noChangeShapeType="1"/>
              </p:cNvCxnSpPr>
              <p:nvPr/>
            </p:nvCxnSpPr>
            <p:spPr bwMode="auto">
              <a:xfrm flipH="1">
                <a:off x="1722827" y="481937"/>
                <a:ext cx="919628" cy="126826"/>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19" name="直線コネクタ 18">
                <a:extLst>
                  <a:ext uri="{FF2B5EF4-FFF2-40B4-BE49-F238E27FC236}">
                    <a16:creationId xmlns:a16="http://schemas.microsoft.com/office/drawing/2014/main" id="{361BF859-D1E4-3B51-6C8E-ABFFA7EC4556}"/>
                  </a:ext>
                </a:extLst>
              </p:cNvPr>
              <p:cNvCxnSpPr>
                <a:cxnSpLocks noChangeShapeType="1"/>
              </p:cNvCxnSpPr>
              <p:nvPr/>
            </p:nvCxnSpPr>
            <p:spPr bwMode="auto">
              <a:xfrm flipH="1">
                <a:off x="1624994" y="152191"/>
                <a:ext cx="939194" cy="38048"/>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20" name="直線コネクタ 19">
                <a:extLst>
                  <a:ext uri="{FF2B5EF4-FFF2-40B4-BE49-F238E27FC236}">
                    <a16:creationId xmlns:a16="http://schemas.microsoft.com/office/drawing/2014/main" id="{9DFF8AA2-D7FC-492D-92F5-A60D825DCDA4}"/>
                  </a:ext>
                </a:extLst>
              </p:cNvPr>
              <p:cNvCxnSpPr>
                <a:cxnSpLocks noChangeShapeType="1"/>
              </p:cNvCxnSpPr>
              <p:nvPr/>
            </p:nvCxnSpPr>
            <p:spPr bwMode="auto">
              <a:xfrm>
                <a:off x="1037998" y="418524"/>
                <a:ext cx="0" cy="380477"/>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21" name="直線コネクタ 20">
                <a:extLst>
                  <a:ext uri="{FF2B5EF4-FFF2-40B4-BE49-F238E27FC236}">
                    <a16:creationId xmlns:a16="http://schemas.microsoft.com/office/drawing/2014/main" id="{84C66711-8CC1-8E40-F9B8-C764DF7C2518}"/>
                  </a:ext>
                </a:extLst>
              </p:cNvPr>
              <p:cNvCxnSpPr>
                <a:cxnSpLocks noChangeShapeType="1"/>
              </p:cNvCxnSpPr>
              <p:nvPr/>
            </p:nvCxnSpPr>
            <p:spPr bwMode="auto">
              <a:xfrm>
                <a:off x="1390196" y="418524"/>
                <a:ext cx="0" cy="355112"/>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22" name="直線コネクタ 21">
                <a:extLst>
                  <a:ext uri="{FF2B5EF4-FFF2-40B4-BE49-F238E27FC236}">
                    <a16:creationId xmlns:a16="http://schemas.microsoft.com/office/drawing/2014/main" id="{6160FD6F-B9B2-B50A-B097-BC03FCF833BA}"/>
                  </a:ext>
                </a:extLst>
              </p:cNvPr>
              <p:cNvCxnSpPr>
                <a:cxnSpLocks noChangeShapeType="1"/>
              </p:cNvCxnSpPr>
              <p:nvPr/>
            </p:nvCxnSpPr>
            <p:spPr bwMode="auto">
              <a:xfrm>
                <a:off x="1468462" y="101460"/>
                <a:ext cx="0" cy="317064"/>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23" name="直線コネクタ 22">
                <a:extLst>
                  <a:ext uri="{FF2B5EF4-FFF2-40B4-BE49-F238E27FC236}">
                    <a16:creationId xmlns:a16="http://schemas.microsoft.com/office/drawing/2014/main" id="{9DDFDDCC-20F9-A6F2-04CE-EF1187551831}"/>
                  </a:ext>
                </a:extLst>
              </p:cNvPr>
              <p:cNvCxnSpPr>
                <a:cxnSpLocks noChangeShapeType="1"/>
              </p:cNvCxnSpPr>
              <p:nvPr/>
            </p:nvCxnSpPr>
            <p:spPr bwMode="auto">
              <a:xfrm>
                <a:off x="920599" y="114143"/>
                <a:ext cx="0" cy="317064"/>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24" name="直線コネクタ 23">
                <a:extLst>
                  <a:ext uri="{FF2B5EF4-FFF2-40B4-BE49-F238E27FC236}">
                    <a16:creationId xmlns:a16="http://schemas.microsoft.com/office/drawing/2014/main" id="{554B0AE6-57AB-3AB4-6E86-C0306BBD926D}"/>
                  </a:ext>
                </a:extLst>
              </p:cNvPr>
              <p:cNvCxnSpPr>
                <a:cxnSpLocks noChangeShapeType="1"/>
              </p:cNvCxnSpPr>
              <p:nvPr/>
            </p:nvCxnSpPr>
            <p:spPr bwMode="auto">
              <a:xfrm flipH="1">
                <a:off x="685800" y="608763"/>
                <a:ext cx="352198" cy="0"/>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25" name="直線コネクタ 24">
                <a:extLst>
                  <a:ext uri="{FF2B5EF4-FFF2-40B4-BE49-F238E27FC236}">
                    <a16:creationId xmlns:a16="http://schemas.microsoft.com/office/drawing/2014/main" id="{7EDA990E-C317-D56D-89A3-398C310090C1}"/>
                  </a:ext>
                </a:extLst>
              </p:cNvPr>
              <p:cNvCxnSpPr>
                <a:cxnSpLocks noChangeShapeType="1"/>
              </p:cNvCxnSpPr>
              <p:nvPr/>
            </p:nvCxnSpPr>
            <p:spPr bwMode="auto">
              <a:xfrm flipH="1">
                <a:off x="1390196" y="608763"/>
                <a:ext cx="352198" cy="0"/>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cxnSp>
            <p:nvCxnSpPr>
              <p:cNvPr id="26" name="直線コネクタ 25">
                <a:extLst>
                  <a:ext uri="{FF2B5EF4-FFF2-40B4-BE49-F238E27FC236}">
                    <a16:creationId xmlns:a16="http://schemas.microsoft.com/office/drawing/2014/main" id="{5395DDCA-7570-9604-6162-4EA89136B75B}"/>
                  </a:ext>
                </a:extLst>
              </p:cNvPr>
              <p:cNvCxnSpPr>
                <a:cxnSpLocks noChangeShapeType="1"/>
              </p:cNvCxnSpPr>
              <p:nvPr/>
            </p:nvCxnSpPr>
            <p:spPr bwMode="auto">
              <a:xfrm>
                <a:off x="1174964" y="63413"/>
                <a:ext cx="0" cy="342429"/>
              </a:xfrm>
              <a:prstGeom prst="line">
                <a:avLst/>
              </a:prstGeom>
              <a:noFill/>
              <a:ln w="19050" algn="ctr">
                <a:solidFill>
                  <a:srgbClr val="1F497D"/>
                </a:solidFill>
                <a:round/>
                <a:headEnd/>
                <a:tailEnd/>
              </a:ln>
              <a:extLst>
                <a:ext uri="{909E8E84-426E-40DD-AFC4-6F175D3DCCD1}">
                  <a14:hiddenFill xmlns:a14="http://schemas.microsoft.com/office/drawing/2010/main">
                    <a:noFill/>
                  </a14:hiddenFill>
                </a:ext>
              </a:extLst>
            </p:spPr>
          </p:cxnSp>
        </p:grpSp>
      </p:grpSp>
      <p:sp>
        <p:nvSpPr>
          <p:cNvPr id="51" name="四角形: 角を丸くする 50">
            <a:extLst>
              <a:ext uri="{FF2B5EF4-FFF2-40B4-BE49-F238E27FC236}">
                <a16:creationId xmlns:a16="http://schemas.microsoft.com/office/drawing/2014/main" id="{4C4EE3D3-3F63-AA38-6807-D86C7D601005}"/>
              </a:ext>
            </a:extLst>
          </p:cNvPr>
          <p:cNvSpPr/>
          <p:nvPr/>
        </p:nvSpPr>
        <p:spPr>
          <a:xfrm>
            <a:off x="525560" y="6021359"/>
            <a:ext cx="6579480" cy="1035609"/>
          </a:xfrm>
          <a:prstGeom prst="round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F9D57108-FA92-B73B-64C9-0AD61494C64C}"/>
              </a:ext>
            </a:extLst>
          </p:cNvPr>
          <p:cNvSpPr txBox="1"/>
          <p:nvPr/>
        </p:nvSpPr>
        <p:spPr>
          <a:xfrm>
            <a:off x="2072974" y="9003760"/>
            <a:ext cx="5338796" cy="338554"/>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販売額又は単位面積当たり販売額の</a:t>
            </a:r>
            <a:r>
              <a:rPr lang="en-US" altLang="ja-JP" sz="1600" dirty="0">
                <a:latin typeface="メイリオ" panose="020B0604030504040204" pitchFamily="50" charset="-128"/>
                <a:ea typeface="メイリオ" panose="020B0604030504040204" pitchFamily="50" charset="-128"/>
              </a:rPr>
              <a:t>10</a:t>
            </a:r>
            <a:r>
              <a:rPr lang="ja-JP" altLang="en-US" sz="1600" dirty="0">
                <a:latin typeface="メイリオ" panose="020B0604030504040204" pitchFamily="50" charset="-128"/>
                <a:ea typeface="メイリオ" panose="020B0604030504040204" pitchFamily="50" charset="-128"/>
              </a:rPr>
              <a:t>％以上の向上</a:t>
            </a:r>
            <a:endParaRPr kumimoji="1" lang="ja-JP" altLang="en-US" sz="1200" dirty="0">
              <a:latin typeface="メイリオ" panose="020B0604030504040204" pitchFamily="50" charset="-128"/>
              <a:ea typeface="メイリオ" panose="020B0604030504040204" pitchFamily="50" charset="-128"/>
            </a:endParaRPr>
          </a:p>
        </p:txBody>
      </p:sp>
      <p:grpSp>
        <p:nvGrpSpPr>
          <p:cNvPr id="55" name="グループ化 54">
            <a:extLst>
              <a:ext uri="{FF2B5EF4-FFF2-40B4-BE49-F238E27FC236}">
                <a16:creationId xmlns:a16="http://schemas.microsoft.com/office/drawing/2014/main" id="{870254EC-803B-4942-9263-2979237174E1}"/>
              </a:ext>
            </a:extLst>
          </p:cNvPr>
          <p:cNvGrpSpPr/>
          <p:nvPr/>
        </p:nvGrpSpPr>
        <p:grpSpPr>
          <a:xfrm>
            <a:off x="249560" y="8960946"/>
            <a:ext cx="1654800" cy="396004"/>
            <a:chOff x="252142" y="7360244"/>
            <a:chExt cx="1654800" cy="396004"/>
          </a:xfrm>
        </p:grpSpPr>
        <p:sp>
          <p:nvSpPr>
            <p:cNvPr id="56" name="正方形/長方形 55">
              <a:extLst>
                <a:ext uri="{FF2B5EF4-FFF2-40B4-BE49-F238E27FC236}">
                  <a16:creationId xmlns:a16="http://schemas.microsoft.com/office/drawing/2014/main" id="{315CD293-A225-ECE9-3F8B-F61785242156}"/>
                </a:ext>
              </a:extLst>
            </p:cNvPr>
            <p:cNvSpPr/>
            <p:nvPr/>
          </p:nvSpPr>
          <p:spPr>
            <a:xfrm>
              <a:off x="252142" y="7360244"/>
              <a:ext cx="1654800" cy="36933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ボックス 56">
              <a:extLst>
                <a:ext uri="{FF2B5EF4-FFF2-40B4-BE49-F238E27FC236}">
                  <a16:creationId xmlns:a16="http://schemas.microsoft.com/office/drawing/2014/main" id="{17562E1E-5E0B-FA29-A740-2FC8917CCFD7}"/>
                </a:ext>
              </a:extLst>
            </p:cNvPr>
            <p:cNvSpPr txBox="1"/>
            <p:nvPr/>
          </p:nvSpPr>
          <p:spPr>
            <a:xfrm>
              <a:off x="525560" y="7386916"/>
              <a:ext cx="1107965" cy="369332"/>
            </a:xfrm>
            <a:prstGeom prst="rect">
              <a:avLst/>
            </a:prstGeom>
            <a:noFill/>
          </p:spPr>
          <p:txBody>
            <a:bodyPr wrap="square" rtlCol="0" anchor="ctr" anchorCtr="0">
              <a:spAutoFit/>
            </a:bodyPr>
            <a:lstStyle/>
            <a:p>
              <a:pPr algn="ctr"/>
              <a:r>
                <a:rPr kumimoji="1" lang="ja-JP" altLang="en-US" sz="1800" b="1" dirty="0">
                  <a:latin typeface="メイリオ" panose="020B0604030504040204" pitchFamily="50" charset="-128"/>
                  <a:ea typeface="メイリオ" panose="020B0604030504040204" pitchFamily="50" charset="-128"/>
                </a:rPr>
                <a:t>成果目標</a:t>
              </a:r>
            </a:p>
          </p:txBody>
        </p:sp>
      </p:grpSp>
      <p:sp>
        <p:nvSpPr>
          <p:cNvPr id="58" name="テキスト ボックス 57">
            <a:extLst>
              <a:ext uri="{FF2B5EF4-FFF2-40B4-BE49-F238E27FC236}">
                <a16:creationId xmlns:a16="http://schemas.microsoft.com/office/drawing/2014/main" id="{EEB98DC8-0D43-7DF5-639A-CE6588D6345B}"/>
              </a:ext>
            </a:extLst>
          </p:cNvPr>
          <p:cNvSpPr txBox="1"/>
          <p:nvPr/>
        </p:nvSpPr>
        <p:spPr>
          <a:xfrm>
            <a:off x="2072974" y="9687516"/>
            <a:ext cx="5338796" cy="584775"/>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共済保険等（天災等に対する補償）の加入</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事業継続計画（</a:t>
            </a:r>
            <a:r>
              <a:rPr lang="en-US" altLang="ja-JP" sz="1600" dirty="0">
                <a:latin typeface="メイリオ" panose="020B0604030504040204" pitchFamily="50" charset="-128"/>
                <a:ea typeface="メイリオ" panose="020B0604030504040204" pitchFamily="50" charset="-128"/>
              </a:rPr>
              <a:t>BCP</a:t>
            </a:r>
            <a:r>
              <a:rPr lang="ja-JP" altLang="en-US" sz="1600" dirty="0">
                <a:latin typeface="メイリオ" panose="020B0604030504040204" pitchFamily="50" charset="-128"/>
                <a:ea typeface="メイリオ" panose="020B0604030504040204" pitchFamily="50" charset="-128"/>
              </a:rPr>
              <a:t>）の策定</a:t>
            </a:r>
            <a:endParaRPr kumimoji="1" lang="ja-JP" altLang="en-US" sz="1200" dirty="0">
              <a:latin typeface="メイリオ" panose="020B0604030504040204" pitchFamily="50" charset="-128"/>
              <a:ea typeface="メイリオ" panose="020B0604030504040204" pitchFamily="50" charset="-128"/>
            </a:endParaRPr>
          </a:p>
        </p:txBody>
      </p:sp>
      <p:grpSp>
        <p:nvGrpSpPr>
          <p:cNvPr id="59" name="グループ化 58">
            <a:extLst>
              <a:ext uri="{FF2B5EF4-FFF2-40B4-BE49-F238E27FC236}">
                <a16:creationId xmlns:a16="http://schemas.microsoft.com/office/drawing/2014/main" id="{D7A76560-43B0-D419-7BC5-AF858644EF29}"/>
              </a:ext>
            </a:extLst>
          </p:cNvPr>
          <p:cNvGrpSpPr/>
          <p:nvPr/>
        </p:nvGrpSpPr>
        <p:grpSpPr>
          <a:xfrm>
            <a:off x="246976" y="9671287"/>
            <a:ext cx="1654800" cy="396004"/>
            <a:chOff x="252142" y="7360244"/>
            <a:chExt cx="1654800" cy="396004"/>
          </a:xfrm>
        </p:grpSpPr>
        <p:sp>
          <p:nvSpPr>
            <p:cNvPr id="60" name="正方形/長方形 59">
              <a:extLst>
                <a:ext uri="{FF2B5EF4-FFF2-40B4-BE49-F238E27FC236}">
                  <a16:creationId xmlns:a16="http://schemas.microsoft.com/office/drawing/2014/main" id="{D23E66B1-45BC-FFA1-2ABE-01CAE39A1B7F}"/>
                </a:ext>
              </a:extLst>
            </p:cNvPr>
            <p:cNvSpPr/>
            <p:nvPr/>
          </p:nvSpPr>
          <p:spPr>
            <a:xfrm>
              <a:off x="252142" y="7360244"/>
              <a:ext cx="1654800" cy="36933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ボックス 60">
              <a:extLst>
                <a:ext uri="{FF2B5EF4-FFF2-40B4-BE49-F238E27FC236}">
                  <a16:creationId xmlns:a16="http://schemas.microsoft.com/office/drawing/2014/main" id="{C60CC8AE-2B63-829B-CC56-A748952A63F7}"/>
                </a:ext>
              </a:extLst>
            </p:cNvPr>
            <p:cNvSpPr txBox="1"/>
            <p:nvPr/>
          </p:nvSpPr>
          <p:spPr>
            <a:xfrm>
              <a:off x="525560" y="7386916"/>
              <a:ext cx="1107965" cy="369332"/>
            </a:xfrm>
            <a:prstGeom prst="rect">
              <a:avLst/>
            </a:prstGeom>
            <a:noFill/>
          </p:spPr>
          <p:txBody>
            <a:bodyPr wrap="square" rtlCol="0" anchor="ctr" anchorCtr="0">
              <a:spAutoFit/>
            </a:bodyPr>
            <a:lstStyle/>
            <a:p>
              <a:pPr algn="ctr"/>
              <a:r>
                <a:rPr kumimoji="1" lang="ja-JP" altLang="en-US" sz="1800" b="1" dirty="0">
                  <a:latin typeface="メイリオ" panose="020B0604030504040204" pitchFamily="50" charset="-128"/>
                  <a:ea typeface="メイリオ" panose="020B0604030504040204" pitchFamily="50" charset="-128"/>
                </a:rPr>
                <a:t>要件</a:t>
              </a:r>
            </a:p>
          </p:txBody>
        </p:sp>
      </p:grpSp>
      <p:sp>
        <p:nvSpPr>
          <p:cNvPr id="62" name="テキスト ボックス 61">
            <a:extLst>
              <a:ext uri="{FF2B5EF4-FFF2-40B4-BE49-F238E27FC236}">
                <a16:creationId xmlns:a16="http://schemas.microsoft.com/office/drawing/2014/main" id="{A8EECBF3-BC4C-9F21-9626-2E52018BD736}"/>
              </a:ext>
            </a:extLst>
          </p:cNvPr>
          <p:cNvSpPr txBox="1"/>
          <p:nvPr/>
        </p:nvSpPr>
        <p:spPr>
          <a:xfrm>
            <a:off x="630902" y="7147274"/>
            <a:ext cx="6527260" cy="738664"/>
          </a:xfrm>
          <a:prstGeom prst="rect">
            <a:avLst/>
          </a:prstGeom>
          <a:noFill/>
        </p:spPr>
        <p:txBody>
          <a:bodyPr wrap="square" rtlCol="0">
            <a:spAutoFit/>
          </a:bodyPr>
          <a:lstStyle/>
          <a:p>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新規就農者育成総合対策事業（経営発展支援事業、世代交代・初期投資促進事業）については、当該事業の上限事業費を超える等の理由で、当該事業の対象ハウスと重複しない取組であれば対象とします。</a:t>
            </a:r>
          </a:p>
        </p:txBody>
      </p:sp>
      <p:sp>
        <p:nvSpPr>
          <p:cNvPr id="13" name="テキスト ボックス 12">
            <a:extLst>
              <a:ext uri="{FF2B5EF4-FFF2-40B4-BE49-F238E27FC236}">
                <a16:creationId xmlns:a16="http://schemas.microsoft.com/office/drawing/2014/main" id="{7355A403-BD0E-5C55-5BB3-4047975EB912}"/>
              </a:ext>
            </a:extLst>
          </p:cNvPr>
          <p:cNvSpPr txBox="1"/>
          <p:nvPr/>
        </p:nvSpPr>
        <p:spPr>
          <a:xfrm>
            <a:off x="2716203" y="4414816"/>
            <a:ext cx="2602781" cy="276999"/>
          </a:xfrm>
          <a:prstGeom prst="rect">
            <a:avLst/>
          </a:prstGeom>
          <a:noFill/>
        </p:spPr>
        <p:txBody>
          <a:bodyPr wrap="square" rtlCol="0">
            <a:spAutoFit/>
          </a:bodyPr>
          <a:lstStyle/>
          <a:p>
            <a:r>
              <a:rPr kumimoji="1" lang="ja-JP" altLang="en-US" sz="1200" dirty="0">
                <a:latin typeface="メイリオ" panose="020B0604030504040204" pitchFamily="50" charset="-128"/>
                <a:ea typeface="メイリオ" panose="020B0604030504040204" pitchFamily="50" charset="-128"/>
              </a:rPr>
              <a:t>規模拡大につながるハウス導入</a:t>
            </a:r>
          </a:p>
        </p:txBody>
      </p:sp>
    </p:spTree>
    <p:extLst>
      <p:ext uri="{BB962C8B-B14F-4D97-AF65-F5344CB8AC3E}">
        <p14:creationId xmlns:p14="http://schemas.microsoft.com/office/powerpoint/2010/main" val="2357547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C8E17-378A-AD34-4013-B3B9EDA9890F}"/>
            </a:ext>
          </a:extLst>
        </p:cNvPr>
        <p:cNvGrpSpPr/>
        <p:nvPr/>
      </p:nvGrpSpPr>
      <p:grpSpPr>
        <a:xfrm>
          <a:off x="0" y="0"/>
          <a:ext cx="0" cy="0"/>
          <a:chOff x="0" y="0"/>
          <a:chExt cx="0" cy="0"/>
        </a:xfrm>
      </p:grpSpPr>
      <p:sp>
        <p:nvSpPr>
          <p:cNvPr id="79" name="正方形/長方形 78">
            <a:extLst>
              <a:ext uri="{FF2B5EF4-FFF2-40B4-BE49-F238E27FC236}">
                <a16:creationId xmlns:a16="http://schemas.microsoft.com/office/drawing/2014/main" id="{8BA4BA27-26D3-D5FD-9FBF-BCFDC71EBB8C}"/>
              </a:ext>
            </a:extLst>
          </p:cNvPr>
          <p:cNvSpPr/>
          <p:nvPr/>
        </p:nvSpPr>
        <p:spPr>
          <a:xfrm>
            <a:off x="-1" y="-4655"/>
            <a:ext cx="7559675" cy="49043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0CE71BD6-633C-F2DD-CDFA-FB106ACCC7C4}"/>
              </a:ext>
            </a:extLst>
          </p:cNvPr>
          <p:cNvSpPr txBox="1"/>
          <p:nvPr/>
        </p:nvSpPr>
        <p:spPr>
          <a:xfrm>
            <a:off x="199787" y="71284"/>
            <a:ext cx="7050827" cy="523220"/>
          </a:xfrm>
          <a:prstGeom prst="rect">
            <a:avLst/>
          </a:prstGeom>
          <a:noFill/>
          <a:ln>
            <a:noFill/>
          </a:ln>
        </p:spPr>
        <p:txBody>
          <a:bodyPr wrap="square" rtlCol="0">
            <a:spAutoFit/>
          </a:bodyPr>
          <a:lstStyle/>
          <a:p>
            <a:pPr algn="ctr"/>
            <a:r>
              <a:rPr lang="ja-JP" altLang="en-US" sz="2800" b="1" dirty="0">
                <a:solidFill>
                  <a:schemeClr val="bg1"/>
                </a:solidFill>
                <a:latin typeface="メイリオ" panose="020B0604030504040204" pitchFamily="50" charset="-128"/>
                <a:ea typeface="メイリオ" panose="020B0604030504040204" pitchFamily="50" charset="-128"/>
              </a:rPr>
              <a:t>②ハウスリノベーション支援</a:t>
            </a:r>
            <a:endParaRPr lang="en-US" altLang="ja-JP" sz="2800" b="1" dirty="0">
              <a:solidFill>
                <a:schemeClr val="bg1"/>
              </a:solidFill>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3B43D437-A893-D39F-E8C6-C57203B9ACF5}"/>
              </a:ext>
            </a:extLst>
          </p:cNvPr>
          <p:cNvSpPr txBox="1"/>
          <p:nvPr/>
        </p:nvSpPr>
        <p:spPr>
          <a:xfrm>
            <a:off x="411981" y="7258852"/>
            <a:ext cx="6557680" cy="523220"/>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（参考）産地生産基盤パワーアップ事業（生産基盤強化対策）では、事業継承</a:t>
            </a:r>
            <a:endParaRPr kumimoji="1" lang="en-US" altLang="ja-JP"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　　　　</a:t>
            </a:r>
            <a:r>
              <a:rPr kumimoji="1" lang="ja-JP" altLang="en-US" sz="1400" dirty="0">
                <a:latin typeface="メイリオ" panose="020B0604030504040204" pitchFamily="50" charset="-128"/>
                <a:ea typeface="メイリオ" panose="020B0604030504040204" pitchFamily="50" charset="-128"/>
              </a:rPr>
              <a:t>を行うための同内容の取組が支援対象となる。</a:t>
            </a:r>
          </a:p>
        </p:txBody>
      </p:sp>
      <p:graphicFrame>
        <p:nvGraphicFramePr>
          <p:cNvPr id="12" name="表 11">
            <a:extLst>
              <a:ext uri="{FF2B5EF4-FFF2-40B4-BE49-F238E27FC236}">
                <a16:creationId xmlns:a16="http://schemas.microsoft.com/office/drawing/2014/main" id="{30559E33-DF96-4B0C-3A92-5963F9515A6C}"/>
              </a:ext>
            </a:extLst>
          </p:cNvPr>
          <p:cNvGraphicFramePr>
            <a:graphicFrameLocks noGrp="1"/>
          </p:cNvGraphicFramePr>
          <p:nvPr>
            <p:extLst>
              <p:ext uri="{D42A27DB-BD31-4B8C-83A1-F6EECF244321}">
                <p14:modId xmlns:p14="http://schemas.microsoft.com/office/powerpoint/2010/main" val="328498872"/>
              </p:ext>
            </p:extLst>
          </p:nvPr>
        </p:nvGraphicFramePr>
        <p:xfrm>
          <a:off x="186636" y="784064"/>
          <a:ext cx="7222550" cy="2804160"/>
        </p:xfrm>
        <a:graphic>
          <a:graphicData uri="http://schemas.openxmlformats.org/drawingml/2006/table">
            <a:tbl>
              <a:tblPr firstRow="1" bandRow="1">
                <a:tableStyleId>{93296810-A885-4BE3-A3E7-6D5BEEA58F35}</a:tableStyleId>
              </a:tblPr>
              <a:tblGrid>
                <a:gridCol w="1915872">
                  <a:extLst>
                    <a:ext uri="{9D8B030D-6E8A-4147-A177-3AD203B41FA5}">
                      <a16:colId xmlns:a16="http://schemas.microsoft.com/office/drawing/2014/main" val="2248660452"/>
                    </a:ext>
                  </a:extLst>
                </a:gridCol>
                <a:gridCol w="5306678">
                  <a:extLst>
                    <a:ext uri="{9D8B030D-6E8A-4147-A177-3AD203B41FA5}">
                      <a16:colId xmlns:a16="http://schemas.microsoft.com/office/drawing/2014/main" val="523399982"/>
                    </a:ext>
                  </a:extLst>
                </a:gridCol>
              </a:tblGrid>
              <a:tr h="278910">
                <a:tc>
                  <a:txBody>
                    <a:bodyPr/>
                    <a:lstStyle/>
                    <a:p>
                      <a:pPr algn="ctr"/>
                      <a:r>
                        <a:rPr kumimoji="1" lang="ja-JP" altLang="en-US" sz="1600" dirty="0">
                          <a:latin typeface="メイリオ" panose="020B0604030504040204" pitchFamily="50" charset="-128"/>
                          <a:ea typeface="メイリオ" panose="020B0604030504040204" pitchFamily="50" charset="-128"/>
                        </a:rPr>
                        <a:t>区分</a:t>
                      </a:r>
                    </a:p>
                  </a:txBody>
                  <a:tcPr/>
                </a:tc>
                <a:tc>
                  <a:txBody>
                    <a:bodyPr/>
                    <a:lstStyle/>
                    <a:p>
                      <a:pPr algn="ctr"/>
                      <a:r>
                        <a:rPr kumimoji="1" lang="ja-JP" altLang="en-US" sz="1600" dirty="0">
                          <a:latin typeface="メイリオ" panose="020B0604030504040204" pitchFamily="50" charset="-128"/>
                          <a:ea typeface="メイリオ" panose="020B0604030504040204" pitchFamily="50" charset="-128"/>
                        </a:rPr>
                        <a:t>支援内容</a:t>
                      </a:r>
                    </a:p>
                  </a:txBody>
                  <a:tcPr/>
                </a:tc>
                <a:extLst>
                  <a:ext uri="{0D108BD9-81ED-4DB2-BD59-A6C34878D82A}">
                    <a16:rowId xmlns:a16="http://schemas.microsoft.com/office/drawing/2014/main" val="429398230"/>
                  </a:ext>
                </a:extLst>
              </a:tr>
              <a:tr h="669383">
                <a:tc>
                  <a:txBody>
                    <a:bodyPr/>
                    <a:lstStyle/>
                    <a:p>
                      <a:r>
                        <a:rPr kumimoji="1" lang="ja-JP" altLang="en-US" sz="1600" dirty="0">
                          <a:latin typeface="メイリオ" panose="020B0604030504040204" pitchFamily="50" charset="-128"/>
                          <a:ea typeface="メイリオ" panose="020B0604030504040204" pitchFamily="50" charset="-128"/>
                        </a:rPr>
                        <a:t>園芸用ハウスの</a:t>
                      </a:r>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改修・再構築</a:t>
                      </a:r>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（必須</a:t>
                      </a:r>
                      <a:r>
                        <a:rPr kumimoji="1" lang="ja-JP" altLang="en-US" sz="1600" baseline="30000" dirty="0">
                          <a:latin typeface="メイリオ" panose="020B0604030504040204" pitchFamily="50" charset="-128"/>
                          <a:ea typeface="メイリオ" panose="020B0604030504040204" pitchFamily="50" charset="-128"/>
                        </a:rPr>
                        <a:t>注１</a:t>
                      </a:r>
                      <a:r>
                        <a:rPr kumimoji="1" lang="ja-JP" altLang="en-US" sz="1600" dirty="0">
                          <a:latin typeface="メイリオ" panose="020B0604030504040204" pitchFamily="50" charset="-128"/>
                          <a:ea typeface="メイリオ" panose="020B0604030504040204" pitchFamily="50" charset="-128"/>
                        </a:rPr>
                        <a:t>）</a:t>
                      </a:r>
                    </a:p>
                  </a:txBody>
                  <a:tcPr/>
                </a:tc>
                <a:tc>
                  <a:txBody>
                    <a:bodyPr/>
                    <a:lstStyle/>
                    <a:p>
                      <a:r>
                        <a:rPr kumimoji="1" lang="ja-JP" altLang="en-US" sz="1600" dirty="0">
                          <a:latin typeface="メイリオ" panose="020B0604030504040204" pitchFamily="50" charset="-128"/>
                          <a:ea typeface="メイリオ" panose="020B0604030504040204" pitchFamily="50" charset="-128"/>
                        </a:rPr>
                        <a:t>（１）パイプ交換、タイバー</a:t>
                      </a:r>
                      <a:r>
                        <a:rPr kumimoji="1" lang="ja-JP" altLang="en-US" sz="1600" dirty="0">
                          <a:solidFill>
                            <a:schemeClr val="tx1"/>
                          </a:solidFill>
                          <a:latin typeface="メイリオ" panose="020B0604030504040204" pitchFamily="50" charset="-128"/>
                          <a:ea typeface="メイリオ" panose="020B0604030504040204" pitchFamily="50" charset="-128"/>
                        </a:rPr>
                        <a:t>等の補強、高性能フッ素</a:t>
                      </a:r>
                      <a:endParaRPr kumimoji="1" lang="en-US" altLang="ja-JP" sz="1600" dirty="0">
                        <a:solidFill>
                          <a:schemeClr val="tx1"/>
                        </a:solidFill>
                        <a:latin typeface="メイリオ" panose="020B0604030504040204" pitchFamily="50" charset="-128"/>
                        <a:ea typeface="メイリオ" panose="020B0604030504040204" pitchFamily="50" charset="-128"/>
                      </a:endParaRPr>
                    </a:p>
                    <a:p>
                      <a:r>
                        <a:rPr kumimoji="1" lang="ja-JP" altLang="en-US" sz="1600" dirty="0">
                          <a:solidFill>
                            <a:schemeClr val="tx1"/>
                          </a:solidFill>
                          <a:latin typeface="メイリオ" panose="020B0604030504040204" pitchFamily="50" charset="-128"/>
                          <a:ea typeface="メイリオ" panose="020B0604030504040204" pitchFamily="50" charset="-128"/>
                        </a:rPr>
                        <a:t>　　　樹脂フィルム（エフクリーン）への更新等の</a:t>
                      </a:r>
                      <a:endParaRPr kumimoji="1" lang="en-US" altLang="ja-JP" sz="1600" dirty="0">
                        <a:solidFill>
                          <a:schemeClr val="tx1"/>
                        </a:solidFill>
                        <a:latin typeface="メイリオ" panose="020B0604030504040204" pitchFamily="50" charset="-128"/>
                        <a:ea typeface="メイリオ" panose="020B0604030504040204" pitchFamily="50" charset="-128"/>
                      </a:endParaRPr>
                    </a:p>
                    <a:p>
                      <a:r>
                        <a:rPr kumimoji="1" lang="ja-JP" altLang="en-US" sz="1600" dirty="0">
                          <a:solidFill>
                            <a:schemeClr val="tx1"/>
                          </a:solidFill>
                          <a:latin typeface="メイリオ" panose="020B0604030504040204" pitchFamily="50" charset="-128"/>
                          <a:ea typeface="メイリオ" panose="020B0604030504040204" pitchFamily="50" charset="-128"/>
                        </a:rPr>
                        <a:t>　　　長寿命化のための取組</a:t>
                      </a:r>
                      <a:endParaRPr kumimoji="1" lang="en-US" altLang="ja-JP" sz="1600" dirty="0">
                        <a:solidFill>
                          <a:schemeClr val="tx1"/>
                        </a:solidFill>
                        <a:latin typeface="メイリオ" panose="020B0604030504040204" pitchFamily="50" charset="-128"/>
                        <a:ea typeface="メイリオ" panose="020B0604030504040204" pitchFamily="50" charset="-128"/>
                      </a:endParaRPr>
                    </a:p>
                    <a:p>
                      <a:r>
                        <a:rPr kumimoji="1" lang="ja-JP" altLang="en-US" sz="1600" dirty="0">
                          <a:solidFill>
                            <a:schemeClr val="tx1"/>
                          </a:solidFill>
                          <a:latin typeface="メイリオ" panose="020B0604030504040204" pitchFamily="50" charset="-128"/>
                          <a:ea typeface="メイリオ" panose="020B0604030504040204" pitchFamily="50" charset="-128"/>
                        </a:rPr>
                        <a:t>（２）環境制御設備（自動調光装置等の内張、自動巻上</a:t>
                      </a:r>
                      <a:endParaRPr kumimoji="1" lang="en-US" altLang="ja-JP" sz="1600" dirty="0">
                        <a:solidFill>
                          <a:schemeClr val="tx1"/>
                        </a:solidFill>
                        <a:latin typeface="メイリオ" panose="020B0604030504040204" pitchFamily="50" charset="-128"/>
                        <a:ea typeface="メイリオ" panose="020B0604030504040204" pitchFamily="50" charset="-128"/>
                      </a:endParaRPr>
                    </a:p>
                    <a:p>
                      <a:r>
                        <a:rPr kumimoji="1" lang="ja-JP" altLang="en-US" sz="1600" dirty="0">
                          <a:solidFill>
                            <a:schemeClr val="tx1"/>
                          </a:solidFill>
                          <a:latin typeface="メイリオ" panose="020B0604030504040204" pitchFamily="50" charset="-128"/>
                          <a:ea typeface="メイリオ" panose="020B0604030504040204" pitchFamily="50" charset="-128"/>
                        </a:rPr>
                        <a:t>　　　装置、細霧冷房装置、加温装置、</a:t>
                      </a:r>
                      <a:r>
                        <a:rPr kumimoji="1" lang="en-US" altLang="ja-JP" sz="1600" dirty="0">
                          <a:solidFill>
                            <a:schemeClr val="tx1"/>
                          </a:solidFill>
                          <a:latin typeface="メイリオ" panose="020B0604030504040204" pitchFamily="50" charset="-128"/>
                          <a:ea typeface="メイリオ" panose="020B0604030504040204" pitchFamily="50" charset="-128"/>
                        </a:rPr>
                        <a:t>CO</a:t>
                      </a:r>
                      <a:r>
                        <a:rPr kumimoji="1" lang="en-US" altLang="ja-JP" sz="1600" baseline="-25000" dirty="0">
                          <a:solidFill>
                            <a:schemeClr val="tx1"/>
                          </a:solidFill>
                          <a:latin typeface="メイリオ" panose="020B0604030504040204" pitchFamily="50" charset="-128"/>
                          <a:ea typeface="メイリオ" panose="020B0604030504040204" pitchFamily="50" charset="-128"/>
                        </a:rPr>
                        <a:t>2</a:t>
                      </a:r>
                    </a:p>
                    <a:p>
                      <a:r>
                        <a:rPr kumimoji="1" lang="ja-JP" altLang="en-US" sz="1600" dirty="0">
                          <a:solidFill>
                            <a:schemeClr val="tx1"/>
                          </a:solidFill>
                          <a:latin typeface="メイリオ" panose="020B0604030504040204" pitchFamily="50" charset="-128"/>
                          <a:ea typeface="メイリオ" panose="020B0604030504040204" pitchFamily="50" charset="-128"/>
                        </a:rPr>
                        <a:t>　　　発生装置等）の導入等の高度化のための取組</a:t>
                      </a:r>
                    </a:p>
                  </a:txBody>
                  <a:tcPr/>
                </a:tc>
                <a:extLst>
                  <a:ext uri="{0D108BD9-81ED-4DB2-BD59-A6C34878D82A}">
                    <a16:rowId xmlns:a16="http://schemas.microsoft.com/office/drawing/2014/main" val="3249100942"/>
                  </a:ext>
                </a:extLst>
              </a:tr>
              <a:tr h="474147">
                <a:tc>
                  <a:txBody>
                    <a:bodyPr/>
                    <a:lstStyle/>
                    <a:p>
                      <a:r>
                        <a:rPr kumimoji="1" lang="ja-JP" altLang="en-US" sz="1600" dirty="0">
                          <a:latin typeface="メイリオ" panose="020B0604030504040204" pitchFamily="50" charset="-128"/>
                          <a:ea typeface="メイリオ" panose="020B0604030504040204" pitchFamily="50" charset="-128"/>
                        </a:rPr>
                        <a:t>附帯設備の導入・</a:t>
                      </a:r>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更新</a:t>
                      </a:r>
                    </a:p>
                  </a:txBody>
                  <a:tcPr/>
                </a:tc>
                <a:tc>
                  <a:txBody>
                    <a:bodyPr/>
                    <a:lstStyle/>
                    <a:p>
                      <a:r>
                        <a:rPr kumimoji="1" lang="ja-JP" altLang="en-US" sz="1600" dirty="0">
                          <a:latin typeface="メイリオ" panose="020B0604030504040204" pitchFamily="50" charset="-128"/>
                          <a:ea typeface="メイリオ" panose="020B0604030504040204" pitchFamily="50" charset="-128"/>
                        </a:rPr>
                        <a:t>被覆資材の更新</a:t>
                      </a:r>
                      <a:r>
                        <a:rPr kumimoji="1" lang="ja-JP" altLang="en-US" sz="1600" dirty="0">
                          <a:solidFill>
                            <a:schemeClr val="tx1"/>
                          </a:solidFill>
                          <a:latin typeface="メイリオ" panose="020B0604030504040204" pitchFamily="50" charset="-128"/>
                          <a:ea typeface="メイリオ" panose="020B0604030504040204" pitchFamily="50" charset="-128"/>
                        </a:rPr>
                        <a:t>、潅水設備の導入　</a:t>
                      </a:r>
                      <a:r>
                        <a:rPr kumimoji="1" lang="ja-JP" altLang="en-US" sz="1600" dirty="0">
                          <a:latin typeface="メイリオ" panose="020B0604030504040204" pitchFamily="50" charset="-128"/>
                          <a:ea typeface="メイリオ" panose="020B0604030504040204" pitchFamily="50" charset="-128"/>
                        </a:rPr>
                        <a:t>など</a:t>
                      </a:r>
                    </a:p>
                  </a:txBody>
                  <a:tcPr/>
                </a:tc>
                <a:extLst>
                  <a:ext uri="{0D108BD9-81ED-4DB2-BD59-A6C34878D82A}">
                    <a16:rowId xmlns:a16="http://schemas.microsoft.com/office/drawing/2014/main" val="3813474655"/>
                  </a:ext>
                </a:extLst>
              </a:tr>
              <a:tr h="326799">
                <a:tc>
                  <a:txBody>
                    <a:bodyPr/>
                    <a:lstStyle/>
                    <a:p>
                      <a:r>
                        <a:rPr kumimoji="1" lang="ja-JP" altLang="en-US" sz="1600" dirty="0">
                          <a:latin typeface="メイリオ" panose="020B0604030504040204" pitchFamily="50" charset="-128"/>
                          <a:ea typeface="メイリオ" panose="020B0604030504040204" pitchFamily="50" charset="-128"/>
                        </a:rPr>
                        <a:t>その他</a:t>
                      </a:r>
                    </a:p>
                  </a:txBody>
                  <a:tcPr/>
                </a:tc>
                <a:tc>
                  <a:txBody>
                    <a:bodyPr/>
                    <a:lstStyle/>
                    <a:p>
                      <a:r>
                        <a:rPr kumimoji="1" lang="ja-JP" altLang="en-US" sz="1600" dirty="0">
                          <a:latin typeface="メイリオ" panose="020B0604030504040204" pitchFamily="50" charset="-128"/>
                          <a:ea typeface="メイリオ" panose="020B0604030504040204" pitchFamily="50" charset="-128"/>
                        </a:rPr>
                        <a:t>上記の取組に必要な工事費</a:t>
                      </a:r>
                    </a:p>
                  </a:txBody>
                  <a:tcPr/>
                </a:tc>
                <a:extLst>
                  <a:ext uri="{0D108BD9-81ED-4DB2-BD59-A6C34878D82A}">
                    <a16:rowId xmlns:a16="http://schemas.microsoft.com/office/drawing/2014/main" val="824646780"/>
                  </a:ext>
                </a:extLst>
              </a:tr>
            </a:tbl>
          </a:graphicData>
        </a:graphic>
      </p:graphicFrame>
      <p:sp>
        <p:nvSpPr>
          <p:cNvPr id="11" name="テキスト ボックス 10">
            <a:extLst>
              <a:ext uri="{FF2B5EF4-FFF2-40B4-BE49-F238E27FC236}">
                <a16:creationId xmlns:a16="http://schemas.microsoft.com/office/drawing/2014/main" id="{3EF6FE3A-3DC7-77F1-B401-548E4F2EE12C}"/>
              </a:ext>
            </a:extLst>
          </p:cNvPr>
          <p:cNvSpPr txBox="1"/>
          <p:nvPr/>
        </p:nvSpPr>
        <p:spPr>
          <a:xfrm>
            <a:off x="180716" y="3566861"/>
            <a:ext cx="7162210" cy="523220"/>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注：長寿命化及び高度化のための取組</a:t>
            </a:r>
            <a:r>
              <a:rPr lang="ja-JP" altLang="en-US" sz="1400" dirty="0">
                <a:latin typeface="メイリオ" panose="020B0604030504040204" pitchFamily="50" charset="-128"/>
                <a:ea typeface="メイリオ" panose="020B0604030504040204" pitchFamily="50" charset="-128"/>
              </a:rPr>
              <a:t>（単純更新不可）</a:t>
            </a:r>
            <a:r>
              <a:rPr kumimoji="1" lang="ja-JP" altLang="en-US" sz="1400" dirty="0">
                <a:latin typeface="メイリオ" panose="020B0604030504040204" pitchFamily="50" charset="-128"/>
                <a:ea typeface="メイリオ" panose="020B0604030504040204" pitchFamily="50" charset="-128"/>
              </a:rPr>
              <a:t>を一つ以上選択すること。その</a:t>
            </a:r>
            <a:r>
              <a:rPr lang="ja-JP" altLang="en-US" sz="1400" dirty="0">
                <a:latin typeface="メイリオ" panose="020B0604030504040204" pitchFamily="50" charset="-128"/>
                <a:ea typeface="メイリオ" panose="020B0604030504040204" pitchFamily="50" charset="-128"/>
              </a:rPr>
              <a:t>場合、附帯設備の導入・更新を支援対象とする</a:t>
            </a:r>
            <a:r>
              <a:rPr kumimoji="1" lang="ja-JP" altLang="en-US" sz="1400" dirty="0">
                <a:latin typeface="メイリオ" panose="020B0604030504040204" pitchFamily="50" charset="-128"/>
                <a:ea typeface="メイリオ" panose="020B0604030504040204" pitchFamily="50" charset="-128"/>
              </a:rPr>
              <a:t>。</a:t>
            </a:r>
          </a:p>
        </p:txBody>
      </p:sp>
      <p:sp>
        <p:nvSpPr>
          <p:cNvPr id="14" name="テキスト ボックス 13">
            <a:extLst>
              <a:ext uri="{FF2B5EF4-FFF2-40B4-BE49-F238E27FC236}">
                <a16:creationId xmlns:a16="http://schemas.microsoft.com/office/drawing/2014/main" id="{52F657E4-AD0D-5C6E-EC50-548E2CAD4E76}"/>
              </a:ext>
            </a:extLst>
          </p:cNvPr>
          <p:cNvSpPr txBox="1"/>
          <p:nvPr/>
        </p:nvSpPr>
        <p:spPr>
          <a:xfrm>
            <a:off x="252142" y="510301"/>
            <a:ext cx="6592762" cy="338554"/>
          </a:xfrm>
          <a:prstGeom prst="rect">
            <a:avLst/>
          </a:prstGeom>
          <a:noFill/>
        </p:spPr>
        <p:txBody>
          <a:bodyPr wrap="square" rtlCol="0">
            <a:spAutoFit/>
          </a:bodyPr>
          <a:lstStyle/>
          <a:p>
            <a:r>
              <a:rPr kumimoji="1" lang="ja-JP" altLang="en-US" sz="1600" dirty="0">
                <a:latin typeface="メイリオ" panose="020B0604030504040204" pitchFamily="50" charset="-128"/>
                <a:ea typeface="メイリオ" panose="020B0604030504040204" pitchFamily="50" charset="-128"/>
              </a:rPr>
              <a:t>既存の園芸用ハウスの改修による</a:t>
            </a:r>
            <a:r>
              <a:rPr lang="ja-JP" altLang="en-US" sz="1600" dirty="0">
                <a:latin typeface="メイリオ" panose="020B0604030504040204" pitchFamily="50" charset="-128"/>
                <a:ea typeface="メイリオ" panose="020B0604030504040204" pitchFamily="50" charset="-128"/>
              </a:rPr>
              <a:t>長寿命化</a:t>
            </a:r>
            <a:r>
              <a:rPr kumimoji="1" lang="ja-JP" altLang="en-US" sz="1600" dirty="0">
                <a:latin typeface="メイリオ" panose="020B0604030504040204" pitchFamily="50" charset="-128"/>
                <a:ea typeface="メイリオ" panose="020B0604030504040204" pitchFamily="50" charset="-128"/>
              </a:rPr>
              <a:t>及び高度化の取組を支援</a:t>
            </a:r>
          </a:p>
        </p:txBody>
      </p:sp>
      <p:grpSp>
        <p:nvGrpSpPr>
          <p:cNvPr id="55" name="グループ化 54">
            <a:extLst>
              <a:ext uri="{FF2B5EF4-FFF2-40B4-BE49-F238E27FC236}">
                <a16:creationId xmlns:a16="http://schemas.microsoft.com/office/drawing/2014/main" id="{1BCEDCC9-F365-5EDF-A044-064808E60D92}"/>
              </a:ext>
            </a:extLst>
          </p:cNvPr>
          <p:cNvGrpSpPr/>
          <p:nvPr/>
        </p:nvGrpSpPr>
        <p:grpSpPr>
          <a:xfrm>
            <a:off x="261651" y="6128594"/>
            <a:ext cx="1654800" cy="402383"/>
            <a:chOff x="261651" y="5527883"/>
            <a:chExt cx="1654800" cy="402383"/>
          </a:xfrm>
        </p:grpSpPr>
        <p:sp>
          <p:nvSpPr>
            <p:cNvPr id="18" name="正方形/長方形 17">
              <a:extLst>
                <a:ext uri="{FF2B5EF4-FFF2-40B4-BE49-F238E27FC236}">
                  <a16:creationId xmlns:a16="http://schemas.microsoft.com/office/drawing/2014/main" id="{D801074E-EAC8-4859-9465-C27F20397809}"/>
                </a:ext>
              </a:extLst>
            </p:cNvPr>
            <p:cNvSpPr/>
            <p:nvPr/>
          </p:nvSpPr>
          <p:spPr>
            <a:xfrm>
              <a:off x="261651" y="5527883"/>
              <a:ext cx="1654800" cy="3693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6E1A87F8-93FF-4C39-BD19-96414D14E630}"/>
                </a:ext>
              </a:extLst>
            </p:cNvPr>
            <p:cNvSpPr txBox="1"/>
            <p:nvPr/>
          </p:nvSpPr>
          <p:spPr>
            <a:xfrm>
              <a:off x="411981" y="5560934"/>
              <a:ext cx="1354140" cy="369332"/>
            </a:xfrm>
            <a:prstGeom prst="rect">
              <a:avLst/>
            </a:prstGeom>
            <a:noFill/>
          </p:spPr>
          <p:txBody>
            <a:bodyPr wrap="square" rtlCol="0" anchor="ctr" anchorCtr="0">
              <a:spAutoFit/>
            </a:bodyPr>
            <a:lstStyle/>
            <a:p>
              <a:pPr algn="ctr"/>
              <a:r>
                <a:rPr kumimoji="1" lang="ja-JP" altLang="en-US" sz="1800" b="1" dirty="0">
                  <a:latin typeface="メイリオ" panose="020B0604030504040204" pitchFamily="50" charset="-128"/>
                  <a:ea typeface="メイリオ" panose="020B0604030504040204" pitchFamily="50" charset="-128"/>
                </a:rPr>
                <a:t>支援対象者</a:t>
              </a:r>
            </a:p>
          </p:txBody>
        </p:sp>
      </p:grpSp>
      <p:pic>
        <p:nvPicPr>
          <p:cNvPr id="24" name="図 23" descr="ダイアグラム&#10;&#10;AI 生成コンテンツは誤りを含む可能性があります。">
            <a:extLst>
              <a:ext uri="{FF2B5EF4-FFF2-40B4-BE49-F238E27FC236}">
                <a16:creationId xmlns:a16="http://schemas.microsoft.com/office/drawing/2014/main" id="{F2C615FA-BC3C-F3D6-B9F6-F433C8007B7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88122" y="4076203"/>
            <a:ext cx="3182193" cy="1626814"/>
          </a:xfrm>
          <a:prstGeom prst="rect">
            <a:avLst/>
          </a:prstGeom>
          <a:noFill/>
          <a:ln>
            <a:noFill/>
          </a:ln>
        </p:spPr>
      </p:pic>
      <p:sp>
        <p:nvSpPr>
          <p:cNvPr id="25" name="テキスト ボックス 3">
            <a:extLst>
              <a:ext uri="{FF2B5EF4-FFF2-40B4-BE49-F238E27FC236}">
                <a16:creationId xmlns:a16="http://schemas.microsoft.com/office/drawing/2014/main" id="{9016C8BF-DAB5-B4D2-8AFB-E557993A86B2}"/>
              </a:ext>
            </a:extLst>
          </p:cNvPr>
          <p:cNvSpPr txBox="1"/>
          <p:nvPr/>
        </p:nvSpPr>
        <p:spPr>
          <a:xfrm>
            <a:off x="3129599" y="5769947"/>
            <a:ext cx="3888485" cy="4953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ja-JP" altLang="en-US" sz="1100" kern="100" dirty="0">
                <a:effectLst/>
                <a:latin typeface="メイリオ" panose="020B0604030504040204" pitchFamily="50" charset="-128"/>
                <a:ea typeface="メイリオ" panose="020B0604030504040204" pitchFamily="50" charset="-128"/>
                <a:cs typeface="Times New Roman" panose="02020603050405020304" pitchFamily="18" charset="0"/>
              </a:rPr>
              <a:t>　</a:t>
            </a:r>
            <a:r>
              <a:rPr 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天候に合わせて最適光環境を実現する自動調光装置</a:t>
            </a:r>
            <a:endParaRPr lang="en-US" alt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p>
            <a:pPr>
              <a:buNone/>
            </a:pPr>
            <a:r>
              <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000" kern="100" dirty="0">
                <a:effectLst/>
                <a:latin typeface="メイリオ" panose="020B0604030504040204" pitchFamily="50" charset="-128"/>
                <a:ea typeface="メイリオ" panose="020B0604030504040204" pitchFamily="50" charset="-128"/>
                <a:cs typeface="Times New Roman" panose="02020603050405020304" pitchFamily="18" charset="0"/>
              </a:rPr>
              <a:t>図引用：</a:t>
            </a:r>
            <a:r>
              <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rPr>
              <a:t>広島県立総合技術研究所農業技術センター</a:t>
            </a:r>
            <a:endParaRPr lang="en-US" alt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p>
            <a:pPr>
              <a:buNone/>
            </a:pPr>
            <a:r>
              <a:rPr lang="ja-JP" altLang="en-US" sz="1000" kern="100" dirty="0">
                <a:latin typeface="メイリオ" panose="020B0604030504040204" pitchFamily="50" charset="-128"/>
                <a:ea typeface="メイリオ" panose="020B0604030504040204" pitchFamily="50" charset="-128"/>
                <a:cs typeface="Times New Roman" panose="02020603050405020304" pitchFamily="18" charset="0"/>
              </a:rPr>
              <a:t>　　　　　「ハウス内の光環境を最適化する自動調光システム」</a:t>
            </a:r>
            <a:endParaRPr lang="en-US" altLang="ja-JP" sz="1000" kern="100" dirty="0">
              <a:latin typeface="メイリオ" panose="020B0604030504040204" pitchFamily="50" charset="-128"/>
              <a:ea typeface="メイリオ" panose="020B0604030504040204" pitchFamily="50" charset="-128"/>
              <a:cs typeface="Times New Roman" panose="02020603050405020304" pitchFamily="18" charset="0"/>
            </a:endParaRPr>
          </a:p>
          <a:p>
            <a:pPr>
              <a:buNone/>
            </a:pPr>
            <a:r>
              <a:rPr lang="ja-JP" altLang="en-US" sz="1000" kern="100" dirty="0">
                <a:effectLst/>
                <a:latin typeface="メイリオ" panose="020B0604030504040204" pitchFamily="50" charset="-128"/>
                <a:ea typeface="メイリオ" panose="020B0604030504040204" pitchFamily="50" charset="-128"/>
                <a:cs typeface="Times New Roman" panose="02020603050405020304" pitchFamily="18" charset="0"/>
              </a:rPr>
              <a:t>　　　　　パンフレット</a:t>
            </a:r>
            <a:r>
              <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rPr>
              <a:t>）</a:t>
            </a:r>
          </a:p>
        </p:txBody>
      </p:sp>
      <p:sp>
        <p:nvSpPr>
          <p:cNvPr id="35" name="テキスト ボックス 34">
            <a:extLst>
              <a:ext uri="{FF2B5EF4-FFF2-40B4-BE49-F238E27FC236}">
                <a16:creationId xmlns:a16="http://schemas.microsoft.com/office/drawing/2014/main" id="{67913643-2201-1F8D-89E4-33D2B90837E2}"/>
              </a:ext>
            </a:extLst>
          </p:cNvPr>
          <p:cNvSpPr txBox="1"/>
          <p:nvPr/>
        </p:nvSpPr>
        <p:spPr>
          <a:xfrm>
            <a:off x="421302" y="6564578"/>
            <a:ext cx="6899382" cy="584775"/>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認定農業者又は認定新規就農者</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（産地生産基盤パワーアップ事業等の国庫事業の対象外となっている者）</a:t>
            </a:r>
            <a:endParaRPr kumimoji="1" lang="ja-JP" altLang="en-US" sz="1600" dirty="0">
              <a:latin typeface="メイリオ" panose="020B0604030504040204" pitchFamily="50" charset="-128"/>
              <a:ea typeface="メイリオ" panose="020B0604030504040204" pitchFamily="50" charset="-128"/>
            </a:endParaRPr>
          </a:p>
        </p:txBody>
      </p:sp>
      <p:sp>
        <p:nvSpPr>
          <p:cNvPr id="41" name="テキスト ボックス 40">
            <a:extLst>
              <a:ext uri="{FF2B5EF4-FFF2-40B4-BE49-F238E27FC236}">
                <a16:creationId xmlns:a16="http://schemas.microsoft.com/office/drawing/2014/main" id="{A047B630-F476-FDB3-9048-8588B0792A8A}"/>
              </a:ext>
            </a:extLst>
          </p:cNvPr>
          <p:cNvSpPr txBox="1"/>
          <p:nvPr/>
        </p:nvSpPr>
        <p:spPr>
          <a:xfrm>
            <a:off x="2075556" y="8003080"/>
            <a:ext cx="5175058" cy="338554"/>
          </a:xfrm>
          <a:prstGeom prst="rect">
            <a:avLst/>
          </a:prstGeom>
          <a:noFill/>
        </p:spPr>
        <p:txBody>
          <a:bodyPr wrap="square" rtlCol="0">
            <a:spAutoFit/>
          </a:bodyPr>
          <a:lstStyle/>
          <a:p>
            <a:r>
              <a:rPr lang="en-US" altLang="ja-JP" sz="1600" dirty="0">
                <a:latin typeface="メイリオ" panose="020B0604030504040204" pitchFamily="50" charset="-128"/>
                <a:ea typeface="メイリオ" panose="020B0604030504040204" pitchFamily="50" charset="-128"/>
              </a:rPr>
              <a:t>1/</a:t>
            </a:r>
            <a:r>
              <a:rPr lang="ja-JP" altLang="en-US" sz="1600" dirty="0">
                <a:latin typeface="メイリオ" panose="020B0604030504040204" pitchFamily="50" charset="-128"/>
                <a:ea typeface="メイリオ" panose="020B0604030504040204" pitchFamily="50" charset="-128"/>
              </a:rPr>
              <a:t>２以内</a:t>
            </a:r>
            <a:endParaRPr kumimoji="1" lang="ja-JP" altLang="en-US" sz="1200" dirty="0">
              <a:latin typeface="メイリオ" panose="020B0604030504040204" pitchFamily="50" charset="-128"/>
              <a:ea typeface="メイリオ" panose="020B0604030504040204" pitchFamily="50" charset="-128"/>
            </a:endParaRPr>
          </a:p>
        </p:txBody>
      </p:sp>
      <p:grpSp>
        <p:nvGrpSpPr>
          <p:cNvPr id="46" name="グループ化 45">
            <a:extLst>
              <a:ext uri="{FF2B5EF4-FFF2-40B4-BE49-F238E27FC236}">
                <a16:creationId xmlns:a16="http://schemas.microsoft.com/office/drawing/2014/main" id="{0CD9200A-C870-CB3D-600C-EBCAA0F4B286}"/>
              </a:ext>
            </a:extLst>
          </p:cNvPr>
          <p:cNvGrpSpPr/>
          <p:nvPr/>
        </p:nvGrpSpPr>
        <p:grpSpPr>
          <a:xfrm>
            <a:off x="252142" y="7972031"/>
            <a:ext cx="1654800" cy="396004"/>
            <a:chOff x="252142" y="7360244"/>
            <a:chExt cx="1654800" cy="396004"/>
          </a:xfrm>
        </p:grpSpPr>
        <p:sp>
          <p:nvSpPr>
            <p:cNvPr id="43" name="正方形/長方形 42">
              <a:extLst>
                <a:ext uri="{FF2B5EF4-FFF2-40B4-BE49-F238E27FC236}">
                  <a16:creationId xmlns:a16="http://schemas.microsoft.com/office/drawing/2014/main" id="{13C6C71B-BFA4-904E-5BAA-F0BFF1B81318}"/>
                </a:ext>
              </a:extLst>
            </p:cNvPr>
            <p:cNvSpPr/>
            <p:nvPr/>
          </p:nvSpPr>
          <p:spPr>
            <a:xfrm>
              <a:off x="252142" y="7360244"/>
              <a:ext cx="1654800" cy="3693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3F1EB6A7-4B75-CD4E-BD50-C7834DE0A1C3}"/>
                </a:ext>
              </a:extLst>
            </p:cNvPr>
            <p:cNvSpPr txBox="1"/>
            <p:nvPr/>
          </p:nvSpPr>
          <p:spPr>
            <a:xfrm>
              <a:off x="525560" y="7386916"/>
              <a:ext cx="1107965" cy="369332"/>
            </a:xfrm>
            <a:prstGeom prst="rect">
              <a:avLst/>
            </a:prstGeom>
            <a:noFill/>
          </p:spPr>
          <p:txBody>
            <a:bodyPr wrap="square" rtlCol="0" anchor="ctr" anchorCtr="0">
              <a:spAutoFit/>
            </a:bodyPr>
            <a:lstStyle/>
            <a:p>
              <a:pPr algn="ctr"/>
              <a:r>
                <a:rPr lang="ja-JP" altLang="en-US" sz="1800" b="1" dirty="0">
                  <a:latin typeface="メイリオ" panose="020B0604030504040204" pitchFamily="50" charset="-128"/>
                  <a:ea typeface="メイリオ" panose="020B0604030504040204" pitchFamily="50" charset="-128"/>
                </a:rPr>
                <a:t>補助率</a:t>
              </a:r>
              <a:endParaRPr kumimoji="1" lang="ja-JP" altLang="en-US" sz="1800" b="1" dirty="0">
                <a:latin typeface="メイリオ" panose="020B0604030504040204" pitchFamily="50" charset="-128"/>
                <a:ea typeface="メイリオ" panose="020B0604030504040204" pitchFamily="50" charset="-128"/>
              </a:endParaRPr>
            </a:p>
          </p:txBody>
        </p:sp>
      </p:grpSp>
      <p:grpSp>
        <p:nvGrpSpPr>
          <p:cNvPr id="30" name="グループ化 29">
            <a:extLst>
              <a:ext uri="{FF2B5EF4-FFF2-40B4-BE49-F238E27FC236}">
                <a16:creationId xmlns:a16="http://schemas.microsoft.com/office/drawing/2014/main" id="{3FE34B35-1031-2204-28F9-63C8C45B0D36}"/>
              </a:ext>
            </a:extLst>
          </p:cNvPr>
          <p:cNvGrpSpPr/>
          <p:nvPr/>
        </p:nvGrpSpPr>
        <p:grpSpPr>
          <a:xfrm>
            <a:off x="774066" y="4397978"/>
            <a:ext cx="2286000" cy="1623547"/>
            <a:chOff x="5089887" y="7159353"/>
            <a:chExt cx="2286000" cy="1623547"/>
          </a:xfrm>
        </p:grpSpPr>
        <p:sp>
          <p:nvSpPr>
            <p:cNvPr id="23" name="テキスト ボックス 3">
              <a:extLst>
                <a:ext uri="{FF2B5EF4-FFF2-40B4-BE49-F238E27FC236}">
                  <a16:creationId xmlns:a16="http://schemas.microsoft.com/office/drawing/2014/main" id="{A55D337C-FAF2-A533-B5EE-4060F87CF593}"/>
                </a:ext>
              </a:extLst>
            </p:cNvPr>
            <p:cNvSpPr txBox="1"/>
            <p:nvPr/>
          </p:nvSpPr>
          <p:spPr>
            <a:xfrm>
              <a:off x="5089887" y="8468575"/>
              <a:ext cx="2286000" cy="31432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r>
                <a:rPr 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タイバーによるハウス補強</a:t>
              </a:r>
            </a:p>
          </p:txBody>
        </p:sp>
        <p:grpSp>
          <p:nvGrpSpPr>
            <p:cNvPr id="28" name="グループ化 27">
              <a:extLst>
                <a:ext uri="{FF2B5EF4-FFF2-40B4-BE49-F238E27FC236}">
                  <a16:creationId xmlns:a16="http://schemas.microsoft.com/office/drawing/2014/main" id="{24326E8B-1F18-1AC3-4728-48A84969AD4E}"/>
                </a:ext>
              </a:extLst>
            </p:cNvPr>
            <p:cNvGrpSpPr>
              <a:grpSpLocks noChangeAspect="1"/>
            </p:cNvGrpSpPr>
            <p:nvPr/>
          </p:nvGrpSpPr>
          <p:grpSpPr>
            <a:xfrm>
              <a:off x="5559505" y="7159353"/>
              <a:ext cx="1324072" cy="1203406"/>
              <a:chOff x="5559504" y="7159353"/>
              <a:chExt cx="1346767" cy="1224033"/>
            </a:xfrm>
          </p:grpSpPr>
          <p:sp>
            <p:nvSpPr>
              <p:cNvPr id="7" name="フローチャート: 論理積ゲート 6">
                <a:extLst>
                  <a:ext uri="{FF2B5EF4-FFF2-40B4-BE49-F238E27FC236}">
                    <a16:creationId xmlns:a16="http://schemas.microsoft.com/office/drawing/2014/main" id="{419A726A-EA00-0B11-6118-50E848F1EF12}"/>
                  </a:ext>
                </a:extLst>
              </p:cNvPr>
              <p:cNvSpPr/>
              <p:nvPr/>
            </p:nvSpPr>
            <p:spPr>
              <a:xfrm rot="16200000">
                <a:off x="5620871" y="7097986"/>
                <a:ext cx="1224033" cy="1346767"/>
              </a:xfrm>
              <a:prstGeom prst="flowChartDelay">
                <a:avLst/>
              </a:prstGeom>
              <a:noFill/>
              <a:ln w="6350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7" name="グループ化 26">
                <a:extLst>
                  <a:ext uri="{FF2B5EF4-FFF2-40B4-BE49-F238E27FC236}">
                    <a16:creationId xmlns:a16="http://schemas.microsoft.com/office/drawing/2014/main" id="{0DE98A67-95E1-EA2E-F52E-B6855ED474D0}"/>
                  </a:ext>
                </a:extLst>
              </p:cNvPr>
              <p:cNvGrpSpPr/>
              <p:nvPr/>
            </p:nvGrpSpPr>
            <p:grpSpPr>
              <a:xfrm>
                <a:off x="5607423" y="7202769"/>
                <a:ext cx="1224000" cy="267524"/>
                <a:chOff x="5607423" y="7202769"/>
                <a:chExt cx="1224000" cy="267524"/>
              </a:xfrm>
            </p:grpSpPr>
            <p:cxnSp>
              <p:nvCxnSpPr>
                <p:cNvPr id="16" name="直線コネクタ 15">
                  <a:extLst>
                    <a:ext uri="{FF2B5EF4-FFF2-40B4-BE49-F238E27FC236}">
                      <a16:creationId xmlns:a16="http://schemas.microsoft.com/office/drawing/2014/main" id="{50F2F668-E044-498F-D7DC-76BA8F0165CB}"/>
                    </a:ext>
                  </a:extLst>
                </p:cNvPr>
                <p:cNvCxnSpPr>
                  <a:cxnSpLocks/>
                </p:cNvCxnSpPr>
                <p:nvPr/>
              </p:nvCxnSpPr>
              <p:spPr>
                <a:xfrm>
                  <a:off x="6010835" y="7202769"/>
                  <a:ext cx="121024" cy="267524"/>
                </a:xfrm>
                <a:prstGeom prst="line">
                  <a:avLst/>
                </a:prstGeom>
                <a:ln w="63500" cmpd="dbl">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22D811AC-E6A2-BF41-EB88-A8C7979195B1}"/>
                    </a:ext>
                  </a:extLst>
                </p:cNvPr>
                <p:cNvCxnSpPr/>
                <p:nvPr/>
              </p:nvCxnSpPr>
              <p:spPr>
                <a:xfrm>
                  <a:off x="5607423" y="7470293"/>
                  <a:ext cx="1224000" cy="0"/>
                </a:xfrm>
                <a:prstGeom prst="line">
                  <a:avLst/>
                </a:prstGeom>
                <a:ln w="63500" cmpd="dbl">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70704878-5A7C-0836-93D7-DD705DDD9E4A}"/>
                    </a:ext>
                  </a:extLst>
                </p:cNvPr>
                <p:cNvCxnSpPr>
                  <a:cxnSpLocks/>
                </p:cNvCxnSpPr>
                <p:nvPr/>
              </p:nvCxnSpPr>
              <p:spPr>
                <a:xfrm flipH="1">
                  <a:off x="6333565" y="7202769"/>
                  <a:ext cx="121023" cy="267524"/>
                </a:xfrm>
                <a:prstGeom prst="line">
                  <a:avLst/>
                </a:prstGeom>
                <a:ln w="63500" cmpd="dbl">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grpSp>
      <p:sp>
        <p:nvSpPr>
          <p:cNvPr id="31" name="四角形: 角を丸くする 30">
            <a:extLst>
              <a:ext uri="{FF2B5EF4-FFF2-40B4-BE49-F238E27FC236}">
                <a16:creationId xmlns:a16="http://schemas.microsoft.com/office/drawing/2014/main" id="{E328D516-CFA9-6F14-97FC-EA2B739E4DD2}"/>
              </a:ext>
            </a:extLst>
          </p:cNvPr>
          <p:cNvSpPr/>
          <p:nvPr/>
        </p:nvSpPr>
        <p:spPr>
          <a:xfrm>
            <a:off x="390180" y="7193624"/>
            <a:ext cx="6757513" cy="611074"/>
          </a:xfrm>
          <a:prstGeom prst="round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E0358AAB-BA0A-5085-864B-B398AF2802FC}"/>
              </a:ext>
            </a:extLst>
          </p:cNvPr>
          <p:cNvSpPr txBox="1"/>
          <p:nvPr/>
        </p:nvSpPr>
        <p:spPr>
          <a:xfrm>
            <a:off x="2072974" y="8591478"/>
            <a:ext cx="5338796" cy="584775"/>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取組内容に応じた目標を設定</a:t>
            </a:r>
            <a:endParaRPr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①販売額の維持又は増加、②労働生産性の向上</a:t>
            </a:r>
            <a:endParaRPr kumimoji="1" lang="ja-JP" altLang="en-US" sz="1200" dirty="0">
              <a:latin typeface="メイリオ" panose="020B0604030504040204" pitchFamily="50" charset="-128"/>
              <a:ea typeface="メイリオ" panose="020B0604030504040204" pitchFamily="50" charset="-128"/>
            </a:endParaRPr>
          </a:p>
        </p:txBody>
      </p:sp>
      <p:grpSp>
        <p:nvGrpSpPr>
          <p:cNvPr id="33" name="グループ化 32">
            <a:extLst>
              <a:ext uri="{FF2B5EF4-FFF2-40B4-BE49-F238E27FC236}">
                <a16:creationId xmlns:a16="http://schemas.microsoft.com/office/drawing/2014/main" id="{A895A298-9672-895F-7AD7-70676E1EB85D}"/>
              </a:ext>
            </a:extLst>
          </p:cNvPr>
          <p:cNvGrpSpPr/>
          <p:nvPr/>
        </p:nvGrpSpPr>
        <p:grpSpPr>
          <a:xfrm>
            <a:off x="249560" y="8589005"/>
            <a:ext cx="1654800" cy="396004"/>
            <a:chOff x="252142" y="7360244"/>
            <a:chExt cx="1654800" cy="396004"/>
          </a:xfrm>
        </p:grpSpPr>
        <p:sp>
          <p:nvSpPr>
            <p:cNvPr id="34" name="正方形/長方形 33">
              <a:extLst>
                <a:ext uri="{FF2B5EF4-FFF2-40B4-BE49-F238E27FC236}">
                  <a16:creationId xmlns:a16="http://schemas.microsoft.com/office/drawing/2014/main" id="{F1E064C8-93EB-64AC-9267-7132DEC565ED}"/>
                </a:ext>
              </a:extLst>
            </p:cNvPr>
            <p:cNvSpPr/>
            <p:nvPr/>
          </p:nvSpPr>
          <p:spPr>
            <a:xfrm>
              <a:off x="252142" y="7360244"/>
              <a:ext cx="1654800" cy="3693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FDD3E569-F93A-F62F-283F-2450476B71B3}"/>
                </a:ext>
              </a:extLst>
            </p:cNvPr>
            <p:cNvSpPr txBox="1"/>
            <p:nvPr/>
          </p:nvSpPr>
          <p:spPr>
            <a:xfrm>
              <a:off x="525560" y="7386916"/>
              <a:ext cx="1107965" cy="369332"/>
            </a:xfrm>
            <a:prstGeom prst="rect">
              <a:avLst/>
            </a:prstGeom>
            <a:noFill/>
          </p:spPr>
          <p:txBody>
            <a:bodyPr wrap="square" rtlCol="0" anchor="ctr" anchorCtr="0">
              <a:spAutoFit/>
            </a:bodyPr>
            <a:lstStyle/>
            <a:p>
              <a:pPr algn="ctr"/>
              <a:r>
                <a:rPr kumimoji="1" lang="ja-JP" altLang="en-US" sz="1800" b="1" dirty="0">
                  <a:latin typeface="メイリオ" panose="020B0604030504040204" pitchFamily="50" charset="-128"/>
                  <a:ea typeface="メイリオ" panose="020B0604030504040204" pitchFamily="50" charset="-128"/>
                </a:rPr>
                <a:t>成果目標</a:t>
              </a:r>
            </a:p>
          </p:txBody>
        </p:sp>
      </p:grpSp>
      <p:sp>
        <p:nvSpPr>
          <p:cNvPr id="37" name="テキスト ボックス 36">
            <a:extLst>
              <a:ext uri="{FF2B5EF4-FFF2-40B4-BE49-F238E27FC236}">
                <a16:creationId xmlns:a16="http://schemas.microsoft.com/office/drawing/2014/main" id="{FE8A74FA-3FE2-9633-C051-CDD2D4A50891}"/>
              </a:ext>
            </a:extLst>
          </p:cNvPr>
          <p:cNvSpPr txBox="1"/>
          <p:nvPr/>
        </p:nvSpPr>
        <p:spPr>
          <a:xfrm>
            <a:off x="2070390" y="9257999"/>
            <a:ext cx="5338796" cy="1077218"/>
          </a:xfrm>
          <a:prstGeom prst="rect">
            <a:avLst/>
          </a:prstGeom>
          <a:noFill/>
        </p:spPr>
        <p:txBody>
          <a:bodyPr wrap="square" rtlCol="0">
            <a:spAutoFit/>
          </a:bodyPr>
          <a:lstStyle/>
          <a:p>
            <a:r>
              <a:rPr lang="en-US" altLang="ja-JP" sz="1600" dirty="0">
                <a:latin typeface="メイリオ" panose="020B0604030504040204" pitchFamily="50" charset="-128"/>
                <a:ea typeface="メイリオ" panose="020B0604030504040204" pitchFamily="50" charset="-128"/>
              </a:rPr>
              <a:t>10</a:t>
            </a:r>
            <a:r>
              <a:rPr lang="ja-JP" altLang="en-US" sz="1600" dirty="0">
                <a:latin typeface="メイリオ" panose="020B0604030504040204" pitchFamily="50" charset="-128"/>
                <a:ea typeface="メイリオ" panose="020B0604030504040204" pitchFamily="50" charset="-128"/>
              </a:rPr>
              <a:t>年間の営農の意思表示</a:t>
            </a:r>
            <a:r>
              <a:rPr lang="ja-JP" altLang="en-US" sz="1600" baseline="30000" dirty="0">
                <a:latin typeface="メイリオ" panose="020B0604030504040204" pitchFamily="50" charset="-128"/>
                <a:ea typeface="メイリオ" panose="020B0604030504040204" pitchFamily="50" charset="-128"/>
              </a:rPr>
              <a:t>注２</a:t>
            </a:r>
            <a:r>
              <a:rPr lang="ja-JP" altLang="en-US" sz="1600" dirty="0">
                <a:latin typeface="メイリオ" panose="020B0604030504040204" pitchFamily="50" charset="-128"/>
                <a:ea typeface="メイリオ" panose="020B0604030504040204" pitchFamily="50" charset="-128"/>
              </a:rPr>
              <a:t>、</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共済保険等（ハウスは災害等に対する補償、それ以外は盗難及び災害等に対する補償）の加入</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事業継続計画（</a:t>
            </a:r>
            <a:r>
              <a:rPr lang="en-US" altLang="ja-JP" sz="1600" dirty="0">
                <a:latin typeface="メイリオ" panose="020B0604030504040204" pitchFamily="50" charset="-128"/>
                <a:ea typeface="メイリオ" panose="020B0604030504040204" pitchFamily="50" charset="-128"/>
              </a:rPr>
              <a:t>BCP</a:t>
            </a:r>
            <a:r>
              <a:rPr lang="ja-JP" altLang="en-US" sz="1600" dirty="0">
                <a:latin typeface="メイリオ" panose="020B0604030504040204" pitchFamily="50" charset="-128"/>
                <a:ea typeface="メイリオ" panose="020B0604030504040204" pitchFamily="50" charset="-128"/>
              </a:rPr>
              <a:t>）の策定</a:t>
            </a:r>
            <a:endParaRPr kumimoji="1" lang="ja-JP" altLang="en-US" sz="1200" dirty="0">
              <a:latin typeface="メイリオ" panose="020B0604030504040204" pitchFamily="50" charset="-128"/>
              <a:ea typeface="メイリオ" panose="020B0604030504040204" pitchFamily="50" charset="-128"/>
            </a:endParaRPr>
          </a:p>
        </p:txBody>
      </p:sp>
      <p:grpSp>
        <p:nvGrpSpPr>
          <p:cNvPr id="38" name="グループ化 37">
            <a:extLst>
              <a:ext uri="{FF2B5EF4-FFF2-40B4-BE49-F238E27FC236}">
                <a16:creationId xmlns:a16="http://schemas.microsoft.com/office/drawing/2014/main" id="{934FA20B-E2D5-29A3-55A0-246365C25B17}"/>
              </a:ext>
            </a:extLst>
          </p:cNvPr>
          <p:cNvGrpSpPr/>
          <p:nvPr/>
        </p:nvGrpSpPr>
        <p:grpSpPr>
          <a:xfrm>
            <a:off x="246976" y="9240027"/>
            <a:ext cx="1654800" cy="396004"/>
            <a:chOff x="252142" y="7360244"/>
            <a:chExt cx="1654800" cy="396004"/>
          </a:xfrm>
        </p:grpSpPr>
        <p:sp>
          <p:nvSpPr>
            <p:cNvPr id="39" name="正方形/長方形 38">
              <a:extLst>
                <a:ext uri="{FF2B5EF4-FFF2-40B4-BE49-F238E27FC236}">
                  <a16:creationId xmlns:a16="http://schemas.microsoft.com/office/drawing/2014/main" id="{A7BA9981-6BAE-A202-CE1A-107D8EBA2D1F}"/>
                </a:ext>
              </a:extLst>
            </p:cNvPr>
            <p:cNvSpPr/>
            <p:nvPr/>
          </p:nvSpPr>
          <p:spPr>
            <a:xfrm>
              <a:off x="252142" y="7360244"/>
              <a:ext cx="1654800" cy="3693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F7903B22-99B2-C5F8-0BA3-72EBADA27C4D}"/>
                </a:ext>
              </a:extLst>
            </p:cNvPr>
            <p:cNvSpPr txBox="1"/>
            <p:nvPr/>
          </p:nvSpPr>
          <p:spPr>
            <a:xfrm>
              <a:off x="525560" y="7386916"/>
              <a:ext cx="1107965" cy="369332"/>
            </a:xfrm>
            <a:prstGeom prst="rect">
              <a:avLst/>
            </a:prstGeom>
            <a:noFill/>
          </p:spPr>
          <p:txBody>
            <a:bodyPr wrap="square" rtlCol="0" anchor="ctr" anchorCtr="0">
              <a:spAutoFit/>
            </a:bodyPr>
            <a:lstStyle/>
            <a:p>
              <a:pPr algn="ctr"/>
              <a:r>
                <a:rPr kumimoji="1" lang="ja-JP" altLang="en-US" sz="1800" b="1" dirty="0">
                  <a:latin typeface="メイリオ" panose="020B0604030504040204" pitchFamily="50" charset="-128"/>
                  <a:ea typeface="メイリオ" panose="020B0604030504040204" pitchFamily="50" charset="-128"/>
                </a:rPr>
                <a:t>要件</a:t>
              </a:r>
            </a:p>
          </p:txBody>
        </p:sp>
      </p:grpSp>
      <p:sp>
        <p:nvSpPr>
          <p:cNvPr id="3" name="楕円 2">
            <a:extLst>
              <a:ext uri="{FF2B5EF4-FFF2-40B4-BE49-F238E27FC236}">
                <a16:creationId xmlns:a16="http://schemas.microsoft.com/office/drawing/2014/main" id="{AFC41F24-105C-7E69-9D42-26DB4EB30142}"/>
              </a:ext>
            </a:extLst>
          </p:cNvPr>
          <p:cNvSpPr/>
          <p:nvPr/>
        </p:nvSpPr>
        <p:spPr>
          <a:xfrm>
            <a:off x="1162374" y="4272760"/>
            <a:ext cx="1483355" cy="644864"/>
          </a:xfrm>
          <a:prstGeom prst="ellipse">
            <a:avLst/>
          </a:prstGeom>
          <a:noFill/>
          <a:ln w="508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69A3ABDA-6AD4-B3C1-A2B1-F99A3B347A45}"/>
              </a:ext>
            </a:extLst>
          </p:cNvPr>
          <p:cNvSpPr txBox="1"/>
          <p:nvPr/>
        </p:nvSpPr>
        <p:spPr>
          <a:xfrm>
            <a:off x="620241" y="10346589"/>
            <a:ext cx="6722685" cy="307777"/>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注２：</a:t>
            </a:r>
            <a:r>
              <a:rPr kumimoji="1" lang="en-US" altLang="ja-JP" sz="1400" dirty="0">
                <a:latin typeface="メイリオ" panose="020B0604030504040204" pitchFamily="50" charset="-128"/>
                <a:ea typeface="メイリオ" panose="020B0604030504040204" pitchFamily="50" charset="-128"/>
              </a:rPr>
              <a:t>10</a:t>
            </a:r>
            <a:r>
              <a:rPr kumimoji="1" lang="ja-JP" altLang="en-US" sz="1400" dirty="0">
                <a:latin typeface="メイリオ" panose="020B0604030504040204" pitchFamily="50" charset="-128"/>
                <a:ea typeface="メイリオ" panose="020B0604030504040204" pitchFamily="50" charset="-128"/>
              </a:rPr>
              <a:t>年間使用可能なハウスとするため、必要に応じて改修に取り組むこと。</a:t>
            </a:r>
          </a:p>
        </p:txBody>
      </p:sp>
    </p:spTree>
    <p:extLst>
      <p:ext uri="{BB962C8B-B14F-4D97-AF65-F5344CB8AC3E}">
        <p14:creationId xmlns:p14="http://schemas.microsoft.com/office/powerpoint/2010/main" val="3738348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E2434-6322-E8C5-3A93-F87AC2AB3E61}"/>
            </a:ext>
          </a:extLst>
        </p:cNvPr>
        <p:cNvGrpSpPr/>
        <p:nvPr/>
      </p:nvGrpSpPr>
      <p:grpSpPr>
        <a:xfrm>
          <a:off x="0" y="0"/>
          <a:ext cx="0" cy="0"/>
          <a:chOff x="0" y="0"/>
          <a:chExt cx="0" cy="0"/>
        </a:xfrm>
      </p:grpSpPr>
      <p:sp>
        <p:nvSpPr>
          <p:cNvPr id="79" name="正方形/長方形 78">
            <a:extLst>
              <a:ext uri="{FF2B5EF4-FFF2-40B4-BE49-F238E27FC236}">
                <a16:creationId xmlns:a16="http://schemas.microsoft.com/office/drawing/2014/main" id="{22786E4B-9471-406B-93AB-E83138641499}"/>
              </a:ext>
            </a:extLst>
          </p:cNvPr>
          <p:cNvSpPr/>
          <p:nvPr/>
        </p:nvSpPr>
        <p:spPr>
          <a:xfrm>
            <a:off x="-1" y="-4656"/>
            <a:ext cx="7559675" cy="67384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9ACDC8A9-01AA-823E-7A1C-BA50C5FBB6B4}"/>
              </a:ext>
            </a:extLst>
          </p:cNvPr>
          <p:cNvSpPr txBox="1"/>
          <p:nvPr/>
        </p:nvSpPr>
        <p:spPr>
          <a:xfrm>
            <a:off x="213234" y="145973"/>
            <a:ext cx="7050827" cy="523220"/>
          </a:xfrm>
          <a:prstGeom prst="rect">
            <a:avLst/>
          </a:prstGeom>
          <a:noFill/>
          <a:ln>
            <a:noFill/>
          </a:ln>
        </p:spPr>
        <p:txBody>
          <a:bodyPr wrap="square" rtlCol="0">
            <a:spAutoFit/>
          </a:bodyPr>
          <a:lstStyle/>
          <a:p>
            <a:pPr algn="ctr"/>
            <a:r>
              <a:rPr lang="ja-JP" altLang="en-US" sz="2800" b="1" dirty="0">
                <a:solidFill>
                  <a:schemeClr val="bg1"/>
                </a:solidFill>
                <a:latin typeface="メイリオ" panose="020B0604030504040204" pitchFamily="50" charset="-128"/>
                <a:ea typeface="メイリオ" panose="020B0604030504040204" pitchFamily="50" charset="-128"/>
              </a:rPr>
              <a:t>③省エネ加温機器等導入支援</a:t>
            </a:r>
            <a:endParaRPr lang="en-US" altLang="ja-JP" sz="2800" b="1" dirty="0">
              <a:solidFill>
                <a:schemeClr val="bg1"/>
              </a:solidFill>
              <a:latin typeface="メイリオ" panose="020B0604030504040204" pitchFamily="50" charset="-128"/>
              <a:ea typeface="メイリオ" panose="020B0604030504040204" pitchFamily="50" charset="-128"/>
            </a:endParaRPr>
          </a:p>
        </p:txBody>
      </p:sp>
      <p:graphicFrame>
        <p:nvGraphicFramePr>
          <p:cNvPr id="12" name="表 11">
            <a:extLst>
              <a:ext uri="{FF2B5EF4-FFF2-40B4-BE49-F238E27FC236}">
                <a16:creationId xmlns:a16="http://schemas.microsoft.com/office/drawing/2014/main" id="{22941553-DE74-A7DD-A292-D4B0DB4345F9}"/>
              </a:ext>
            </a:extLst>
          </p:cNvPr>
          <p:cNvGraphicFramePr>
            <a:graphicFrameLocks noGrp="1"/>
          </p:cNvGraphicFramePr>
          <p:nvPr>
            <p:extLst>
              <p:ext uri="{D42A27DB-BD31-4B8C-83A1-F6EECF244321}">
                <p14:modId xmlns:p14="http://schemas.microsoft.com/office/powerpoint/2010/main" val="2936250781"/>
              </p:ext>
            </p:extLst>
          </p:nvPr>
        </p:nvGraphicFramePr>
        <p:xfrm>
          <a:off x="436342" y="1073294"/>
          <a:ext cx="6866964" cy="2839720"/>
        </p:xfrm>
        <a:graphic>
          <a:graphicData uri="http://schemas.openxmlformats.org/drawingml/2006/table">
            <a:tbl>
              <a:tblPr firstRow="1" bandRow="1">
                <a:tableStyleId>{21E4AEA4-8DFA-4A89-87EB-49C32662AFE0}</a:tableStyleId>
              </a:tblPr>
              <a:tblGrid>
                <a:gridCol w="1798303">
                  <a:extLst>
                    <a:ext uri="{9D8B030D-6E8A-4147-A177-3AD203B41FA5}">
                      <a16:colId xmlns:a16="http://schemas.microsoft.com/office/drawing/2014/main" val="2248660452"/>
                    </a:ext>
                  </a:extLst>
                </a:gridCol>
                <a:gridCol w="5068661">
                  <a:extLst>
                    <a:ext uri="{9D8B030D-6E8A-4147-A177-3AD203B41FA5}">
                      <a16:colId xmlns:a16="http://schemas.microsoft.com/office/drawing/2014/main" val="523399982"/>
                    </a:ext>
                  </a:extLst>
                </a:gridCol>
              </a:tblGrid>
              <a:tr h="370840">
                <a:tc>
                  <a:txBody>
                    <a:bodyPr/>
                    <a:lstStyle/>
                    <a:p>
                      <a:pPr algn="ctr"/>
                      <a:r>
                        <a:rPr kumimoji="1" lang="ja-JP" altLang="en-US" sz="1600" dirty="0">
                          <a:latin typeface="メイリオ" panose="020B0604030504040204" pitchFamily="50" charset="-128"/>
                          <a:ea typeface="メイリオ" panose="020B0604030504040204" pitchFamily="50" charset="-128"/>
                        </a:rPr>
                        <a:t>区分</a:t>
                      </a:r>
                    </a:p>
                  </a:txBody>
                  <a:tcPr/>
                </a:tc>
                <a:tc>
                  <a:txBody>
                    <a:bodyPr/>
                    <a:lstStyle/>
                    <a:p>
                      <a:pPr algn="ctr"/>
                      <a:r>
                        <a:rPr kumimoji="1" lang="ja-JP" altLang="en-US" sz="1600" dirty="0">
                          <a:latin typeface="メイリオ" panose="020B0604030504040204" pitchFamily="50" charset="-128"/>
                          <a:ea typeface="メイリオ" panose="020B0604030504040204" pitchFamily="50" charset="-128"/>
                        </a:rPr>
                        <a:t>支援内容</a:t>
                      </a:r>
                    </a:p>
                  </a:txBody>
                  <a:tcPr/>
                </a:tc>
                <a:extLst>
                  <a:ext uri="{0D108BD9-81ED-4DB2-BD59-A6C34878D82A}">
                    <a16:rowId xmlns:a16="http://schemas.microsoft.com/office/drawing/2014/main" val="429398230"/>
                  </a:ext>
                </a:extLst>
              </a:tr>
              <a:tr h="370840">
                <a:tc>
                  <a:txBody>
                    <a:bodyPr/>
                    <a:lstStyle/>
                    <a:p>
                      <a:r>
                        <a:rPr kumimoji="1" lang="ja-JP" altLang="en-US" sz="1600" dirty="0">
                          <a:latin typeface="メイリオ" panose="020B0604030504040204" pitchFamily="50" charset="-128"/>
                          <a:ea typeface="メイリオ" panose="020B0604030504040204" pitchFamily="50" charset="-128"/>
                        </a:rPr>
                        <a:t>省エネ機器導入</a:t>
                      </a:r>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・更新</a:t>
                      </a:r>
                    </a:p>
                  </a:txBody>
                  <a:tcPr/>
                </a:tc>
                <a:tc>
                  <a:txBody>
                    <a:bodyPr/>
                    <a:lstStyle/>
                    <a:p>
                      <a:r>
                        <a:rPr kumimoji="1" lang="ja-JP" altLang="en-US" sz="1600" dirty="0">
                          <a:latin typeface="メイリオ" panose="020B0604030504040204" pitchFamily="50" charset="-128"/>
                          <a:ea typeface="メイリオ" panose="020B0604030504040204" pitchFamily="50" charset="-128"/>
                        </a:rPr>
                        <a:t>（１）ヒートポンプ、木質バイオマスボイラー等の</a:t>
                      </a:r>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　　　化石燃料を使用しない加温機の導入・更新</a:t>
                      </a:r>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（２）燃油消費効率の高い燃油暖房機への更新</a:t>
                      </a:r>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（３）</a:t>
                      </a:r>
                      <a:r>
                        <a:rPr kumimoji="1" lang="en-US" altLang="ja-JP" sz="1600" dirty="0">
                          <a:latin typeface="メイリオ" panose="020B0604030504040204" pitchFamily="50" charset="-128"/>
                          <a:ea typeface="メイリオ" panose="020B0604030504040204" pitchFamily="50" charset="-128"/>
                        </a:rPr>
                        <a:t>CO</a:t>
                      </a:r>
                      <a:r>
                        <a:rPr kumimoji="1" lang="en-US" altLang="ja-JP" sz="1600" baseline="-25000" dirty="0">
                          <a:latin typeface="メイリオ" panose="020B0604030504040204" pitchFamily="50" charset="-128"/>
                          <a:ea typeface="メイリオ" panose="020B0604030504040204" pitchFamily="50" charset="-128"/>
                        </a:rPr>
                        <a:t>2</a:t>
                      </a:r>
                      <a:r>
                        <a:rPr kumimoji="1" lang="ja-JP" altLang="en-US" sz="1600" dirty="0">
                          <a:latin typeface="メイリオ" panose="020B0604030504040204" pitchFamily="50" charset="-128"/>
                          <a:ea typeface="メイリオ" panose="020B0604030504040204" pitchFamily="50" charset="-128"/>
                        </a:rPr>
                        <a:t>発生装置等の導入・更新</a:t>
                      </a:r>
                    </a:p>
                  </a:txBody>
                  <a:tcPr/>
                </a:tc>
                <a:extLst>
                  <a:ext uri="{0D108BD9-81ED-4DB2-BD59-A6C34878D82A}">
                    <a16:rowId xmlns:a16="http://schemas.microsoft.com/office/drawing/2014/main" val="3960527347"/>
                  </a:ext>
                </a:extLst>
              </a:tr>
              <a:tr h="370840">
                <a:tc>
                  <a:txBody>
                    <a:bodyPr/>
                    <a:lstStyle/>
                    <a:p>
                      <a:r>
                        <a:rPr kumimoji="1" lang="ja-JP" altLang="en-US" sz="1600" dirty="0">
                          <a:latin typeface="メイリオ" panose="020B0604030504040204" pitchFamily="50" charset="-128"/>
                          <a:ea typeface="メイリオ" panose="020B0604030504040204" pitchFamily="50" charset="-128"/>
                        </a:rPr>
                        <a:t>内部設備の導入</a:t>
                      </a:r>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・更新</a:t>
                      </a:r>
                    </a:p>
                  </a:txBody>
                  <a:tcPr/>
                </a:tc>
                <a:tc>
                  <a:txBody>
                    <a:bodyPr/>
                    <a:lstStyle/>
                    <a:p>
                      <a:r>
                        <a:rPr kumimoji="1" lang="ja-JP" altLang="en-US" sz="1600" dirty="0">
                          <a:latin typeface="メイリオ" panose="020B0604030504040204" pitchFamily="50" charset="-128"/>
                          <a:ea typeface="メイリオ" panose="020B0604030504040204" pitchFamily="50" charset="-128"/>
                        </a:rPr>
                        <a:t>循環扇、多段式サーモ、</a:t>
                      </a:r>
                      <a:r>
                        <a:rPr kumimoji="1" lang="en-US" altLang="ja-JP" sz="1600" dirty="0">
                          <a:latin typeface="メイリオ" panose="020B0604030504040204" pitchFamily="50" charset="-128"/>
                          <a:ea typeface="メイリオ" panose="020B0604030504040204" pitchFamily="50" charset="-128"/>
                        </a:rPr>
                        <a:t>CO</a:t>
                      </a:r>
                      <a:r>
                        <a:rPr kumimoji="1" lang="en-US" altLang="ja-JP" sz="1600" baseline="-25000" dirty="0">
                          <a:latin typeface="メイリオ" panose="020B0604030504040204" pitchFamily="50" charset="-128"/>
                          <a:ea typeface="メイリオ" panose="020B0604030504040204" pitchFamily="50" charset="-128"/>
                        </a:rPr>
                        <a:t>2</a:t>
                      </a:r>
                      <a:r>
                        <a:rPr kumimoji="1" lang="ja-JP" altLang="en-US" sz="1600" dirty="0">
                          <a:latin typeface="メイリオ" panose="020B0604030504040204" pitchFamily="50" charset="-128"/>
                          <a:ea typeface="メイリオ" panose="020B0604030504040204" pitchFamily="50" charset="-128"/>
                        </a:rPr>
                        <a:t>濃度コントローラー、保温効果の高い被覆資材（内張資材）等の導入・更新</a:t>
                      </a:r>
                    </a:p>
                  </a:txBody>
                  <a:tcPr/>
                </a:tc>
                <a:extLst>
                  <a:ext uri="{0D108BD9-81ED-4DB2-BD59-A6C34878D82A}">
                    <a16:rowId xmlns:a16="http://schemas.microsoft.com/office/drawing/2014/main" val="215128989"/>
                  </a:ext>
                </a:extLst>
              </a:tr>
              <a:tr h="370840">
                <a:tc>
                  <a:txBody>
                    <a:bodyPr/>
                    <a:lstStyle/>
                    <a:p>
                      <a:r>
                        <a:rPr kumimoji="1" lang="ja-JP" altLang="en-US" sz="1600" dirty="0">
                          <a:latin typeface="メイリオ" panose="020B0604030504040204" pitchFamily="50" charset="-128"/>
                          <a:ea typeface="メイリオ" panose="020B0604030504040204" pitchFamily="50" charset="-128"/>
                        </a:rPr>
                        <a:t>その他</a:t>
                      </a:r>
                    </a:p>
                  </a:txBody>
                  <a:tcPr/>
                </a:tc>
                <a:tc>
                  <a:txBody>
                    <a:bodyPr/>
                    <a:lstStyle/>
                    <a:p>
                      <a:r>
                        <a:rPr kumimoji="1" lang="ja-JP" altLang="en-US" sz="1600" dirty="0">
                          <a:latin typeface="メイリオ" panose="020B0604030504040204" pitchFamily="50" charset="-128"/>
                          <a:ea typeface="メイリオ" panose="020B0604030504040204" pitchFamily="50" charset="-128"/>
                        </a:rPr>
                        <a:t>省エネ機器等の稼働に必要な工事費</a:t>
                      </a:r>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（ヒートポンプ導入時に真に必要となるハウス外の電設工事を含む）</a:t>
                      </a:r>
                    </a:p>
                  </a:txBody>
                  <a:tcPr/>
                </a:tc>
                <a:extLst>
                  <a:ext uri="{0D108BD9-81ED-4DB2-BD59-A6C34878D82A}">
                    <a16:rowId xmlns:a16="http://schemas.microsoft.com/office/drawing/2014/main" val="764548813"/>
                  </a:ext>
                </a:extLst>
              </a:tr>
            </a:tbl>
          </a:graphicData>
        </a:graphic>
      </p:graphicFrame>
      <p:sp>
        <p:nvSpPr>
          <p:cNvPr id="11" name="テキスト ボックス 10">
            <a:extLst>
              <a:ext uri="{FF2B5EF4-FFF2-40B4-BE49-F238E27FC236}">
                <a16:creationId xmlns:a16="http://schemas.microsoft.com/office/drawing/2014/main" id="{F88D2CB3-DA39-F255-FCC6-C16D9A18DC5F}"/>
              </a:ext>
            </a:extLst>
          </p:cNvPr>
          <p:cNvSpPr txBox="1"/>
          <p:nvPr/>
        </p:nvSpPr>
        <p:spPr>
          <a:xfrm>
            <a:off x="412053" y="3911159"/>
            <a:ext cx="6829459" cy="307777"/>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注：内部設備の導入・更新のみは不可。機能向上しない消耗品、単純更新は対象外</a:t>
            </a:r>
          </a:p>
        </p:txBody>
      </p:sp>
      <p:sp>
        <p:nvSpPr>
          <p:cNvPr id="14" name="テキスト ボックス 13">
            <a:extLst>
              <a:ext uri="{FF2B5EF4-FFF2-40B4-BE49-F238E27FC236}">
                <a16:creationId xmlns:a16="http://schemas.microsoft.com/office/drawing/2014/main" id="{24E9C3C9-FF25-B15E-23D8-D38B6B9CBBAB}"/>
              </a:ext>
            </a:extLst>
          </p:cNvPr>
          <p:cNvSpPr txBox="1"/>
          <p:nvPr/>
        </p:nvSpPr>
        <p:spPr>
          <a:xfrm>
            <a:off x="436342" y="714152"/>
            <a:ext cx="6798642" cy="338554"/>
          </a:xfrm>
          <a:prstGeom prst="rect">
            <a:avLst/>
          </a:prstGeom>
          <a:noFill/>
        </p:spPr>
        <p:txBody>
          <a:bodyPr wrap="square" rtlCol="0">
            <a:spAutoFit/>
          </a:bodyPr>
          <a:lstStyle/>
          <a:p>
            <a:r>
              <a:rPr kumimoji="1" lang="ja-JP" altLang="en-US" sz="1600" dirty="0">
                <a:latin typeface="メイリオ" panose="020B0604030504040204" pitchFamily="50" charset="-128"/>
                <a:ea typeface="メイリオ" panose="020B0604030504040204" pitchFamily="50" charset="-128"/>
              </a:rPr>
              <a:t>省エネ加温機器等の導入・更新による燃油使用量削減の取組を支援</a:t>
            </a:r>
          </a:p>
        </p:txBody>
      </p:sp>
      <p:grpSp>
        <p:nvGrpSpPr>
          <p:cNvPr id="38" name="グループ化 37">
            <a:extLst>
              <a:ext uri="{FF2B5EF4-FFF2-40B4-BE49-F238E27FC236}">
                <a16:creationId xmlns:a16="http://schemas.microsoft.com/office/drawing/2014/main" id="{E23C0EDC-0230-A945-8BA6-44BA7F4B988A}"/>
              </a:ext>
            </a:extLst>
          </p:cNvPr>
          <p:cNvGrpSpPr/>
          <p:nvPr/>
        </p:nvGrpSpPr>
        <p:grpSpPr>
          <a:xfrm>
            <a:off x="485521" y="5395047"/>
            <a:ext cx="1654800" cy="402383"/>
            <a:chOff x="261651" y="5527883"/>
            <a:chExt cx="1654800" cy="402383"/>
          </a:xfrm>
        </p:grpSpPr>
        <p:sp>
          <p:nvSpPr>
            <p:cNvPr id="39" name="正方形/長方形 38">
              <a:extLst>
                <a:ext uri="{FF2B5EF4-FFF2-40B4-BE49-F238E27FC236}">
                  <a16:creationId xmlns:a16="http://schemas.microsoft.com/office/drawing/2014/main" id="{14193130-23E4-231A-8D23-3A9487C0D2DD}"/>
                </a:ext>
              </a:extLst>
            </p:cNvPr>
            <p:cNvSpPr/>
            <p:nvPr/>
          </p:nvSpPr>
          <p:spPr>
            <a:xfrm>
              <a:off x="261651" y="5527883"/>
              <a:ext cx="1654800" cy="369332"/>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129E2D0D-35C6-D302-4DF1-5C5930B47462}"/>
                </a:ext>
              </a:extLst>
            </p:cNvPr>
            <p:cNvSpPr txBox="1"/>
            <p:nvPr/>
          </p:nvSpPr>
          <p:spPr>
            <a:xfrm>
              <a:off x="411981" y="5560934"/>
              <a:ext cx="1354140" cy="369332"/>
            </a:xfrm>
            <a:prstGeom prst="rect">
              <a:avLst/>
            </a:prstGeom>
            <a:noFill/>
          </p:spPr>
          <p:txBody>
            <a:bodyPr wrap="square" rtlCol="0" anchor="ctr" anchorCtr="0">
              <a:spAutoFit/>
            </a:bodyPr>
            <a:lstStyle/>
            <a:p>
              <a:pPr algn="ctr"/>
              <a:r>
                <a:rPr kumimoji="1" lang="ja-JP" altLang="en-US" sz="1800" b="1" dirty="0">
                  <a:latin typeface="メイリオ" panose="020B0604030504040204" pitchFamily="50" charset="-128"/>
                  <a:ea typeface="メイリオ" panose="020B0604030504040204" pitchFamily="50" charset="-128"/>
                </a:rPr>
                <a:t>支援対象者</a:t>
              </a:r>
            </a:p>
          </p:txBody>
        </p:sp>
      </p:grpSp>
      <p:grpSp>
        <p:nvGrpSpPr>
          <p:cNvPr id="41" name="グループ化 40">
            <a:extLst>
              <a:ext uri="{FF2B5EF4-FFF2-40B4-BE49-F238E27FC236}">
                <a16:creationId xmlns:a16="http://schemas.microsoft.com/office/drawing/2014/main" id="{A9D22C71-D9D9-BB82-4FE9-FC7060941520}"/>
              </a:ext>
            </a:extLst>
          </p:cNvPr>
          <p:cNvGrpSpPr/>
          <p:nvPr/>
        </p:nvGrpSpPr>
        <p:grpSpPr>
          <a:xfrm>
            <a:off x="497058" y="7869027"/>
            <a:ext cx="1654800" cy="396004"/>
            <a:chOff x="252142" y="7360244"/>
            <a:chExt cx="1654800" cy="396004"/>
          </a:xfrm>
        </p:grpSpPr>
        <p:sp>
          <p:nvSpPr>
            <p:cNvPr id="42" name="正方形/長方形 41">
              <a:extLst>
                <a:ext uri="{FF2B5EF4-FFF2-40B4-BE49-F238E27FC236}">
                  <a16:creationId xmlns:a16="http://schemas.microsoft.com/office/drawing/2014/main" id="{7C1F0660-3CE8-4FD2-92E6-ACA69397AF9E}"/>
                </a:ext>
              </a:extLst>
            </p:cNvPr>
            <p:cNvSpPr/>
            <p:nvPr/>
          </p:nvSpPr>
          <p:spPr>
            <a:xfrm>
              <a:off x="252142" y="7360244"/>
              <a:ext cx="1654800" cy="369332"/>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0961095C-F7CC-6CED-956C-5A6A6D1FFB11}"/>
                </a:ext>
              </a:extLst>
            </p:cNvPr>
            <p:cNvSpPr txBox="1"/>
            <p:nvPr/>
          </p:nvSpPr>
          <p:spPr>
            <a:xfrm>
              <a:off x="525560" y="7386916"/>
              <a:ext cx="1107965" cy="369332"/>
            </a:xfrm>
            <a:prstGeom prst="rect">
              <a:avLst/>
            </a:prstGeom>
            <a:noFill/>
          </p:spPr>
          <p:txBody>
            <a:bodyPr wrap="square" rtlCol="0" anchor="ctr" anchorCtr="0">
              <a:spAutoFit/>
            </a:bodyPr>
            <a:lstStyle/>
            <a:p>
              <a:pPr algn="ctr"/>
              <a:r>
                <a:rPr lang="ja-JP" altLang="en-US" sz="1800" b="1" dirty="0">
                  <a:latin typeface="メイリオ" panose="020B0604030504040204" pitchFamily="50" charset="-128"/>
                  <a:ea typeface="メイリオ" panose="020B0604030504040204" pitchFamily="50" charset="-128"/>
                </a:rPr>
                <a:t>補助率</a:t>
              </a:r>
              <a:endParaRPr kumimoji="1" lang="ja-JP" altLang="en-US" sz="1800" b="1" dirty="0">
                <a:latin typeface="メイリオ" panose="020B0604030504040204" pitchFamily="50" charset="-128"/>
                <a:ea typeface="メイリオ" panose="020B0604030504040204" pitchFamily="50" charset="-128"/>
              </a:endParaRPr>
            </a:p>
          </p:txBody>
        </p:sp>
      </p:grpSp>
      <p:sp>
        <p:nvSpPr>
          <p:cNvPr id="44" name="テキスト ボックス 43">
            <a:extLst>
              <a:ext uri="{FF2B5EF4-FFF2-40B4-BE49-F238E27FC236}">
                <a16:creationId xmlns:a16="http://schemas.microsoft.com/office/drawing/2014/main" id="{DD7C21EE-61E6-24F5-A793-19CDA389780A}"/>
              </a:ext>
            </a:extLst>
          </p:cNvPr>
          <p:cNvSpPr txBox="1"/>
          <p:nvPr/>
        </p:nvSpPr>
        <p:spPr>
          <a:xfrm>
            <a:off x="2266157" y="7920693"/>
            <a:ext cx="3378952" cy="338554"/>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１</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２以内</a:t>
            </a:r>
            <a:endParaRPr kumimoji="1" lang="ja-JP" altLang="en-US" sz="12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0721E828-F74D-C171-B547-D8AB3E0B4B9A}"/>
              </a:ext>
            </a:extLst>
          </p:cNvPr>
          <p:cNvSpPr txBox="1"/>
          <p:nvPr/>
        </p:nvSpPr>
        <p:spPr>
          <a:xfrm>
            <a:off x="553412" y="6850638"/>
            <a:ext cx="6483573" cy="738664"/>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（参考）</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産地生産基盤パワーアップ事業（施設園芸エネルギー転換枠）の面積要件</a:t>
            </a:r>
            <a:endParaRPr kumimoji="1" lang="en-US" altLang="ja-JP"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　　５</a:t>
            </a:r>
            <a:r>
              <a:rPr kumimoji="1" lang="ja-JP" altLang="en-US" sz="1400" dirty="0">
                <a:latin typeface="メイリオ" panose="020B0604030504040204" pitchFamily="50" charset="-128"/>
                <a:ea typeface="メイリオ" panose="020B0604030504040204" pitchFamily="50" charset="-128"/>
                <a:sym typeface="Wingdings" panose="05000000000000000000" pitchFamily="2" charset="2"/>
              </a:rPr>
              <a:t>戸以上の農業者の参加又は１</a:t>
            </a:r>
            <a:r>
              <a:rPr kumimoji="1" lang="en-US" altLang="ja-JP" sz="1400" dirty="0">
                <a:latin typeface="メイリオ" panose="020B0604030504040204" pitchFamily="50" charset="-128"/>
                <a:ea typeface="メイリオ" panose="020B0604030504040204" pitchFamily="50" charset="-128"/>
                <a:sym typeface="Wingdings" panose="05000000000000000000" pitchFamily="2" charset="2"/>
              </a:rPr>
              <a:t>ha</a:t>
            </a:r>
            <a:r>
              <a:rPr kumimoji="1" lang="ja-JP" altLang="en-US" sz="1400" dirty="0">
                <a:latin typeface="メイリオ" panose="020B0604030504040204" pitchFamily="50" charset="-128"/>
                <a:ea typeface="メイリオ" panose="020B0604030504040204" pitchFamily="50" charset="-128"/>
                <a:sym typeface="Wingdings" panose="05000000000000000000" pitchFamily="2" charset="2"/>
              </a:rPr>
              <a:t>以上の取組面積</a:t>
            </a:r>
            <a:endParaRPr kumimoji="1" lang="ja-JP" altLang="en-US" sz="1400"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51261AED-C65B-4D14-3C4C-6F099F4CBE6F}"/>
              </a:ext>
            </a:extLst>
          </p:cNvPr>
          <p:cNvSpPr txBox="1"/>
          <p:nvPr/>
        </p:nvSpPr>
        <p:spPr>
          <a:xfrm>
            <a:off x="635848" y="5931878"/>
            <a:ext cx="6431376" cy="830997"/>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認定農業者又は認定新規就農者</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（面積要件等により産地生産基盤パワーアップ事業等の国庫事業の対象外となっている者）</a:t>
            </a:r>
            <a:endParaRPr kumimoji="1" lang="ja-JP" altLang="en-US" sz="1600" dirty="0">
              <a:latin typeface="メイリオ" panose="020B0604030504040204" pitchFamily="50" charset="-128"/>
              <a:ea typeface="メイリオ" panose="020B0604030504040204" pitchFamily="50" charset="-128"/>
            </a:endParaRPr>
          </a:p>
        </p:txBody>
      </p:sp>
      <p:sp>
        <p:nvSpPr>
          <p:cNvPr id="9" name="四角形: 角を丸くする 8">
            <a:extLst>
              <a:ext uri="{FF2B5EF4-FFF2-40B4-BE49-F238E27FC236}">
                <a16:creationId xmlns:a16="http://schemas.microsoft.com/office/drawing/2014/main" id="{AF891C9A-8C43-1643-A5F0-56AB23C9EF01}"/>
              </a:ext>
            </a:extLst>
          </p:cNvPr>
          <p:cNvSpPr/>
          <p:nvPr/>
        </p:nvSpPr>
        <p:spPr>
          <a:xfrm>
            <a:off x="471772" y="6792582"/>
            <a:ext cx="6457637" cy="841342"/>
          </a:xfrm>
          <a:prstGeom prst="roundRect">
            <a:avLst/>
          </a:prstGeom>
          <a:noFill/>
          <a:ln w="317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737EBF4B-4A73-1254-B42A-071DF1D623B1}"/>
              </a:ext>
            </a:extLst>
          </p:cNvPr>
          <p:cNvSpPr txBox="1"/>
          <p:nvPr/>
        </p:nvSpPr>
        <p:spPr>
          <a:xfrm>
            <a:off x="2320946" y="8538118"/>
            <a:ext cx="4943115" cy="1323439"/>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次のいずれかの目標を設定</a:t>
            </a:r>
            <a:endParaRPr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①化石燃料を使用しない加温機の導入面積を加温</a:t>
            </a:r>
            <a:endParaRPr kumimoji="1"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　</a:t>
            </a:r>
            <a:r>
              <a:rPr kumimoji="1" lang="ja-JP" altLang="en-US" sz="1600" dirty="0">
                <a:latin typeface="メイリオ" panose="020B0604030504040204" pitchFamily="50" charset="-128"/>
                <a:ea typeface="メイリオ" panose="020B0604030504040204" pitchFamily="50" charset="-128"/>
              </a:rPr>
              <a:t>面積の</a:t>
            </a:r>
            <a:r>
              <a:rPr kumimoji="1" lang="en-US" altLang="ja-JP" sz="1600" dirty="0">
                <a:latin typeface="メイリオ" panose="020B0604030504040204" pitchFamily="50" charset="-128"/>
                <a:ea typeface="メイリオ" panose="020B0604030504040204" pitchFamily="50" charset="-128"/>
              </a:rPr>
              <a:t>50</a:t>
            </a:r>
            <a:r>
              <a:rPr kumimoji="1" lang="ja-JP" altLang="en-US" sz="1600" dirty="0">
                <a:latin typeface="メイリオ" panose="020B0604030504040204" pitchFamily="50" charset="-128"/>
                <a:ea typeface="メイリオ" panose="020B0604030504040204" pitchFamily="50" charset="-128"/>
              </a:rPr>
              <a:t>％以上に拡大</a:t>
            </a:r>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②燃油使用量の低減</a:t>
            </a:r>
            <a:endParaRPr kumimoji="1"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③単位生産量当たり燃油使用量の低減</a:t>
            </a:r>
            <a:endParaRPr kumimoji="1" lang="ja-JP" altLang="en-US" sz="1200" dirty="0">
              <a:latin typeface="メイリオ" panose="020B0604030504040204" pitchFamily="50" charset="-128"/>
              <a:ea typeface="メイリオ" panose="020B0604030504040204" pitchFamily="50" charset="-128"/>
            </a:endParaRPr>
          </a:p>
        </p:txBody>
      </p:sp>
      <p:grpSp>
        <p:nvGrpSpPr>
          <p:cNvPr id="17" name="グループ化 16">
            <a:extLst>
              <a:ext uri="{FF2B5EF4-FFF2-40B4-BE49-F238E27FC236}">
                <a16:creationId xmlns:a16="http://schemas.microsoft.com/office/drawing/2014/main" id="{F5E33D86-3A37-D060-5AA6-C288080E258C}"/>
              </a:ext>
            </a:extLst>
          </p:cNvPr>
          <p:cNvGrpSpPr/>
          <p:nvPr/>
        </p:nvGrpSpPr>
        <p:grpSpPr>
          <a:xfrm>
            <a:off x="497532" y="8549658"/>
            <a:ext cx="1654800" cy="396004"/>
            <a:chOff x="252142" y="7360244"/>
            <a:chExt cx="1654800" cy="396004"/>
          </a:xfrm>
        </p:grpSpPr>
        <p:sp>
          <p:nvSpPr>
            <p:cNvPr id="18" name="正方形/長方形 17">
              <a:extLst>
                <a:ext uri="{FF2B5EF4-FFF2-40B4-BE49-F238E27FC236}">
                  <a16:creationId xmlns:a16="http://schemas.microsoft.com/office/drawing/2014/main" id="{7C9D777D-5305-AEBE-B1F5-5D3E07C56557}"/>
                </a:ext>
              </a:extLst>
            </p:cNvPr>
            <p:cNvSpPr/>
            <p:nvPr/>
          </p:nvSpPr>
          <p:spPr>
            <a:xfrm>
              <a:off x="252142" y="7360244"/>
              <a:ext cx="1654800" cy="369332"/>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3FCD8A0C-AB17-F69F-DC00-CD062BA422E4}"/>
                </a:ext>
              </a:extLst>
            </p:cNvPr>
            <p:cNvSpPr txBox="1"/>
            <p:nvPr/>
          </p:nvSpPr>
          <p:spPr>
            <a:xfrm>
              <a:off x="525560" y="7386916"/>
              <a:ext cx="1107965" cy="369332"/>
            </a:xfrm>
            <a:prstGeom prst="rect">
              <a:avLst/>
            </a:prstGeom>
            <a:noFill/>
          </p:spPr>
          <p:txBody>
            <a:bodyPr wrap="square" rtlCol="0" anchor="ctr" anchorCtr="0">
              <a:spAutoFit/>
            </a:bodyPr>
            <a:lstStyle/>
            <a:p>
              <a:pPr algn="ctr"/>
              <a:r>
                <a:rPr kumimoji="1" lang="ja-JP" altLang="en-US" sz="1800" b="1" dirty="0">
                  <a:latin typeface="メイリオ" panose="020B0604030504040204" pitchFamily="50" charset="-128"/>
                  <a:ea typeface="メイリオ" panose="020B0604030504040204" pitchFamily="50" charset="-128"/>
                </a:rPr>
                <a:t>成果目標</a:t>
              </a:r>
            </a:p>
          </p:txBody>
        </p:sp>
      </p:grpSp>
      <p:sp>
        <p:nvSpPr>
          <p:cNvPr id="20" name="テキスト ボックス 19">
            <a:extLst>
              <a:ext uri="{FF2B5EF4-FFF2-40B4-BE49-F238E27FC236}">
                <a16:creationId xmlns:a16="http://schemas.microsoft.com/office/drawing/2014/main" id="{FCEA672E-C413-A977-1F56-E93E485A4E83}"/>
              </a:ext>
            </a:extLst>
          </p:cNvPr>
          <p:cNvSpPr txBox="1"/>
          <p:nvPr/>
        </p:nvSpPr>
        <p:spPr>
          <a:xfrm>
            <a:off x="2318362" y="9965885"/>
            <a:ext cx="5241312" cy="584775"/>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共済保険等の加入（盗難及び天災等に対する補償）</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事業継続計画（</a:t>
            </a:r>
            <a:r>
              <a:rPr lang="en-US" altLang="ja-JP" sz="1600" dirty="0">
                <a:latin typeface="メイリオ" panose="020B0604030504040204" pitchFamily="50" charset="-128"/>
                <a:ea typeface="メイリオ" panose="020B0604030504040204" pitchFamily="50" charset="-128"/>
              </a:rPr>
              <a:t>BCP</a:t>
            </a:r>
            <a:r>
              <a:rPr lang="ja-JP" altLang="en-US" sz="1600" dirty="0">
                <a:latin typeface="メイリオ" panose="020B0604030504040204" pitchFamily="50" charset="-128"/>
                <a:ea typeface="メイリオ" panose="020B0604030504040204" pitchFamily="50" charset="-128"/>
              </a:rPr>
              <a:t>）の策定</a:t>
            </a:r>
            <a:endParaRPr kumimoji="1" lang="ja-JP" altLang="en-US" sz="1200" dirty="0">
              <a:latin typeface="メイリオ" panose="020B0604030504040204" pitchFamily="50" charset="-128"/>
              <a:ea typeface="メイリオ" panose="020B0604030504040204" pitchFamily="50" charset="-128"/>
            </a:endParaRPr>
          </a:p>
        </p:txBody>
      </p:sp>
      <p:grpSp>
        <p:nvGrpSpPr>
          <p:cNvPr id="21" name="グループ化 20">
            <a:extLst>
              <a:ext uri="{FF2B5EF4-FFF2-40B4-BE49-F238E27FC236}">
                <a16:creationId xmlns:a16="http://schemas.microsoft.com/office/drawing/2014/main" id="{255E7A33-B3D8-AED5-9C24-362D8E0CC3A7}"/>
              </a:ext>
            </a:extLst>
          </p:cNvPr>
          <p:cNvGrpSpPr/>
          <p:nvPr/>
        </p:nvGrpSpPr>
        <p:grpSpPr>
          <a:xfrm>
            <a:off x="494948" y="9964724"/>
            <a:ext cx="1654800" cy="396004"/>
            <a:chOff x="252142" y="7360244"/>
            <a:chExt cx="1654800" cy="396004"/>
          </a:xfrm>
        </p:grpSpPr>
        <p:sp>
          <p:nvSpPr>
            <p:cNvPr id="22" name="正方形/長方形 21">
              <a:extLst>
                <a:ext uri="{FF2B5EF4-FFF2-40B4-BE49-F238E27FC236}">
                  <a16:creationId xmlns:a16="http://schemas.microsoft.com/office/drawing/2014/main" id="{28AC3C8A-1769-215E-59CA-7482268199F4}"/>
                </a:ext>
              </a:extLst>
            </p:cNvPr>
            <p:cNvSpPr/>
            <p:nvPr/>
          </p:nvSpPr>
          <p:spPr>
            <a:xfrm>
              <a:off x="252142" y="7360244"/>
              <a:ext cx="1654800" cy="369332"/>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F991019C-0A43-BCBE-D88B-7851891FAD85}"/>
                </a:ext>
              </a:extLst>
            </p:cNvPr>
            <p:cNvSpPr txBox="1"/>
            <p:nvPr/>
          </p:nvSpPr>
          <p:spPr>
            <a:xfrm>
              <a:off x="525560" y="7386916"/>
              <a:ext cx="1107965" cy="369332"/>
            </a:xfrm>
            <a:prstGeom prst="rect">
              <a:avLst/>
            </a:prstGeom>
            <a:noFill/>
          </p:spPr>
          <p:txBody>
            <a:bodyPr wrap="square" rtlCol="0" anchor="ctr" anchorCtr="0">
              <a:spAutoFit/>
            </a:bodyPr>
            <a:lstStyle/>
            <a:p>
              <a:pPr algn="ctr"/>
              <a:r>
                <a:rPr kumimoji="1" lang="ja-JP" altLang="en-US" sz="1800" b="1" dirty="0">
                  <a:latin typeface="メイリオ" panose="020B0604030504040204" pitchFamily="50" charset="-128"/>
                  <a:ea typeface="メイリオ" panose="020B0604030504040204" pitchFamily="50" charset="-128"/>
                </a:rPr>
                <a:t>要件</a:t>
              </a:r>
            </a:p>
          </p:txBody>
        </p:sp>
      </p:grpSp>
      <p:grpSp>
        <p:nvGrpSpPr>
          <p:cNvPr id="26" name="グループ化 25">
            <a:extLst>
              <a:ext uri="{FF2B5EF4-FFF2-40B4-BE49-F238E27FC236}">
                <a16:creationId xmlns:a16="http://schemas.microsoft.com/office/drawing/2014/main" id="{39CA6887-1B44-686B-78B3-CDD7CBCC0336}"/>
              </a:ext>
            </a:extLst>
          </p:cNvPr>
          <p:cNvGrpSpPr/>
          <p:nvPr/>
        </p:nvGrpSpPr>
        <p:grpSpPr>
          <a:xfrm>
            <a:off x="4475371" y="4291732"/>
            <a:ext cx="2454038" cy="1093838"/>
            <a:chOff x="4425496" y="4209910"/>
            <a:chExt cx="2454038" cy="1093838"/>
          </a:xfrm>
        </p:grpSpPr>
        <p:pic>
          <p:nvPicPr>
            <p:cNvPr id="15" name="図 14" descr="器具, ストーブ が含まれている画像&#10;&#10;AI 生成コンテンツは誤りを含む可能性があります。">
              <a:extLst>
                <a:ext uri="{FF2B5EF4-FFF2-40B4-BE49-F238E27FC236}">
                  <a16:creationId xmlns:a16="http://schemas.microsoft.com/office/drawing/2014/main" id="{D475A0B1-C93A-4DD1-A186-25D29260B2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2265" y="4209910"/>
              <a:ext cx="1457269" cy="1093838"/>
            </a:xfrm>
            <a:prstGeom prst="rect">
              <a:avLst/>
            </a:prstGeom>
          </p:spPr>
        </p:pic>
        <p:pic>
          <p:nvPicPr>
            <p:cNvPr id="25" name="図 24" descr="デバイス, ファン が含まれている画像&#10;&#10;AI 生成コンテンツは誤りを含む可能性があります。">
              <a:extLst>
                <a:ext uri="{FF2B5EF4-FFF2-40B4-BE49-F238E27FC236}">
                  <a16:creationId xmlns:a16="http://schemas.microsoft.com/office/drawing/2014/main" id="{55251B99-CD21-A118-0DF1-FE12EEAAAA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5496" y="4608083"/>
              <a:ext cx="879112" cy="674239"/>
            </a:xfrm>
            <a:prstGeom prst="rect">
              <a:avLst/>
            </a:prstGeom>
          </p:spPr>
        </p:pic>
      </p:grpSp>
      <p:sp>
        <p:nvSpPr>
          <p:cNvPr id="5" name="テキスト ボックス 4">
            <a:extLst>
              <a:ext uri="{FF2B5EF4-FFF2-40B4-BE49-F238E27FC236}">
                <a16:creationId xmlns:a16="http://schemas.microsoft.com/office/drawing/2014/main" id="{806A8455-DB52-792F-2E81-CDC211114A7B}"/>
              </a:ext>
            </a:extLst>
          </p:cNvPr>
          <p:cNvSpPr txBox="1"/>
          <p:nvPr/>
        </p:nvSpPr>
        <p:spPr>
          <a:xfrm>
            <a:off x="4343697" y="5441284"/>
            <a:ext cx="2909884" cy="276999"/>
          </a:xfrm>
          <a:prstGeom prst="rect">
            <a:avLst/>
          </a:prstGeom>
          <a:noFill/>
        </p:spPr>
        <p:txBody>
          <a:bodyPr wrap="square" rtlCol="0">
            <a:spAutoFit/>
          </a:bodyPr>
          <a:lstStyle/>
          <a:p>
            <a:r>
              <a:rPr kumimoji="1" lang="ja-JP" altLang="en-US" sz="1200" dirty="0">
                <a:latin typeface="メイリオ" panose="020B0604030504040204" pitchFamily="50" charset="-128"/>
                <a:ea typeface="メイリオ" panose="020B0604030504040204" pitchFamily="50" charset="-128"/>
              </a:rPr>
              <a:t>燃油削減につながるヒートポンプ導入</a:t>
            </a:r>
          </a:p>
        </p:txBody>
      </p:sp>
    </p:spTree>
    <p:extLst>
      <p:ext uri="{BB962C8B-B14F-4D97-AF65-F5344CB8AC3E}">
        <p14:creationId xmlns:p14="http://schemas.microsoft.com/office/powerpoint/2010/main" val="241851258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B0F0"/>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4250</TotalTime>
  <Words>1101</Words>
  <Application>Microsoft Office PowerPoint</Application>
  <PresentationFormat>ユーザー設定</PresentationFormat>
  <Paragraphs>122</Paragraphs>
  <Slides>4</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メイリオ</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広島県庁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前田 晃典</dc:creator>
  <cp:lastModifiedBy>西濱 健太郎</cp:lastModifiedBy>
  <cp:revision>306</cp:revision>
  <cp:lastPrinted>2026-02-24T08:47:58Z</cp:lastPrinted>
  <dcterms:created xsi:type="dcterms:W3CDTF">2022-08-10T08:38:17Z</dcterms:created>
  <dcterms:modified xsi:type="dcterms:W3CDTF">2026-06-05T08:00:15Z</dcterms:modified>
</cp:coreProperties>
</file>